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dotx" ContentType="application/vnd.openxmlformats-officedocument.wordprocessingml.template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23"/>
  </p:notesMasterIdLst>
  <p:sldIdLst>
    <p:sldId id="256" r:id="rId3"/>
    <p:sldId id="257" r:id="rId4"/>
    <p:sldId id="258" r:id="rId5"/>
    <p:sldId id="260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7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77A"/>
    <a:srgbClr val="433456"/>
    <a:srgbClr val="0057C0"/>
    <a:srgbClr val="503E66"/>
    <a:srgbClr val="725892"/>
    <a:srgbClr val="FFCC00"/>
    <a:srgbClr val="F66C2E"/>
    <a:srgbClr val="FB9E8F"/>
    <a:srgbClr val="F8945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8" autoAdjust="0"/>
    <p:restoredTop sz="94638" autoAdjust="0"/>
  </p:normalViewPr>
  <p:slideViewPr>
    <p:cSldViewPr showGuides="1">
      <p:cViewPr varScale="1">
        <p:scale>
          <a:sx n="86" d="100"/>
          <a:sy n="86" d="100"/>
        </p:scale>
        <p:origin x="-936" y="-90"/>
      </p:cViewPr>
      <p:guideLst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5CA193-8493-4B29-A026-89A90D183E4B}" type="datetimeFigureOut">
              <a:rPr lang="ru-RU" smtClean="0"/>
              <a:pPr/>
              <a:t>25.01.2011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5DFBDE-1B38-47AA-923E-2E2DE69C7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FBDE-1B38-47AA-923E-2E2DE69C7579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FBDE-1B38-47AA-923E-2E2DE69C7579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FBDE-1B38-47AA-923E-2E2DE69C7579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FBDE-1B38-47AA-923E-2E2DE69C7579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gray"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rgbClr val="00377A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43345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32B4B-F583-43D4-B4FA-F4FFFAB3AF4D}" type="datetimeFigureOut">
              <a:rPr lang="ru-RU" smtClean="0"/>
              <a:pPr/>
              <a:t>25.01.2011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5AA09-11F7-4AB6-A6F0-FA0153F2F5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32B4B-F583-43D4-B4FA-F4FFFAB3AF4D}" type="datetimeFigureOut">
              <a:rPr lang="ru-RU" smtClean="0"/>
              <a:pPr/>
              <a:t>25.01.2011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5AA09-11F7-4AB6-A6F0-FA0153F2F5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32B4B-F583-43D4-B4FA-F4FFFAB3AF4D}" type="datetimeFigureOut">
              <a:rPr lang="ru-RU" smtClean="0"/>
              <a:pPr/>
              <a:t>25.01.2011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5AA09-11F7-4AB6-A6F0-FA0153F2F5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32B4B-F583-43D4-B4FA-F4FFFAB3AF4D}" type="datetimeFigureOut">
              <a:rPr lang="ru-RU" smtClean="0"/>
              <a:pPr/>
              <a:t>25.01.2011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5AA09-11F7-4AB6-A6F0-FA0153F2F5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32B4B-F583-43D4-B4FA-F4FFFAB3AF4D}" type="datetimeFigureOut">
              <a:rPr lang="ru-RU" smtClean="0"/>
              <a:pPr/>
              <a:t>25.01.2011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5AA09-11F7-4AB6-A6F0-FA0153F2F5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solidFill>
                  <a:srgbClr val="FFC000"/>
                </a:solidFill>
              </a:defRPr>
            </a:lvl1pPr>
            <a:lvl2pPr>
              <a:defRPr sz="2400">
                <a:solidFill>
                  <a:srgbClr val="FFC000"/>
                </a:solidFill>
              </a:defRPr>
            </a:lvl2pPr>
            <a:lvl3pPr>
              <a:defRPr sz="2000">
                <a:solidFill>
                  <a:srgbClr val="FFC000"/>
                </a:solidFill>
              </a:defRPr>
            </a:lvl3pPr>
            <a:lvl4pPr>
              <a:defRPr sz="1800">
                <a:solidFill>
                  <a:srgbClr val="FFC000"/>
                </a:solidFill>
              </a:defRPr>
            </a:lvl4pPr>
            <a:lvl5pPr>
              <a:defRPr sz="1800">
                <a:solidFill>
                  <a:srgbClr val="FFC00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32B4B-F583-43D4-B4FA-F4FFFAB3AF4D}" type="datetimeFigureOut">
              <a:rPr lang="ru-RU" smtClean="0"/>
              <a:pPr/>
              <a:t>25.01.2011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5AA09-11F7-4AB6-A6F0-FA0153F2F5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ln>
                  <a:noFill/>
                </a:ln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ln>
                  <a:noFill/>
                </a:ln>
                <a:solidFill>
                  <a:srgbClr val="FFC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solidFill>
                  <a:srgbClr val="FFC000"/>
                </a:solidFill>
              </a:defRPr>
            </a:lvl1pPr>
            <a:lvl2pPr>
              <a:defRPr sz="2000">
                <a:solidFill>
                  <a:srgbClr val="FFC000"/>
                </a:solidFill>
              </a:defRPr>
            </a:lvl2pPr>
            <a:lvl3pPr>
              <a:defRPr sz="1800">
                <a:solidFill>
                  <a:srgbClr val="FFC000"/>
                </a:solidFill>
              </a:defRPr>
            </a:lvl3pPr>
            <a:lvl4pPr>
              <a:defRPr sz="1600">
                <a:solidFill>
                  <a:srgbClr val="FFC000"/>
                </a:solidFill>
              </a:defRPr>
            </a:lvl4pPr>
            <a:lvl5pPr>
              <a:defRPr sz="1600">
                <a:solidFill>
                  <a:srgbClr val="FFC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32B4B-F583-43D4-B4FA-F4FFFAB3AF4D}" type="datetimeFigureOut">
              <a:rPr lang="ru-RU" smtClean="0"/>
              <a:pPr/>
              <a:t>25.01.2011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5AA09-11F7-4AB6-A6F0-FA0153F2F5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32B4B-F583-43D4-B4FA-F4FFFAB3AF4D}" type="datetimeFigureOut">
              <a:rPr lang="ru-RU" smtClean="0"/>
              <a:pPr/>
              <a:t>25.01.2011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5AA09-11F7-4AB6-A6F0-FA0153F2F5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32B4B-F583-43D4-B4FA-F4FFFAB3AF4D}" type="datetimeFigureOut">
              <a:rPr lang="ru-RU" smtClean="0"/>
              <a:pPr/>
              <a:t>25.01.2011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5AA09-11F7-4AB6-A6F0-FA0153F2F5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32B4B-F583-43D4-B4FA-F4FFFAB3AF4D}" type="datetimeFigureOut">
              <a:rPr lang="ru-RU" smtClean="0"/>
              <a:pPr/>
              <a:t>25.01.2011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5AA09-11F7-4AB6-A6F0-FA0153F2F5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32B4B-F583-43D4-B4FA-F4FFFAB3AF4D}" type="datetimeFigureOut">
              <a:rPr lang="ru-RU" smtClean="0"/>
              <a:pPr/>
              <a:t>25.01.2011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5AA09-11F7-4AB6-A6F0-FA0153F2F5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fld id="{80B32B4B-F583-43D4-B4FA-F4FFFAB3AF4D}" type="datetimeFigureOut">
              <a:rPr lang="ru-RU" smtClean="0"/>
              <a:pPr/>
              <a:t>25.01.2011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>
              <a:defRPr sz="12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fld id="{DAC5AA09-11F7-4AB6-A6F0-FA0153F2F56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0"/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17780" cmpd="sng">
            <a:solidFill>
              <a:srgbClr val="FFFFFF"/>
            </a:solidFill>
            <a:prstDash val="solid"/>
            <a:miter lim="800000"/>
          </a:ln>
          <a:solidFill>
            <a:srgbClr val="00377A"/>
          </a:solidFill>
          <a:effectLst>
            <a:outerShdw blurRad="50800" algn="tl" rotWithShape="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14"/>
        </a:buBlip>
        <a:defRPr sz="3200" kern="1200">
          <a:solidFill>
            <a:srgbClr val="00377A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Tx/>
        <a:buBlip>
          <a:blip r:embed="rId15"/>
        </a:buBlip>
        <a:defRPr sz="2800" kern="1200">
          <a:solidFill>
            <a:srgbClr val="00377A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2400" kern="1200">
          <a:solidFill>
            <a:srgbClr val="00377A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2000" kern="1200">
          <a:solidFill>
            <a:srgbClr val="00377A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Tx/>
        <a:buBlip>
          <a:blip r:embed="rId16"/>
        </a:buBlip>
        <a:defRPr sz="2000" kern="1200">
          <a:solidFill>
            <a:srgbClr val="00377A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800" kern="1200">
          <a:solidFill>
            <a:srgbClr val="00377A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1800" kern="1200">
          <a:solidFill>
            <a:srgbClr val="00377A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600" kern="1200">
          <a:solidFill>
            <a:srgbClr val="00377A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1600" kern="1200">
          <a:solidFill>
            <a:srgbClr val="00377A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Microsoft_Office_Word1.do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12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3;&#1072;%20&#1091;&#1083;&#1080;&#1094;&#1077;%20&#1050;&#1072;&#1096;&#1090;&#1072;&#1085;&#1086;&#1074;&#1086;&#1081;.mp3" TargetMode="Externa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Relationship Id="rId1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504" y="476672"/>
            <a:ext cx="9036496" cy="1872208"/>
          </a:xfrm>
        </p:spPr>
        <p:txBody>
          <a:bodyPr>
            <a:noAutofit/>
          </a:bodyPr>
          <a:lstStyle/>
          <a:p>
            <a:r>
              <a:rPr lang="ru-RU" sz="3600" i="1" dirty="0" smtClean="0"/>
              <a:t>Интегрированный  урок из цикла</a:t>
            </a:r>
            <a:br>
              <a:rPr lang="ru-RU" sz="3600" i="1" dirty="0" smtClean="0"/>
            </a:br>
            <a:r>
              <a:rPr lang="ru-RU" sz="3600" i="1" dirty="0" smtClean="0"/>
              <a:t>«Ты  мире имён и названий»</a:t>
            </a:r>
            <a:br>
              <a:rPr lang="ru-RU" sz="3600" i="1" dirty="0" smtClean="0"/>
            </a:br>
            <a:r>
              <a:rPr lang="ru-RU" sz="3600" i="1" dirty="0" smtClean="0"/>
              <a:t>для учащихся  4 класса</a:t>
            </a:r>
            <a:endParaRPr lang="ru-RU" sz="36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287240">
            <a:off x="53605" y="2787336"/>
            <a:ext cx="6400800" cy="1752600"/>
          </a:xfrm>
        </p:spPr>
        <p:txBody>
          <a:bodyPr>
            <a:normAutofit fontScale="77500" lnSpcReduction="20000"/>
          </a:bodyPr>
          <a:lstStyle/>
          <a:p>
            <a:endParaRPr lang="ru-RU" sz="2400" dirty="0" smtClean="0">
              <a:latin typeface="Monotype Corsiva" pitchFamily="66" charset="0"/>
            </a:endParaRPr>
          </a:p>
          <a:p>
            <a:r>
              <a:rPr lang="ru-RU" sz="5600" dirty="0" smtClean="0">
                <a:solidFill>
                  <a:srgbClr val="C00000"/>
                </a:solidFill>
                <a:latin typeface="Monotype Corsiva" pitchFamily="66" charset="0"/>
              </a:rPr>
              <a:t>МОЯ УЛИЦА И…</a:t>
            </a:r>
          </a:p>
          <a:p>
            <a:r>
              <a:rPr lang="ru-RU" sz="5600" dirty="0" smtClean="0">
                <a:solidFill>
                  <a:srgbClr val="C00000"/>
                </a:solidFill>
                <a:latin typeface="Monotype Corsiva" pitchFamily="66" charset="0"/>
              </a:rPr>
              <a:t> (общение на расстоянии)</a:t>
            </a:r>
            <a:endParaRPr lang="ru-RU" sz="56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68144" y="4869160"/>
            <a:ext cx="288032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solidFill>
                  <a:srgbClr val="002060"/>
                </a:solidFill>
                <a:latin typeface="+mj-lt"/>
              </a:rPr>
              <a:t>Презентация </a:t>
            </a:r>
          </a:p>
          <a:p>
            <a:r>
              <a:rPr lang="ru-RU" sz="1400" b="1" i="1" dirty="0" smtClean="0">
                <a:solidFill>
                  <a:srgbClr val="002060"/>
                </a:solidFill>
                <a:latin typeface="+mj-lt"/>
              </a:rPr>
              <a:t>учителя начальных классов</a:t>
            </a:r>
          </a:p>
          <a:p>
            <a:r>
              <a:rPr lang="ru-RU" sz="1400" b="1" i="1" dirty="0" smtClean="0">
                <a:solidFill>
                  <a:srgbClr val="002060"/>
                </a:solidFill>
                <a:latin typeface="+mj-lt"/>
              </a:rPr>
              <a:t>высшей квалификационной категории</a:t>
            </a:r>
          </a:p>
          <a:p>
            <a:r>
              <a:rPr lang="ru-RU" sz="1400" b="1" i="1" dirty="0" smtClean="0">
                <a:solidFill>
                  <a:srgbClr val="002060"/>
                </a:solidFill>
                <a:latin typeface="+mj-lt"/>
              </a:rPr>
              <a:t>МОУ  «СОШ № 53» г.Рязани</a:t>
            </a:r>
          </a:p>
          <a:p>
            <a:r>
              <a:rPr lang="ru-RU" sz="1400" b="1" i="1" dirty="0" err="1" smtClean="0">
                <a:solidFill>
                  <a:srgbClr val="002060"/>
                </a:solidFill>
                <a:latin typeface="+mj-lt"/>
              </a:rPr>
              <a:t>Марушиной</a:t>
            </a:r>
            <a:r>
              <a:rPr lang="ru-RU" sz="1400" b="1" i="1" dirty="0" smtClean="0">
                <a:solidFill>
                  <a:srgbClr val="002060"/>
                </a:solidFill>
                <a:latin typeface="+mj-lt"/>
              </a:rPr>
              <a:t> Марии Владимировны</a:t>
            </a:r>
            <a:endParaRPr lang="ru-RU" sz="1400" b="1" i="1" dirty="0">
              <a:solidFill>
                <a:srgbClr val="002060"/>
              </a:solidFill>
              <a:latin typeface="+mj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NIX\Desktop\Открытый урок\138933_prev_4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53160">
            <a:off x="5430548" y="1541646"/>
            <a:ext cx="2664296" cy="1943369"/>
          </a:xfrm>
          <a:prstGeom prst="rect">
            <a:avLst/>
          </a:prstGeom>
          <a:noFill/>
        </p:spPr>
      </p:pic>
      <p:pic>
        <p:nvPicPr>
          <p:cNvPr id="1029" name="Picture 5" descr="C:\Users\NIX\Desktop\Открытый урок\letter_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36256">
            <a:off x="950145" y="1549549"/>
            <a:ext cx="4088106" cy="2537445"/>
          </a:xfrm>
          <a:prstGeom prst="rect">
            <a:avLst/>
          </a:prstGeom>
          <a:noFill/>
        </p:spPr>
      </p:pic>
      <p:pic>
        <p:nvPicPr>
          <p:cNvPr id="1030" name="Picture 6" descr="C:\Users\NIX\Desktop\Открытый урок\image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776" y="4221088"/>
            <a:ext cx="2466975" cy="1847850"/>
          </a:xfrm>
          <a:prstGeom prst="rect">
            <a:avLst/>
          </a:prstGeom>
          <a:noFill/>
        </p:spPr>
      </p:pic>
      <p:pic>
        <p:nvPicPr>
          <p:cNvPr id="1031" name="Picture 7" descr="C:\Users\NIX\Desktop\Открытый урок\imagesCAE3QSGY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2120" y="3861048"/>
            <a:ext cx="2143125" cy="2143125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331640" y="692696"/>
            <a:ext cx="633538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Такие разные письма…</a:t>
            </a:r>
            <a:endParaRPr lang="ru-RU" sz="4000" b="1" i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нутый угол 3"/>
          <p:cNvSpPr/>
          <p:nvPr/>
        </p:nvSpPr>
        <p:spPr>
          <a:xfrm rot="21325850">
            <a:off x="1214452" y="1432268"/>
            <a:ext cx="2981850" cy="4181242"/>
          </a:xfrm>
          <a:prstGeom prst="foldedCorner">
            <a:avLst/>
          </a:prstGeom>
          <a:solidFill>
            <a:schemeClr val="bg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i="1" dirty="0" smtClean="0">
                <a:solidFill>
                  <a:srgbClr val="FF0000"/>
                </a:solidFill>
              </a:rPr>
              <a:t>С Днём рождения,</a:t>
            </a:r>
          </a:p>
          <a:p>
            <a:pPr algn="ctr"/>
            <a:r>
              <a:rPr lang="ru-RU" sz="1400" i="1" dirty="0" smtClean="0">
                <a:solidFill>
                  <a:srgbClr val="FF0000"/>
                </a:solidFill>
              </a:rPr>
              <a:t>мои дорогие</a:t>
            </a:r>
          </a:p>
          <a:p>
            <a:pPr algn="ctr"/>
            <a:r>
              <a:rPr lang="ru-RU" sz="1400" i="1" dirty="0" smtClean="0">
                <a:solidFill>
                  <a:srgbClr val="FF0000"/>
                </a:solidFill>
              </a:rPr>
              <a:t>близнецы!</a:t>
            </a:r>
          </a:p>
          <a:p>
            <a:pPr algn="ctr"/>
            <a:endParaRPr lang="ru-RU" sz="1400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1400" i="1" dirty="0" smtClean="0">
                <a:solidFill>
                  <a:srgbClr val="FF0000"/>
                </a:solidFill>
              </a:rPr>
              <a:t>Всегда о вас думаю, для вас собираю интересные книги. </a:t>
            </a:r>
          </a:p>
          <a:p>
            <a:pPr algn="ctr"/>
            <a:r>
              <a:rPr lang="ru-RU" sz="1400" i="1" dirty="0" smtClean="0">
                <a:solidFill>
                  <a:srgbClr val="FF0000"/>
                </a:solidFill>
              </a:rPr>
              <a:t>Любите нашу Родину, растите весёлыми, здоровыми, дружными, упорными в учении и труде.</a:t>
            </a:r>
          </a:p>
          <a:p>
            <a:pPr algn="ctr"/>
            <a:endParaRPr lang="ru-RU" sz="1400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1400" i="1" dirty="0" smtClean="0">
                <a:solidFill>
                  <a:srgbClr val="FF0000"/>
                </a:solidFill>
              </a:rPr>
              <a:t>Любящий вас</a:t>
            </a:r>
          </a:p>
          <a:p>
            <a:pPr algn="ctr"/>
            <a:r>
              <a:rPr lang="ru-RU" sz="1400" i="1" dirty="0" smtClean="0">
                <a:solidFill>
                  <a:srgbClr val="FF0000"/>
                </a:solidFill>
              </a:rPr>
              <a:t>дедушка Толя.</a:t>
            </a:r>
            <a:endParaRPr lang="ru-RU" sz="1400" i="1" dirty="0">
              <a:solidFill>
                <a:srgbClr val="FF0000"/>
              </a:solidFill>
            </a:endParaRPr>
          </a:p>
        </p:txBody>
      </p:sp>
      <p:sp>
        <p:nvSpPr>
          <p:cNvPr id="5" name="Вертикальный свиток 4"/>
          <p:cNvSpPr/>
          <p:nvPr/>
        </p:nvSpPr>
        <p:spPr>
          <a:xfrm rot="408781">
            <a:off x="4692801" y="1669105"/>
            <a:ext cx="3312721" cy="3447784"/>
          </a:xfrm>
          <a:prstGeom prst="verticalScroll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i="1" dirty="0" smtClean="0">
                <a:solidFill>
                  <a:srgbClr val="FF0000"/>
                </a:solidFill>
              </a:rPr>
              <a:t>Уважаемая Виктория Сергеевна!</a:t>
            </a:r>
            <a:r>
              <a:rPr lang="ru-RU" sz="1200" i="1" dirty="0" smtClean="0"/>
              <a:t> </a:t>
            </a:r>
          </a:p>
          <a:p>
            <a:pPr algn="ctr"/>
            <a:endParaRPr lang="ru-RU" sz="1200" i="1" dirty="0" smtClean="0"/>
          </a:p>
          <a:p>
            <a:pPr algn="ctr"/>
            <a:r>
              <a:rPr lang="ru-RU" sz="1200" i="1" dirty="0" smtClean="0">
                <a:solidFill>
                  <a:srgbClr val="FF0000"/>
                </a:solidFill>
              </a:rPr>
              <a:t>Поздравляю вас с Новым годом, желаю здоровья и успехов в работе.</a:t>
            </a:r>
          </a:p>
          <a:p>
            <a:pPr algn="ctr"/>
            <a:endParaRPr lang="ru-RU" sz="1200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1200" i="1" dirty="0" smtClean="0">
                <a:solidFill>
                  <a:srgbClr val="FF0000"/>
                </a:solidFill>
              </a:rPr>
              <a:t>Ваша ученица Таня Большакова.</a:t>
            </a:r>
            <a:endParaRPr lang="ru-RU" sz="1200" i="1" dirty="0">
              <a:solidFill>
                <a:srgbClr val="FF0000"/>
              </a:solidFill>
            </a:endParaRPr>
          </a:p>
        </p:txBody>
      </p:sp>
      <p:pic>
        <p:nvPicPr>
          <p:cNvPr id="8196" name="Picture 4" descr="C:\Users\NIX\Desktop\Открытый урок\imagesCAC1IEA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4293096"/>
            <a:ext cx="1728272" cy="170533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971600" y="404664"/>
            <a:ext cx="6430825" cy="3816424"/>
          </a:xfrm>
          <a:prstGeom prst="horizontalScroll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i="1" dirty="0" smtClean="0">
                <a:solidFill>
                  <a:srgbClr val="FF0000"/>
                </a:solidFill>
              </a:rPr>
              <a:t>Дорогая Елена Викторовна!</a:t>
            </a:r>
          </a:p>
          <a:p>
            <a:pPr algn="ctr"/>
            <a:r>
              <a:rPr lang="ru-RU" sz="1200" i="1" dirty="0" smtClean="0">
                <a:solidFill>
                  <a:srgbClr val="FF0000"/>
                </a:solidFill>
              </a:rPr>
              <a:t>Сердечно поздравляю вас с Днём учителя!</a:t>
            </a:r>
          </a:p>
          <a:p>
            <a:pPr algn="ctr"/>
            <a:r>
              <a:rPr lang="ru-RU" sz="1200" i="1" dirty="0" smtClean="0">
                <a:solidFill>
                  <a:srgbClr val="FF0000"/>
                </a:solidFill>
              </a:rPr>
              <a:t>Желаю здоровья и счастья!</a:t>
            </a:r>
          </a:p>
          <a:p>
            <a:pPr algn="ctr"/>
            <a:r>
              <a:rPr lang="ru-RU" sz="1200" i="1" dirty="0" smtClean="0">
                <a:solidFill>
                  <a:srgbClr val="FF0000"/>
                </a:solidFill>
              </a:rPr>
              <a:t>Елена Викторовна, мне так не хочется расставаться с Вами – моей первой учительницей, с нашим замечательным классом!</a:t>
            </a:r>
          </a:p>
          <a:p>
            <a:pPr algn="ctr"/>
            <a:r>
              <a:rPr lang="ru-RU" sz="1200" i="1" dirty="0" smtClean="0">
                <a:solidFill>
                  <a:srgbClr val="FF0000"/>
                </a:solidFill>
              </a:rPr>
              <a:t>Спасибо Вам за всё!</a:t>
            </a:r>
          </a:p>
          <a:p>
            <a:pPr algn="ctr"/>
            <a:endParaRPr lang="ru-RU" sz="1200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1200" i="1" dirty="0" smtClean="0">
                <a:solidFill>
                  <a:srgbClr val="FF0000"/>
                </a:solidFill>
              </a:rPr>
              <a:t>Наташа Соколова.</a:t>
            </a:r>
            <a:endParaRPr lang="ru-RU" sz="1200" i="1" dirty="0">
              <a:solidFill>
                <a:srgbClr val="FF0000"/>
              </a:solidFill>
            </a:endParaRPr>
          </a:p>
        </p:txBody>
      </p:sp>
      <p:sp>
        <p:nvSpPr>
          <p:cNvPr id="5" name="Лента лицом вверх 4"/>
          <p:cNvSpPr/>
          <p:nvPr/>
        </p:nvSpPr>
        <p:spPr>
          <a:xfrm>
            <a:off x="1979712" y="3933056"/>
            <a:ext cx="6192688" cy="2088232"/>
          </a:xfrm>
          <a:prstGeom prst="ribbon2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1200" i="1" dirty="0" smtClean="0">
                <a:solidFill>
                  <a:srgbClr val="FF0000"/>
                </a:solidFill>
              </a:rPr>
              <a:t>Здравствуйте, дорогие мама и папа!</a:t>
            </a:r>
          </a:p>
          <a:p>
            <a:pPr algn="ctr"/>
            <a:r>
              <a:rPr lang="ru-RU" sz="1200" i="1" dirty="0" smtClean="0">
                <a:solidFill>
                  <a:srgbClr val="FF0000"/>
                </a:solidFill>
              </a:rPr>
              <a:t>Пишу вам из детского санатория. Мне тут очень нравится.</a:t>
            </a:r>
          </a:p>
          <a:p>
            <a:pPr algn="ctr"/>
            <a:r>
              <a:rPr lang="ru-RU" sz="1200" i="1" dirty="0" smtClean="0">
                <a:solidFill>
                  <a:srgbClr val="FF0000"/>
                </a:solidFill>
              </a:rPr>
              <a:t>Когда вы приедете?</a:t>
            </a:r>
          </a:p>
          <a:p>
            <a:pPr algn="ctr"/>
            <a:r>
              <a:rPr lang="ru-RU" sz="1200" i="1" dirty="0" smtClean="0">
                <a:solidFill>
                  <a:srgbClr val="FF0000"/>
                </a:solidFill>
              </a:rPr>
              <a:t>Я уже соскучилась по дому. Приезжайте скорее, не забудьте привезти кроссовки.</a:t>
            </a:r>
          </a:p>
          <a:p>
            <a:pPr algn="ctr"/>
            <a:r>
              <a:rPr lang="ru-RU" sz="1200" i="1" dirty="0" smtClean="0">
                <a:solidFill>
                  <a:srgbClr val="FF0000"/>
                </a:solidFill>
              </a:rPr>
              <a:t>Целую. Ваша дочь Оля.</a:t>
            </a:r>
            <a:endParaRPr lang="ru-RU" sz="1200" i="1" dirty="0">
              <a:solidFill>
                <a:srgbClr val="FF0000"/>
              </a:solidFill>
            </a:endParaRPr>
          </a:p>
        </p:txBody>
      </p:sp>
      <p:pic>
        <p:nvPicPr>
          <p:cNvPr id="7169" name="Picture 1" descr="C:\Users\NIX\Desktop\Открытый урок\imagesCAC1IEA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11262">
            <a:off x="1619672" y="3429000"/>
            <a:ext cx="1368231" cy="1350069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75656" y="1700808"/>
          <a:ext cx="6096000" cy="4302760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 smtClean="0"/>
                        <a:t>Схема</a:t>
                      </a:r>
                    </a:p>
                    <a:p>
                      <a:pPr algn="ctr"/>
                      <a:r>
                        <a:rPr lang="ru-RU" sz="1800" i="1" dirty="0" smtClean="0"/>
                        <a:t> письма</a:t>
                      </a:r>
                      <a:endParaRPr lang="ru-RU" sz="18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Содержание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solidFill>
                            <a:srgbClr val="00377A"/>
                          </a:solidFill>
                        </a:rPr>
                        <a:t>Начало</a:t>
                      </a:r>
                      <a:endParaRPr lang="ru-RU" sz="1600" b="1" i="1" dirty="0">
                        <a:solidFill>
                          <a:srgbClr val="00377A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solidFill>
                            <a:srgbClr val="00377A"/>
                          </a:solidFill>
                        </a:rPr>
                        <a:t>1. Обращение</a:t>
                      </a:r>
                      <a:endParaRPr lang="ru-RU" sz="1600" b="1" i="1" dirty="0">
                        <a:solidFill>
                          <a:srgbClr val="00377A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solidFill>
                            <a:srgbClr val="00377A"/>
                          </a:solidFill>
                        </a:rPr>
                        <a:t>Уважаемый Владимир Иванович!</a:t>
                      </a:r>
                      <a:endParaRPr lang="ru-RU" sz="1600" b="1" i="1" dirty="0">
                        <a:solidFill>
                          <a:srgbClr val="00377A"/>
                        </a:solidFill>
                      </a:endParaRPr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solidFill>
                            <a:srgbClr val="00377A"/>
                          </a:solidFill>
                        </a:rPr>
                        <a:t>Основная часть </a:t>
                      </a:r>
                      <a:endParaRPr lang="ru-RU" sz="1600" b="1" i="1" dirty="0">
                        <a:solidFill>
                          <a:srgbClr val="00377A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solidFill>
                            <a:srgbClr val="00377A"/>
                          </a:solidFill>
                        </a:rPr>
                        <a:t>2. Причина </a:t>
                      </a:r>
                    </a:p>
                    <a:p>
                      <a:pPr algn="ctr"/>
                      <a:r>
                        <a:rPr lang="ru-RU" sz="1600" b="1" i="1" dirty="0" smtClean="0">
                          <a:solidFill>
                            <a:srgbClr val="00377A"/>
                          </a:solidFill>
                        </a:rPr>
                        <a:t>поздравления</a:t>
                      </a:r>
                      <a:endParaRPr lang="ru-RU" sz="1600" b="1" i="1" dirty="0">
                        <a:solidFill>
                          <a:srgbClr val="00377A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solidFill>
                            <a:srgbClr val="00377A"/>
                          </a:solidFill>
                        </a:rPr>
                        <a:t>День рождения</a:t>
                      </a:r>
                    </a:p>
                    <a:p>
                      <a:pPr algn="ctr"/>
                      <a:r>
                        <a:rPr lang="ru-RU" sz="1600" b="1" i="1" dirty="0" smtClean="0">
                          <a:solidFill>
                            <a:srgbClr val="00377A"/>
                          </a:solidFill>
                        </a:rPr>
                        <a:t>Новый год</a:t>
                      </a:r>
                    </a:p>
                    <a:p>
                      <a:pPr algn="ctr"/>
                      <a:r>
                        <a:rPr lang="ru-RU" sz="1600" b="1" i="1" dirty="0" smtClean="0">
                          <a:solidFill>
                            <a:srgbClr val="00377A"/>
                          </a:solidFill>
                        </a:rPr>
                        <a:t>8 Марта</a:t>
                      </a:r>
                      <a:endParaRPr lang="ru-RU" sz="1600" b="1" i="1" dirty="0">
                        <a:solidFill>
                          <a:srgbClr val="00377A"/>
                        </a:solidFill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solidFill>
                            <a:srgbClr val="00377A"/>
                          </a:solidFill>
                        </a:rPr>
                        <a:t>3. Пожелания</a:t>
                      </a:r>
                      <a:endParaRPr lang="ru-RU" sz="1600" b="1" i="1" dirty="0">
                        <a:solidFill>
                          <a:srgbClr val="00377A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solidFill>
                            <a:srgbClr val="00377A"/>
                          </a:solidFill>
                        </a:rPr>
                        <a:t>Здоровья, удачи, бодрости, счастья, радости…</a:t>
                      </a:r>
                      <a:endParaRPr lang="ru-RU" sz="1600" b="1" i="1" dirty="0">
                        <a:solidFill>
                          <a:srgbClr val="00377A"/>
                        </a:solidFill>
                      </a:endParaRPr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solidFill>
                            <a:srgbClr val="00377A"/>
                          </a:solidFill>
                        </a:rPr>
                        <a:t>Концовка</a:t>
                      </a:r>
                      <a:endParaRPr lang="ru-RU" sz="1600" b="1" i="1" dirty="0">
                        <a:solidFill>
                          <a:srgbClr val="00377A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solidFill>
                            <a:srgbClr val="00377A"/>
                          </a:solidFill>
                        </a:rPr>
                        <a:t>4. Подпись</a:t>
                      </a:r>
                      <a:endParaRPr lang="ru-RU" sz="1600" b="1" i="1" dirty="0">
                        <a:solidFill>
                          <a:srgbClr val="00377A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solidFill>
                            <a:srgbClr val="00377A"/>
                          </a:solidFill>
                        </a:rPr>
                        <a:t>Твой сын (дочь)</a:t>
                      </a:r>
                    </a:p>
                    <a:p>
                      <a:pPr algn="ctr"/>
                      <a:r>
                        <a:rPr lang="ru-RU" sz="1600" b="1" i="1" dirty="0" smtClean="0">
                          <a:solidFill>
                            <a:srgbClr val="00377A"/>
                          </a:solidFill>
                        </a:rPr>
                        <a:t>Твой друг</a:t>
                      </a:r>
                      <a:endParaRPr lang="ru-RU" sz="1600" b="1" i="1" dirty="0">
                        <a:solidFill>
                          <a:srgbClr val="00377A"/>
                        </a:solidFill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solidFill>
                            <a:srgbClr val="00377A"/>
                          </a:solidFill>
                        </a:rPr>
                        <a:t>5. Дата</a:t>
                      </a:r>
                      <a:endParaRPr lang="ru-RU" sz="1600" b="1" i="1" dirty="0">
                        <a:solidFill>
                          <a:srgbClr val="00377A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i="1" dirty="0">
                        <a:solidFill>
                          <a:srgbClr val="00377A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835696" y="980728"/>
            <a:ext cx="544572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Схема поздравительного </a:t>
            </a:r>
            <a:r>
              <a:rPr lang="ru-RU" sz="2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письма</a:t>
            </a:r>
            <a:endParaRPr lang="ru-RU" sz="2400" b="1" cap="none" spc="0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ента лицом вверх 3"/>
          <p:cNvSpPr/>
          <p:nvPr/>
        </p:nvSpPr>
        <p:spPr>
          <a:xfrm>
            <a:off x="1619672" y="2132856"/>
            <a:ext cx="6192688" cy="2088232"/>
          </a:xfrm>
          <a:prstGeom prst="ribbon2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1200" i="1" dirty="0" smtClean="0">
                <a:solidFill>
                  <a:srgbClr val="FF0000"/>
                </a:solidFill>
              </a:rPr>
              <a:t>Здравствуйте, дорогие мама и папа!</a:t>
            </a:r>
          </a:p>
          <a:p>
            <a:pPr algn="ctr"/>
            <a:r>
              <a:rPr lang="ru-RU" sz="1200" i="1" dirty="0" smtClean="0">
                <a:solidFill>
                  <a:srgbClr val="FF0000"/>
                </a:solidFill>
              </a:rPr>
              <a:t>Пишу вам из детского санатория. Мне тут очень нравится.</a:t>
            </a:r>
          </a:p>
          <a:p>
            <a:pPr algn="ctr"/>
            <a:r>
              <a:rPr lang="ru-RU" sz="1200" i="1" dirty="0" smtClean="0">
                <a:solidFill>
                  <a:srgbClr val="FF0000"/>
                </a:solidFill>
              </a:rPr>
              <a:t>Когда вы приедете?</a:t>
            </a:r>
          </a:p>
          <a:p>
            <a:pPr algn="ctr"/>
            <a:r>
              <a:rPr lang="ru-RU" sz="1200" i="1" dirty="0" smtClean="0">
                <a:solidFill>
                  <a:srgbClr val="FF0000"/>
                </a:solidFill>
              </a:rPr>
              <a:t>Я уже соскучилась по дому. Приезжайте скорее, не забудьте привезти кроссовки.</a:t>
            </a:r>
          </a:p>
          <a:p>
            <a:pPr algn="ctr"/>
            <a:r>
              <a:rPr lang="ru-RU" sz="1200" i="1" dirty="0" smtClean="0">
                <a:solidFill>
                  <a:srgbClr val="FF0000"/>
                </a:solidFill>
              </a:rPr>
              <a:t>Целую. Ваша дочь Оля.</a:t>
            </a:r>
            <a:endParaRPr lang="ru-RU" sz="1200" i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47664" y="4581128"/>
            <a:ext cx="626806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Это письмо-информация</a:t>
            </a:r>
            <a:endParaRPr lang="ru-RU" sz="3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692696"/>
            <a:ext cx="7693132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Какое письмо из предложенных вам</a:t>
            </a:r>
            <a:br>
              <a:rPr lang="ru-RU" sz="28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28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не прозвучало как поздравительное?</a:t>
            </a:r>
            <a:endParaRPr lang="ru-RU" sz="28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35696" y="980728"/>
            <a:ext cx="543289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Почему люди сохраняют</a:t>
            </a:r>
          </a:p>
          <a:p>
            <a:pPr algn="ctr"/>
            <a:r>
              <a:rPr lang="ru-RU" sz="32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дорогие им письма на</a:t>
            </a:r>
          </a:p>
          <a:p>
            <a:pPr algn="ctr"/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долгие годы?</a:t>
            </a:r>
            <a:endParaRPr lang="ru-RU" sz="3200" b="1" i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2050" name="Picture 2" descr="C:\Users\NIX\Desktop\Открытый урок\imagesCA2DAXW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430732">
            <a:off x="1115616" y="3068960"/>
            <a:ext cx="3118625" cy="2572866"/>
          </a:xfrm>
          <a:prstGeom prst="rect">
            <a:avLst/>
          </a:prstGeom>
          <a:noFill/>
        </p:spPr>
      </p:pic>
      <p:pic>
        <p:nvPicPr>
          <p:cNvPr id="2051" name="Picture 3" descr="C:\Users\NIX\Desktop\Открытый урок\imagesCAP4UIZ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11478">
            <a:off x="5004048" y="2708920"/>
            <a:ext cx="2543175" cy="1800225"/>
          </a:xfrm>
          <a:prstGeom prst="rect">
            <a:avLst/>
          </a:prstGeom>
          <a:noFill/>
        </p:spPr>
      </p:pic>
      <p:pic>
        <p:nvPicPr>
          <p:cNvPr id="2053" name="Picture 5" descr="C:\Users\NIX\Desktop\Открытый урок\imagesCAARL1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725144"/>
            <a:ext cx="1190625" cy="1200150"/>
          </a:xfrm>
          <a:prstGeom prst="rect">
            <a:avLst/>
          </a:prstGeom>
          <a:noFill/>
        </p:spPr>
      </p:pic>
      <p:pic>
        <p:nvPicPr>
          <p:cNvPr id="2054" name="Picture 6" descr="C:\Users\NIX\Desktop\Открытый урок\imagesCACFUEDP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779581">
            <a:off x="6228184" y="4869160"/>
            <a:ext cx="1608448" cy="1008112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Что нужно сделать, чтобы</a:t>
            </a:r>
            <a:br>
              <a:rPr lang="ru-RU" sz="3200" dirty="0" smtClean="0">
                <a:solidFill>
                  <a:srgbClr val="C00000"/>
                </a:solidFill>
              </a:rPr>
            </a:br>
            <a:r>
              <a:rPr lang="ru-RU" sz="3200" dirty="0" smtClean="0">
                <a:solidFill>
                  <a:srgbClr val="C00000"/>
                </a:solidFill>
              </a:rPr>
              <a:t>написанные вами поздравительные </a:t>
            </a:r>
            <a:br>
              <a:rPr lang="ru-RU" sz="3200" dirty="0" smtClean="0">
                <a:solidFill>
                  <a:srgbClr val="C00000"/>
                </a:solidFill>
              </a:rPr>
            </a:br>
            <a:r>
              <a:rPr lang="ru-RU" sz="3200" dirty="0" smtClean="0">
                <a:solidFill>
                  <a:srgbClr val="C00000"/>
                </a:solidFill>
              </a:rPr>
              <a:t>письма дошли по назначению?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3074" name="Picture 2" descr="C:\Users\NIX\Desktop\Открытый урок\aea0f17d59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89350">
            <a:off x="1146249" y="2254453"/>
            <a:ext cx="2880320" cy="3547608"/>
          </a:xfrm>
          <a:prstGeom prst="rect">
            <a:avLst/>
          </a:prstGeom>
          <a:noFill/>
        </p:spPr>
      </p:pic>
      <p:pic>
        <p:nvPicPr>
          <p:cNvPr id="3075" name="Picture 3" descr="C:\Users\NIX\Desktop\Открытый урок\imagesCA076KK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34367">
            <a:off x="4712083" y="3295013"/>
            <a:ext cx="3079893" cy="2049529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Прямоугольник 75"/>
          <p:cNvSpPr/>
          <p:nvPr/>
        </p:nvSpPr>
        <p:spPr>
          <a:xfrm>
            <a:off x="899592" y="1556792"/>
            <a:ext cx="3312368" cy="44644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172" name="Object 76"/>
          <p:cNvGraphicFramePr>
            <a:graphicFrameLocks noChangeAspect="1"/>
          </p:cNvGraphicFramePr>
          <p:nvPr/>
        </p:nvGraphicFramePr>
        <p:xfrm>
          <a:off x="1163638" y="1709738"/>
          <a:ext cx="2873375" cy="4192587"/>
        </p:xfrm>
        <a:graphic>
          <a:graphicData uri="http://schemas.openxmlformats.org/presentationml/2006/ole">
            <p:oleObj spid="_x0000_s4172" name="Template" r:id="rId3" imgW="6325920" imgH="9338760" progId="Word.Template.12">
              <p:embed/>
            </p:oleObj>
          </a:graphicData>
        </a:graphic>
      </p:graphicFrame>
      <p:sp>
        <p:nvSpPr>
          <p:cNvPr id="78" name="Прямоугольник 77"/>
          <p:cNvSpPr/>
          <p:nvPr/>
        </p:nvSpPr>
        <p:spPr>
          <a:xfrm>
            <a:off x="1691680" y="620688"/>
            <a:ext cx="593624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Рабочая тетрадь </a:t>
            </a:r>
            <a:b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«Ты в мире имён и названий», с. 11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004048" y="1988840"/>
            <a:ext cx="29523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</a:rPr>
              <a:t>АДРЕСАТ</a:t>
            </a:r>
          </a:p>
          <a:p>
            <a:r>
              <a:rPr lang="ru-RU" sz="2000" b="1" i="1" dirty="0" smtClean="0">
                <a:solidFill>
                  <a:srgbClr val="C00000"/>
                </a:solidFill>
              </a:rPr>
              <a:t>получатель письма</a:t>
            </a:r>
            <a:endParaRPr lang="ru-RU" sz="2000" b="1" i="1" dirty="0">
              <a:solidFill>
                <a:srgbClr val="C00000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148064" y="4221088"/>
            <a:ext cx="295232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00377A"/>
                </a:solidFill>
              </a:rPr>
              <a:t>ОТПРАВИТЕЛЬ</a:t>
            </a:r>
          </a:p>
          <a:p>
            <a:r>
              <a:rPr lang="ru-RU" sz="2000" b="1" i="1" dirty="0" smtClean="0">
                <a:solidFill>
                  <a:srgbClr val="00377A"/>
                </a:solidFill>
              </a:rPr>
              <a:t>автор  письма</a:t>
            </a:r>
            <a:endParaRPr lang="ru-RU" sz="2000" b="1" i="1" dirty="0">
              <a:solidFill>
                <a:srgbClr val="00377A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4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15816" y="764704"/>
            <a:ext cx="345318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ИТОГ  УРОКА</a:t>
            </a:r>
            <a:endParaRPr lang="ru-RU" sz="4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Вертикальный свиток 5"/>
          <p:cNvSpPr/>
          <p:nvPr/>
        </p:nvSpPr>
        <p:spPr>
          <a:xfrm rot="21287891">
            <a:off x="831059" y="2112100"/>
            <a:ext cx="4464496" cy="3456384"/>
          </a:xfrm>
          <a:prstGeom prst="verticalScroll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00377A"/>
                </a:solidFill>
              </a:rPr>
              <a:t>Бабуля, здравствуй! Не грусти!</a:t>
            </a:r>
          </a:p>
          <a:p>
            <a:pPr algn="ctr"/>
            <a:r>
              <a:rPr lang="ru-RU" sz="1600" b="1" i="1" dirty="0" smtClean="0">
                <a:solidFill>
                  <a:srgbClr val="00377A"/>
                </a:solidFill>
              </a:rPr>
              <a:t>Конфеты кончились, учти.</a:t>
            </a:r>
          </a:p>
          <a:p>
            <a:pPr algn="ctr"/>
            <a:r>
              <a:rPr lang="ru-RU" sz="1600" b="1" i="1" dirty="0" smtClean="0">
                <a:solidFill>
                  <a:srgbClr val="00377A"/>
                </a:solidFill>
              </a:rPr>
              <a:t>Я сделал лук. Носки сушу.</a:t>
            </a:r>
          </a:p>
          <a:p>
            <a:pPr algn="ctr"/>
            <a:r>
              <a:rPr lang="ru-RU" sz="1600" b="1" i="1" dirty="0" smtClean="0">
                <a:solidFill>
                  <a:srgbClr val="00377A"/>
                </a:solidFill>
              </a:rPr>
              <a:t>Два дня письмо тебе пишу.</a:t>
            </a:r>
          </a:p>
          <a:p>
            <a:pPr algn="ctr"/>
            <a:r>
              <a:rPr lang="ru-RU" sz="1600" b="1" i="1" dirty="0" smtClean="0">
                <a:solidFill>
                  <a:srgbClr val="00377A"/>
                </a:solidFill>
              </a:rPr>
              <a:t>А у меня большое горе –</a:t>
            </a:r>
          </a:p>
          <a:p>
            <a:pPr algn="ctr"/>
            <a:r>
              <a:rPr lang="ru-RU" sz="1600" b="1" i="1" dirty="0" smtClean="0">
                <a:solidFill>
                  <a:srgbClr val="00377A"/>
                </a:solidFill>
              </a:rPr>
              <a:t>Пропали плавки на заборе.</a:t>
            </a:r>
          </a:p>
          <a:p>
            <a:pPr algn="ctr"/>
            <a:r>
              <a:rPr lang="ru-RU" sz="1600" b="1" i="1" dirty="0" smtClean="0">
                <a:solidFill>
                  <a:srgbClr val="00377A"/>
                </a:solidFill>
              </a:rPr>
              <a:t>Здесь скучно. Я в поход ходил.</a:t>
            </a:r>
          </a:p>
          <a:p>
            <a:pPr algn="ctr"/>
            <a:r>
              <a:rPr lang="ru-RU" sz="1600" b="1" i="1" dirty="0" smtClean="0">
                <a:solidFill>
                  <a:srgbClr val="00377A"/>
                </a:solidFill>
              </a:rPr>
              <a:t>Кончаю. Всё. Твой внук Кирилл.</a:t>
            </a:r>
            <a:endParaRPr lang="ru-RU" sz="1600" b="1" i="1" dirty="0"/>
          </a:p>
        </p:txBody>
      </p:sp>
      <p:sp>
        <p:nvSpPr>
          <p:cNvPr id="5" name="Прямоугольник 4"/>
          <p:cNvSpPr/>
          <p:nvPr/>
        </p:nvSpPr>
        <p:spPr>
          <a:xfrm rot="282552">
            <a:off x="5392329" y="2575450"/>
            <a:ext cx="271420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Хорошее письмо</a:t>
            </a:r>
          </a:p>
          <a:p>
            <a:pPr algn="ctr"/>
            <a:r>
              <a:rPr lang="ru-RU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написал мальчик?</a:t>
            </a:r>
            <a:endParaRPr lang="ru-RU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21346141">
            <a:off x="5451613" y="3999636"/>
            <a:ext cx="250260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 чём его</a:t>
            </a:r>
          </a:p>
          <a:p>
            <a:pPr algn="ctr"/>
            <a:r>
              <a:rPr lang="ru-RU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главная ошибка?</a:t>
            </a:r>
            <a:endParaRPr lang="ru-RU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4-конечная звезда 3"/>
          <p:cNvSpPr/>
          <p:nvPr/>
        </p:nvSpPr>
        <p:spPr>
          <a:xfrm>
            <a:off x="1979712" y="1052736"/>
            <a:ext cx="4896544" cy="4608512"/>
          </a:xfrm>
          <a:prstGeom prst="star24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2" descr="C:\Users\NIX\Desktop\MC90043780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2492896"/>
            <a:ext cx="2296871" cy="1728192"/>
          </a:xfrm>
          <a:prstGeom prst="rect">
            <a:avLst/>
          </a:prstGeom>
          <a:noFill/>
        </p:spPr>
      </p:pic>
      <p:sp>
        <p:nvSpPr>
          <p:cNvPr id="14" name="Солнце 13"/>
          <p:cNvSpPr/>
          <p:nvPr/>
        </p:nvSpPr>
        <p:spPr>
          <a:xfrm>
            <a:off x="6516216" y="4437112"/>
            <a:ext cx="288032" cy="288032"/>
          </a:xfrm>
          <a:prstGeom prst="sun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олнце 14"/>
          <p:cNvSpPr/>
          <p:nvPr/>
        </p:nvSpPr>
        <p:spPr>
          <a:xfrm>
            <a:off x="5580112" y="5301208"/>
            <a:ext cx="288032" cy="288032"/>
          </a:xfrm>
          <a:prstGeom prst="su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олнце 15"/>
          <p:cNvSpPr/>
          <p:nvPr/>
        </p:nvSpPr>
        <p:spPr>
          <a:xfrm>
            <a:off x="6732240" y="2636912"/>
            <a:ext cx="288032" cy="288032"/>
          </a:xfrm>
          <a:prstGeom prst="sun">
            <a:avLst/>
          </a:prstGeom>
          <a:solidFill>
            <a:srgbClr val="00377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олнце 16"/>
          <p:cNvSpPr/>
          <p:nvPr/>
        </p:nvSpPr>
        <p:spPr>
          <a:xfrm>
            <a:off x="1763688" y="3212976"/>
            <a:ext cx="288032" cy="288032"/>
          </a:xfrm>
          <a:prstGeom prst="sun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олнце 18"/>
          <p:cNvSpPr/>
          <p:nvPr/>
        </p:nvSpPr>
        <p:spPr>
          <a:xfrm>
            <a:off x="3635896" y="836712"/>
            <a:ext cx="288032" cy="288032"/>
          </a:xfrm>
          <a:prstGeom prst="su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олнце 19"/>
          <p:cNvSpPr/>
          <p:nvPr/>
        </p:nvSpPr>
        <p:spPr>
          <a:xfrm>
            <a:off x="3635896" y="5517232"/>
            <a:ext cx="288032" cy="288032"/>
          </a:xfrm>
          <a:prstGeom prst="sun">
            <a:avLst/>
          </a:prstGeom>
          <a:solidFill>
            <a:srgbClr val="00377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олнце 20"/>
          <p:cNvSpPr/>
          <p:nvPr/>
        </p:nvSpPr>
        <p:spPr>
          <a:xfrm>
            <a:off x="5580112" y="1124744"/>
            <a:ext cx="288032" cy="288032"/>
          </a:xfrm>
          <a:prstGeom prst="sun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олнце 21"/>
          <p:cNvSpPr/>
          <p:nvPr/>
        </p:nvSpPr>
        <p:spPr>
          <a:xfrm>
            <a:off x="2051720" y="4437112"/>
            <a:ext cx="288032" cy="288032"/>
          </a:xfrm>
          <a:prstGeom prst="sun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412776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i="1" dirty="0" smtClean="0"/>
              <a:t>Ты улыбкой, как солнышком, брызни,</a:t>
            </a:r>
          </a:p>
          <a:p>
            <a:pPr>
              <a:buNone/>
            </a:pPr>
            <a:r>
              <a:rPr lang="ru-RU" sz="2400" b="1" i="1" dirty="0" smtClean="0"/>
              <a:t>Выходя поутру из ворот.</a:t>
            </a:r>
          </a:p>
          <a:p>
            <a:pPr>
              <a:buNone/>
            </a:pPr>
            <a:r>
              <a:rPr lang="ru-RU" sz="2400" b="1" i="1" dirty="0" smtClean="0"/>
              <a:t>Понимаешь, у каждого в жизни</a:t>
            </a:r>
          </a:p>
          <a:p>
            <a:pPr>
              <a:buNone/>
            </a:pPr>
            <a:r>
              <a:rPr lang="ru-RU" sz="2400" b="1" i="1" dirty="0" smtClean="0"/>
              <a:t>Предостаточно бед и забот.</a:t>
            </a:r>
          </a:p>
          <a:p>
            <a:pPr>
              <a:buNone/>
            </a:pPr>
            <a:endParaRPr lang="ru-RU" sz="2400" b="1" i="1" dirty="0" smtClean="0"/>
          </a:p>
          <a:p>
            <a:pPr>
              <a:buNone/>
            </a:pPr>
            <a:r>
              <a:rPr lang="ru-RU" sz="2400" b="1" i="1" dirty="0" smtClean="0"/>
              <a:t>Разве любы нам хмурые лица</a:t>
            </a:r>
          </a:p>
          <a:p>
            <a:pPr>
              <a:buNone/>
            </a:pPr>
            <a:r>
              <a:rPr lang="ru-RU" sz="2400" b="1" i="1" dirty="0" smtClean="0"/>
              <a:t>Или чья-то сердитая речь?</a:t>
            </a:r>
          </a:p>
          <a:p>
            <a:pPr>
              <a:buNone/>
            </a:pPr>
            <a:r>
              <a:rPr lang="ru-RU" sz="2400" b="1" i="1" dirty="0" smtClean="0"/>
              <a:t>Ты улыбкой сумей поделиться</a:t>
            </a:r>
          </a:p>
          <a:p>
            <a:pPr>
              <a:buNone/>
            </a:pPr>
            <a:r>
              <a:rPr lang="ru-RU" sz="2400" b="1" i="1" dirty="0" smtClean="0"/>
              <a:t>И ответную искру зажечь!!!</a:t>
            </a:r>
            <a:endParaRPr lang="ru-RU" sz="2400" b="1" i="1" dirty="0"/>
          </a:p>
        </p:txBody>
      </p:sp>
      <p:pic>
        <p:nvPicPr>
          <p:cNvPr id="1026" name="Picture 2" descr="C:\Users\NIX\Desktop\MC90043780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2852936"/>
            <a:ext cx="2296871" cy="1728192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03648" y="1988840"/>
            <a:ext cx="6303329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Спасибо за</a:t>
            </a:r>
          </a:p>
          <a:p>
            <a:pPr algn="ctr"/>
            <a:r>
              <a:rPr lang="ru-RU" sz="8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внимание!</a:t>
            </a:r>
            <a:endParaRPr lang="ru-RU" sz="8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i="1" dirty="0" smtClean="0"/>
              <a:t/>
            </a:r>
            <a:br>
              <a:rPr lang="ru-RU" sz="3200" i="1" dirty="0" smtClean="0"/>
            </a:br>
            <a:r>
              <a:rPr lang="ru-RU" sz="3200" i="1" dirty="0" smtClean="0">
                <a:solidFill>
                  <a:srgbClr val="002060"/>
                </a:solidFill>
              </a:rPr>
              <a:t>Упражнение на внимание</a:t>
            </a:r>
            <a:endParaRPr lang="ru-RU" sz="3200" i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C00000"/>
                </a:solidFill>
              </a:rPr>
              <a:t>  </a:t>
            </a:r>
          </a:p>
          <a:p>
            <a:pPr algn="ctr">
              <a:buNone/>
            </a:pPr>
            <a:r>
              <a:rPr lang="ru-RU" dirty="0" smtClean="0">
                <a:solidFill>
                  <a:srgbClr val="C00000"/>
                </a:solidFill>
                <a:latin typeface="Monotype Corsiva" pitchFamily="66" charset="0"/>
              </a:rPr>
              <a:t>Какие 2 слова встречаются чаще других?</a:t>
            </a: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       Маска, берёза, улица, дуб, окно, город, транспорт, общение, дерево, автомобиль, улица, Рязань, Москва, театр, памятник, общение, мечта, кинотеатр, музей, планета, Россия, общение, космос, дети, друзья</a:t>
            </a:r>
          </a:p>
          <a:p>
            <a:pPr>
              <a:buNone/>
            </a:pPr>
            <a:endParaRPr lang="ru-RU" sz="2400" dirty="0" smtClean="0"/>
          </a:p>
          <a:p>
            <a:pPr algn="ctr">
              <a:buNone/>
            </a:pPr>
            <a:r>
              <a:rPr lang="ru-RU" sz="2400" u="sng" dirty="0" smtClean="0">
                <a:solidFill>
                  <a:srgbClr val="C00000"/>
                </a:solidFill>
              </a:rPr>
              <a:t>общение, улица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504" y="476672"/>
            <a:ext cx="9036496" cy="1470025"/>
          </a:xfrm>
        </p:spPr>
        <p:txBody>
          <a:bodyPr>
            <a:noAutofit/>
          </a:bodyPr>
          <a:lstStyle/>
          <a:p>
            <a:r>
              <a:rPr lang="ru-RU" sz="6600" i="1" dirty="0" smtClean="0"/>
              <a:t>ТЕМА  УРОКА</a:t>
            </a:r>
            <a:endParaRPr lang="ru-RU" sz="66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287240">
            <a:off x="53605" y="2787336"/>
            <a:ext cx="6400800" cy="1752600"/>
          </a:xfrm>
        </p:spPr>
        <p:txBody>
          <a:bodyPr>
            <a:normAutofit fontScale="77500" lnSpcReduction="20000"/>
          </a:bodyPr>
          <a:lstStyle/>
          <a:p>
            <a:endParaRPr lang="ru-RU" sz="2400" dirty="0" smtClean="0">
              <a:latin typeface="Monotype Corsiva" pitchFamily="66" charset="0"/>
            </a:endParaRPr>
          </a:p>
          <a:p>
            <a:r>
              <a:rPr lang="ru-RU" sz="5600" dirty="0" smtClean="0">
                <a:solidFill>
                  <a:srgbClr val="C00000"/>
                </a:solidFill>
                <a:latin typeface="Monotype Corsiva" pitchFamily="66" charset="0"/>
              </a:rPr>
              <a:t>МОЯ УЛИЦА И…</a:t>
            </a:r>
          </a:p>
          <a:p>
            <a:r>
              <a:rPr lang="ru-RU" sz="5600" dirty="0" smtClean="0">
                <a:solidFill>
                  <a:srgbClr val="C00000"/>
                </a:solidFill>
                <a:latin typeface="Monotype Corsiva" pitchFamily="66" charset="0"/>
              </a:rPr>
              <a:t> (общение на расстоянии)</a:t>
            </a:r>
            <a:endParaRPr lang="ru-RU" sz="5600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rmAutofit/>
          </a:bodyPr>
          <a:lstStyle/>
          <a:p>
            <a:r>
              <a:rPr lang="ru-RU" dirty="0" smtClean="0"/>
              <a:t>Работа с терминами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sz="2400" b="1" i="1" dirty="0" smtClean="0">
                <a:solidFill>
                  <a:srgbClr val="C00000"/>
                </a:solidFill>
              </a:rPr>
              <a:t>Улица:</a:t>
            </a:r>
          </a:p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   </a:t>
            </a:r>
            <a:r>
              <a:rPr lang="ru-RU" sz="2000" i="1" dirty="0" smtClean="0"/>
              <a:t>1) пространство между двумя рядами домов для прохода или проезда – </a:t>
            </a:r>
            <a:r>
              <a:rPr lang="ru-RU" sz="2000" i="1" dirty="0" smtClean="0">
                <a:solidFill>
                  <a:srgbClr val="C00000"/>
                </a:solidFill>
                <a:latin typeface="Monotype Corsiva" pitchFamily="66" charset="0"/>
              </a:rPr>
              <a:t>Главные улицы города</a:t>
            </a:r>
          </a:p>
          <a:p>
            <a:pPr>
              <a:buNone/>
            </a:pPr>
            <a:endParaRPr lang="ru-RU" sz="2000" i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000" b="1" i="1" dirty="0" smtClean="0">
                <a:solidFill>
                  <a:srgbClr val="C00000"/>
                </a:solidFill>
              </a:rPr>
              <a:t>    </a:t>
            </a:r>
            <a:r>
              <a:rPr lang="ru-RU" sz="2000" i="1" dirty="0" smtClean="0"/>
              <a:t>2) пространство, место вне жилых помещений, под открытым небом – </a:t>
            </a:r>
            <a:r>
              <a:rPr lang="ru-RU" sz="2000" i="1" dirty="0" smtClean="0">
                <a:solidFill>
                  <a:srgbClr val="C00000"/>
                </a:solidFill>
                <a:latin typeface="Monotype Corsiva" pitchFamily="66" charset="0"/>
              </a:rPr>
              <a:t>На улице жара</a:t>
            </a:r>
          </a:p>
          <a:p>
            <a:pPr>
              <a:buNone/>
            </a:pPr>
            <a:endParaRPr lang="ru-RU" sz="2000" i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>
              <a:buNone/>
            </a:pPr>
            <a:r>
              <a:rPr lang="ru-RU" sz="2000" i="1" dirty="0" smtClean="0"/>
              <a:t>    3) </a:t>
            </a:r>
            <a:r>
              <a:rPr lang="ru-RU" sz="2000" i="1" dirty="0" smtClean="0">
                <a:solidFill>
                  <a:srgbClr val="C00000"/>
                </a:solidFill>
              </a:rPr>
              <a:t>перен.</a:t>
            </a:r>
            <a:r>
              <a:rPr lang="ru-RU" sz="2000" i="1" dirty="0" smtClean="0"/>
              <a:t> Среда, лишённая культурного воздействия общества, семьи –</a:t>
            </a:r>
            <a:r>
              <a:rPr lang="ru-RU" sz="2000" b="1" i="1" dirty="0" smtClean="0">
                <a:solidFill>
                  <a:srgbClr val="C00000"/>
                </a:solidFill>
              </a:rPr>
              <a:t> </a:t>
            </a:r>
            <a:r>
              <a:rPr lang="ru-RU" sz="2000" i="1" dirty="0" smtClean="0">
                <a:solidFill>
                  <a:srgbClr val="C00000"/>
                </a:solidFill>
                <a:latin typeface="Monotype Corsiva" pitchFamily="66" charset="0"/>
              </a:rPr>
              <a:t>Дурное влияние улицы </a:t>
            </a:r>
          </a:p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     </a:t>
            </a:r>
            <a:r>
              <a:rPr lang="ru-RU" sz="2400" b="1" i="1" dirty="0" smtClean="0">
                <a:solidFill>
                  <a:srgbClr val="C00000"/>
                </a:solidFill>
              </a:rPr>
              <a:t>Общение на расстоянии:   </a:t>
            </a:r>
            <a:r>
              <a:rPr lang="ru-RU" sz="2000" i="1" dirty="0" smtClean="0"/>
              <a:t>переписка людей,</a:t>
            </a:r>
          </a:p>
          <a:p>
            <a:pPr>
              <a:buNone/>
            </a:pPr>
            <a:r>
              <a:rPr lang="ru-RU" sz="2000" i="1" dirty="0" smtClean="0"/>
              <a:t>                                                                     написание писем</a:t>
            </a:r>
            <a:endParaRPr lang="ru-RU" sz="2000" i="1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Минутка релаксации</a:t>
            </a:r>
            <a:endParaRPr lang="ru-RU" dirty="0"/>
          </a:p>
        </p:txBody>
      </p:sp>
      <p:pic>
        <p:nvPicPr>
          <p:cNvPr id="2050" name="Picture 2" descr="C:\Users\NIX\Desktop\183632_prev_425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2060848"/>
            <a:ext cx="4805176" cy="3504952"/>
          </a:xfrm>
          <a:prstGeom prst="rect">
            <a:avLst/>
          </a:prstGeom>
          <a:noFill/>
        </p:spPr>
      </p:pic>
      <p:pic>
        <p:nvPicPr>
          <p:cNvPr id="2051" name="Picture 3" descr="C:\Users\NIX\Desktop\an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1916832"/>
            <a:ext cx="6120680" cy="3828207"/>
          </a:xfrm>
          <a:prstGeom prst="rect">
            <a:avLst/>
          </a:prstGeom>
          <a:noFill/>
        </p:spPr>
      </p:pic>
      <p:pic>
        <p:nvPicPr>
          <p:cNvPr id="2052" name="Picture 4" descr="C:\Users\NIX\Desktop\169180_prev_425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1916832"/>
            <a:ext cx="6192688" cy="3960440"/>
          </a:xfrm>
          <a:prstGeom prst="rect">
            <a:avLst/>
          </a:prstGeom>
          <a:noFill/>
        </p:spPr>
      </p:pic>
      <p:pic>
        <p:nvPicPr>
          <p:cNvPr id="16385" name="Picture 1" descr="C:\Users\NIX\Pictures\Киев\12302o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15616" y="1700808"/>
            <a:ext cx="6408712" cy="4382428"/>
          </a:xfrm>
          <a:prstGeom prst="rect">
            <a:avLst/>
          </a:prstGeom>
          <a:noFill/>
        </p:spPr>
      </p:pic>
      <p:pic>
        <p:nvPicPr>
          <p:cNvPr id="16388" name="Picture 4" descr="C:\Users\NIX\Desktop\8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15616" y="1700808"/>
            <a:ext cx="6696744" cy="4832905"/>
          </a:xfrm>
          <a:prstGeom prst="rect">
            <a:avLst/>
          </a:prstGeom>
          <a:noFill/>
        </p:spPr>
      </p:pic>
      <p:pic>
        <p:nvPicPr>
          <p:cNvPr id="16389" name="Picture 5" descr="C:\Users\NIX\Desktop\11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15616" y="1700808"/>
            <a:ext cx="7032166" cy="4823817"/>
          </a:xfrm>
          <a:prstGeom prst="rect">
            <a:avLst/>
          </a:prstGeom>
          <a:noFill/>
        </p:spPr>
      </p:pic>
      <p:pic>
        <p:nvPicPr>
          <p:cNvPr id="16390" name="Picture 6" descr="C:\Users\NIX\Desktop\78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5576" y="836712"/>
            <a:ext cx="7423737" cy="5688632"/>
          </a:xfrm>
          <a:prstGeom prst="rect">
            <a:avLst/>
          </a:prstGeom>
          <a:noFill/>
        </p:spPr>
      </p:pic>
      <p:pic>
        <p:nvPicPr>
          <p:cNvPr id="12" name="Рисунок 11" descr="00008835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55576" y="836712"/>
            <a:ext cx="7560840" cy="5688632"/>
          </a:xfrm>
          <a:prstGeom prst="rect">
            <a:avLst/>
          </a:prstGeom>
        </p:spPr>
      </p:pic>
      <p:pic>
        <p:nvPicPr>
          <p:cNvPr id="14" name="Рисунок 13" descr="киев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55576" y="836712"/>
            <a:ext cx="7560840" cy="5688632"/>
          </a:xfrm>
          <a:prstGeom prst="rect">
            <a:avLst/>
          </a:prstGeom>
        </p:spPr>
      </p:pic>
      <p:pic>
        <p:nvPicPr>
          <p:cNvPr id="15" name="Рисунок 14" descr="дом 2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755576" y="764704"/>
            <a:ext cx="7668344" cy="5751258"/>
          </a:xfrm>
          <a:prstGeom prst="rect">
            <a:avLst/>
          </a:prstGeom>
        </p:spPr>
      </p:pic>
      <p:pic>
        <p:nvPicPr>
          <p:cNvPr id="16" name="Рисунок 15" descr="47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467544" y="404664"/>
            <a:ext cx="8280920" cy="6120680"/>
          </a:xfrm>
          <a:prstGeom prst="rect">
            <a:avLst/>
          </a:prstGeom>
        </p:spPr>
      </p:pic>
      <p:pic>
        <p:nvPicPr>
          <p:cNvPr id="19" name="На улице Каштановой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14" cstate="print"/>
          <a:stretch>
            <a:fillRect/>
          </a:stretch>
        </p:blipFill>
        <p:spPr>
          <a:xfrm>
            <a:off x="8460432" y="18864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6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8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556792"/>
            <a:ext cx="7787208" cy="435334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i="1" dirty="0" smtClean="0"/>
              <a:t>А на какой улице живёте вы?</a:t>
            </a:r>
          </a:p>
          <a:p>
            <a:pPr algn="ctr">
              <a:buNone/>
            </a:pPr>
            <a:endParaRPr lang="ru-RU" sz="3600" b="1" i="1" dirty="0" smtClean="0"/>
          </a:p>
          <a:p>
            <a:pPr algn="ctr">
              <a:buNone/>
            </a:pPr>
            <a:r>
              <a:rPr lang="ru-RU" sz="3600" b="1" i="1" dirty="0" smtClean="0"/>
              <a:t>Как она называется?</a:t>
            </a:r>
          </a:p>
          <a:p>
            <a:pPr algn="ctr">
              <a:buNone/>
            </a:pPr>
            <a:endParaRPr lang="ru-RU" sz="3600" b="1" i="1" dirty="0" smtClean="0"/>
          </a:p>
          <a:p>
            <a:pPr algn="ctr">
              <a:buNone/>
            </a:pPr>
            <a:r>
              <a:rPr lang="ru-RU" sz="3600" b="1" i="1" dirty="0" smtClean="0"/>
              <a:t>Что вы можете о ней рассказать?</a:t>
            </a:r>
            <a:endParaRPr lang="ru-RU" sz="3600" b="1" i="1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>С.Михалков  «Моя улица»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600200"/>
            <a:ext cx="3816424" cy="452596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1200" dirty="0" smtClean="0"/>
          </a:p>
          <a:p>
            <a:pPr>
              <a:buNone/>
            </a:pPr>
            <a:r>
              <a:rPr lang="ru-RU" sz="1200" dirty="0" smtClean="0"/>
              <a:t>          </a:t>
            </a:r>
            <a:r>
              <a:rPr lang="ru-RU" sz="1400" dirty="0" smtClean="0"/>
              <a:t>Это – папа,</a:t>
            </a:r>
          </a:p>
          <a:p>
            <a:pPr>
              <a:buNone/>
            </a:pPr>
            <a:r>
              <a:rPr lang="ru-RU" sz="1400" dirty="0" smtClean="0"/>
              <a:t>         Это- я,</a:t>
            </a:r>
          </a:p>
          <a:p>
            <a:pPr>
              <a:buNone/>
            </a:pPr>
            <a:r>
              <a:rPr lang="ru-RU" sz="1400" dirty="0" smtClean="0"/>
              <a:t>         Это – улица моя…</a:t>
            </a:r>
          </a:p>
          <a:p>
            <a:pPr>
              <a:buNone/>
            </a:pPr>
            <a:r>
              <a:rPr lang="ru-RU" sz="1400" dirty="0" smtClean="0"/>
              <a:t>         </a:t>
            </a:r>
          </a:p>
          <a:p>
            <a:pPr>
              <a:buNone/>
            </a:pPr>
            <a:r>
              <a:rPr lang="ru-RU" sz="1400" dirty="0" smtClean="0"/>
              <a:t>         … В переулке, за углом,</a:t>
            </a:r>
          </a:p>
          <a:p>
            <a:pPr>
              <a:buNone/>
            </a:pPr>
            <a:r>
              <a:rPr lang="ru-RU" sz="1400" dirty="0" smtClean="0"/>
              <a:t>             Старый дом идёт на слом,</a:t>
            </a:r>
          </a:p>
          <a:p>
            <a:pPr>
              <a:buNone/>
            </a:pPr>
            <a:r>
              <a:rPr lang="ru-RU" sz="1400" dirty="0" smtClean="0"/>
              <a:t>             Двухэтажный, деревянный, -</a:t>
            </a:r>
          </a:p>
          <a:p>
            <a:pPr>
              <a:buNone/>
            </a:pPr>
            <a:r>
              <a:rPr lang="ru-RU" sz="1400" dirty="0" smtClean="0"/>
              <a:t>             Семь квартир, и все без ванной.</a:t>
            </a:r>
          </a:p>
          <a:p>
            <a:pPr>
              <a:buNone/>
            </a:pPr>
            <a:r>
              <a:rPr lang="ru-RU" sz="1400" dirty="0" smtClean="0"/>
              <a:t>             Скоро здесь, на этом месте,</a:t>
            </a:r>
          </a:p>
          <a:p>
            <a:pPr>
              <a:buNone/>
            </a:pPr>
            <a:r>
              <a:rPr lang="ru-RU" sz="1400" dirty="0" smtClean="0"/>
              <a:t>             Встанет дом квартир на двести –</a:t>
            </a:r>
          </a:p>
          <a:p>
            <a:pPr>
              <a:buNone/>
            </a:pPr>
            <a:r>
              <a:rPr lang="ru-RU" sz="1400" dirty="0" smtClean="0"/>
              <a:t>             В каждой несколько окон</a:t>
            </a:r>
          </a:p>
          <a:p>
            <a:pPr>
              <a:buNone/>
            </a:pPr>
            <a:r>
              <a:rPr lang="ru-RU" sz="1400" dirty="0" smtClean="0"/>
              <a:t>             И у многих свой балкон… </a:t>
            </a:r>
          </a:p>
          <a:p>
            <a:pPr>
              <a:buNone/>
            </a:pPr>
            <a:r>
              <a:rPr lang="ru-RU" sz="1400" dirty="0" smtClean="0"/>
              <a:t> </a:t>
            </a:r>
          </a:p>
        </p:txBody>
      </p:sp>
      <p:pic>
        <p:nvPicPr>
          <p:cNvPr id="3075" name="Picture 3" descr="C:\Users\NIX\Desktop\2580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556792"/>
            <a:ext cx="3182728" cy="4300984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b="1" i="1" dirty="0" smtClean="0"/>
              <a:t>Своя страна</a:t>
            </a:r>
          </a:p>
          <a:p>
            <a:pPr>
              <a:buNone/>
            </a:pPr>
            <a:r>
              <a:rPr lang="ru-RU" b="1" i="1" dirty="0" smtClean="0"/>
              <a:t>   Свой город</a:t>
            </a:r>
          </a:p>
          <a:p>
            <a:pPr>
              <a:buNone/>
            </a:pPr>
            <a:r>
              <a:rPr lang="ru-RU" b="1" i="1" dirty="0" smtClean="0"/>
              <a:t>   Своя улица</a:t>
            </a:r>
          </a:p>
          <a:p>
            <a:pPr>
              <a:buNone/>
            </a:pPr>
            <a:r>
              <a:rPr lang="ru-RU" b="1" i="1" dirty="0" smtClean="0"/>
              <a:t>   Свой дом</a:t>
            </a:r>
          </a:p>
          <a:p>
            <a:pPr>
              <a:buNone/>
            </a:pPr>
            <a:r>
              <a:rPr lang="ru-RU" b="1" i="1" dirty="0" smtClean="0"/>
              <a:t>   Своя квартира</a:t>
            </a:r>
            <a:endParaRPr lang="ru-RU" b="1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76056" y="2276872"/>
            <a:ext cx="25202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АДРЕС</a:t>
            </a:r>
            <a:endParaRPr lang="ru-RU" sz="5400" b="1" i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Правая фигурная скобка 5"/>
          <p:cNvSpPr/>
          <p:nvPr/>
        </p:nvSpPr>
        <p:spPr>
          <a:xfrm>
            <a:off x="4283968" y="1844824"/>
            <a:ext cx="360040" cy="252028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4653136"/>
            <a:ext cx="748883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Общение</a:t>
            </a:r>
          </a:p>
          <a:p>
            <a:pPr algn="ctr"/>
            <a:r>
              <a:rPr lang="ru-RU" sz="36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на расстоянии</a:t>
            </a:r>
            <a:endParaRPr lang="ru-RU" sz="3600" b="1" i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7" name="Picture 3" descr="C:\Users\NIX\Desktop\Открытый урок\imagesCAMXTQD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7" y="3717032"/>
            <a:ext cx="2022739" cy="2088232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MSC_MS_EA_Common_ID05">
  <a:themeElements>
    <a:clrScheme name="Grace">
      <a:dk1>
        <a:sysClr val="windowText" lastClr="000000"/>
      </a:dk1>
      <a:lt1>
        <a:sysClr val="window" lastClr="FFFFFF"/>
      </a:lt1>
      <a:dk2>
        <a:srgbClr val="975C1E"/>
      </a:dk2>
      <a:lt2>
        <a:srgbClr val="FFE880"/>
      </a:lt2>
      <a:accent1>
        <a:srgbClr val="E3560E"/>
      </a:accent1>
      <a:accent2>
        <a:srgbClr val="5C5943"/>
      </a:accent2>
      <a:accent3>
        <a:srgbClr val="F1AB3B"/>
      </a:accent3>
      <a:accent4>
        <a:srgbClr val="6D8A16"/>
      </a:accent4>
      <a:accent5>
        <a:srgbClr val="73AAC0"/>
      </a:accent5>
      <a:accent6>
        <a:srgbClr val="3E68AF"/>
      </a:accent6>
      <a:hlink>
        <a:srgbClr val="0000FE"/>
      </a:hlink>
      <a:folHlink>
        <a:srgbClr val="800080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647EEE81-A4D6-4749-9017-7D87FD1CD2C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MSC_MS_EA_Common_ID05</Template>
  <TotalTime>0</TotalTime>
  <Words>681</Words>
  <Application>Microsoft Office PowerPoint</Application>
  <PresentationFormat>Экран (4:3)</PresentationFormat>
  <Paragraphs>150</Paragraphs>
  <Slides>20</Slides>
  <Notes>4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MSC_MS_EA_Common_ID05</vt:lpstr>
      <vt:lpstr>Template</vt:lpstr>
      <vt:lpstr>Интегрированный  урок из цикла «Ты  мире имён и названий» для учащихся  4 класса</vt:lpstr>
      <vt:lpstr>Слайд 2</vt:lpstr>
      <vt:lpstr> Упражнение на внимание</vt:lpstr>
      <vt:lpstr>ТЕМА  УРОКА</vt:lpstr>
      <vt:lpstr>Работа с терминами</vt:lpstr>
      <vt:lpstr> Минутка релаксации</vt:lpstr>
      <vt:lpstr>Слайд 7</vt:lpstr>
      <vt:lpstr> С.Михалков  «Моя улица»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Что нужно сделать, чтобы написанные вами поздравительные  письма дошли по назначению?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2011-01-04T06:47:02Z</dcterms:created>
  <dcterms:modified xsi:type="dcterms:W3CDTF">2011-01-25T16:02:04Z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TC103626569990</vt:lpwstr>
  </property>
</Properties>
</file>