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92" r:id="rId3"/>
    <p:sldId id="298" r:id="rId4"/>
    <p:sldId id="256" r:id="rId5"/>
    <p:sldId id="257" r:id="rId6"/>
    <p:sldId id="258" r:id="rId7"/>
    <p:sldId id="260" r:id="rId8"/>
    <p:sldId id="261" r:id="rId9"/>
    <p:sldId id="263" r:id="rId10"/>
    <p:sldId id="266" r:id="rId11"/>
    <p:sldId id="264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3" r:id="rId23"/>
    <p:sldId id="284" r:id="rId24"/>
    <p:sldId id="280" r:id="rId25"/>
    <p:sldId id="281" r:id="rId26"/>
    <p:sldId id="285" r:id="rId27"/>
    <p:sldId id="286" r:id="rId28"/>
    <p:sldId id="287" r:id="rId29"/>
    <p:sldId id="288" r:id="rId30"/>
    <p:sldId id="289" r:id="rId31"/>
    <p:sldId id="290" r:id="rId32"/>
    <p:sldId id="299" r:id="rId33"/>
    <p:sldId id="296" r:id="rId34"/>
    <p:sldId id="297" r:id="rId35"/>
    <p:sldId id="291" r:id="rId36"/>
    <p:sldId id="293" r:id="rId37"/>
    <p:sldId id="294" r:id="rId38"/>
    <p:sldId id="295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66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BF817-7003-431A-ADF5-97916AA31707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980A3-E078-4ECA-9713-FC053B7FD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8519F-3567-42D6-8678-DAF3455523B9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DE727-F61A-4516-8191-A3C244EEF9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C3B25-8F3A-4F38-8921-8711D6E32990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2BE57-82B7-45CB-B44B-AC95FF7E1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4C872-D427-415C-BAAB-BF773A426505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EFF97-3340-4243-8528-FB9DE4907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82DC2-DC4C-4258-92AD-E4278C4A497E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D6558-9B23-43DA-A833-B2A462A2A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CBE1C-7A75-45BA-9351-B4BDF8A350DA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584FF-D159-48E6-9149-505F44E884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D2647-4F04-48B2-920F-E18A2D2CF539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CACF8-FC39-43CA-9BAE-4322B1209C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67F40-2FB7-47AB-91A2-071456F6AC91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7DD1C-F278-4610-A30E-E361D30CBB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ADD3C-E4E4-4620-B84A-F0E2D26ED932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0CD67-F945-4F4E-9623-A6136657C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B4EC7-08C9-4AB6-85DB-E360300BE61D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7A2E2-BF71-4652-8AE2-5EDC0C2714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56C16-454D-40B0-9BBD-3392C87376C6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8C08F-2A06-4FF3-8861-31E0A4CA5E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38DC84-9B25-4D4B-B76D-E556A3EF4C31}" type="datetimeFigureOut">
              <a:rPr lang="ru-RU"/>
              <a:pPr>
                <a:defRPr/>
              </a:pPr>
              <a:t>17.03.2011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E0785A-16FC-4C73-B857-ACE77915EB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12\&#1056;&#1072;&#1073;&#1086;&#1095;&#1080;&#1081;%20&#1089;&#1090;&#1086;&#1083;\&#1060;&#1077;&#1089;&#1090;&#1080;&#1074;&#1072;&#1083;&#1100;%20&#1054;&#1090;&#1082;&#1088;&#1099;&#1090;&#1099;&#1081;%20&#1091;&#1088;&#1086;&#1082;\&#1055;&#1088;&#1080;&#1083;&#1086;&#1078;&#1077;&#1085;&#1080;&#1077;%201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xlibris.ng.ru/before/2003-09-18/3_zenkevich.ht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javascript:showBig(%22galery/f005.jpg%22,%22&#1042;.&#160;&#1042;.&#160;&#1050;&#1072;&#1084;&#1077;&#1085;&#1089;&#1082;&#1080;&#1081;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vetaeva.ru/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128%20(36)\&#1056;&#1072;&#1073;&#1086;&#1095;&#1080;&#1081;%20&#1089;&#1090;&#1086;&#1083;\&#1087;&#1086;&#1101;&#1090;&#1080;&#1095;&#1077;&#1089;&#1082;&#1086;&#1077;%20&#1082;&#1072;&#1092;&#1077;\&#1052;&#1085;&#1077;%20&#1085;&#1088;&#1072;&#1074;&#1080;&#1090;&#1089;&#1103;,%20&#1095;&#1090;&#1086;%20&#1042;&#1099;%20&#1073;&#1086;&#1083;&#1100;&#1085;&#1099;%20&#1085;&#1077;%20&#1084;&#1085;&#1086;&#1081;.mp3" TargetMode="External"/><Relationship Id="rId5" Type="http://schemas.openxmlformats.org/officeDocument/2006/relationships/image" Target="../media/image28.png"/><Relationship Id="rId4" Type="http://schemas.openxmlformats.org/officeDocument/2006/relationships/image" Target="../media/image27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036050" cy="51435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УРОК – УСЛОВНО-РОЛЕВАЯ  ИГРА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ПОЭТИЧЕСКОЕ КАФЕ».</a:t>
            </a:r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Тема: Поэзия  Серебряного  века.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Эпиграф</a:t>
            </a:r>
            <a:r>
              <a:rPr lang="ru-RU" sz="4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«…Этот мир очарований, </a:t>
            </a:r>
            <a:br>
              <a:rPr lang="ru-RU" sz="4000" b="1" i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этот мир из серебра».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Приложение 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00125" y="57864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09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57188"/>
            <a:ext cx="40862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Рисунок 1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3" y="357188"/>
            <a:ext cx="4000500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1357313" y="5643563"/>
            <a:ext cx="21320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Николай  Гумилёв</a:t>
            </a: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5857875" y="5643563"/>
            <a:ext cx="2268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Сергей  Городецкий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1" descr="http://www.livejournal.ru/static/files/themes/quote/10104_kuzm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57188"/>
            <a:ext cx="3962400" cy="558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 descr="Осип Мандельштам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57188"/>
            <a:ext cx="4143375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1357313" y="6000750"/>
            <a:ext cx="1930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Михаил  Кузмин</a:t>
            </a:r>
          </a:p>
        </p:txBody>
      </p:sp>
      <p:sp>
        <p:nvSpPr>
          <p:cNvPr id="23557" name="TextBox 6"/>
          <p:cNvSpPr txBox="1">
            <a:spLocks noChangeArrowheads="1"/>
          </p:cNvSpPr>
          <p:nvPr/>
        </p:nvSpPr>
        <p:spPr bwMode="auto">
          <a:xfrm>
            <a:off x="5715000" y="6000750"/>
            <a:ext cx="2370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Осип  Мандельштам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Рисунок 4" descr="Владимир Нарбут. Vladimir Narbu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57188"/>
            <a:ext cx="402907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http://exlibris.ng.ru/images/2003-09-18/33-1-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72025" y="357188"/>
            <a:ext cx="4057650" cy="507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Box 6"/>
          <p:cNvSpPr txBox="1">
            <a:spLocks noChangeArrowheads="1"/>
          </p:cNvSpPr>
          <p:nvPr/>
        </p:nvSpPr>
        <p:spPr bwMode="auto">
          <a:xfrm>
            <a:off x="1428750" y="5500688"/>
            <a:ext cx="2127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Владимир  Нарбут</a:t>
            </a:r>
          </a:p>
        </p:txBody>
      </p:sp>
      <p:sp>
        <p:nvSpPr>
          <p:cNvPr id="24581" name="TextBox 7"/>
          <p:cNvSpPr txBox="1">
            <a:spLocks noChangeArrowheads="1"/>
          </p:cNvSpPr>
          <p:nvPr/>
        </p:nvSpPr>
        <p:spPr bwMode="auto">
          <a:xfrm>
            <a:off x="5857875" y="5500688"/>
            <a:ext cx="2117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Михаил  Зенкевич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25"/>
          </a:xfrm>
        </p:spPr>
        <p:txBody>
          <a:bodyPr/>
          <a:lstStyle/>
          <a:p>
            <a:pPr eaLnBrk="1" hangingPunct="1"/>
            <a:r>
              <a:rPr lang="ru-RU" sz="6600" b="1" smtClean="0">
                <a:latin typeface="Times New Roman" pitchFamily="18" charset="0"/>
                <a:cs typeface="Times New Roman" pitchFamily="18" charset="0"/>
              </a:rPr>
              <a:t>ФУТУРИСТЫ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Рисунок 24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57188"/>
            <a:ext cx="41433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Рисунок 2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5" y="357188"/>
            <a:ext cx="4200525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Box 5"/>
          <p:cNvSpPr txBox="1">
            <a:spLocks noChangeArrowheads="1"/>
          </p:cNvSpPr>
          <p:nvPr/>
        </p:nvSpPr>
        <p:spPr bwMode="auto">
          <a:xfrm>
            <a:off x="1071563" y="5929313"/>
            <a:ext cx="2695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Владимир  Маяковский</a:t>
            </a:r>
          </a:p>
        </p:txBody>
      </p:sp>
      <p:sp>
        <p:nvSpPr>
          <p:cNvPr id="26629" name="TextBox 6"/>
          <p:cNvSpPr txBox="1">
            <a:spLocks noChangeArrowheads="1"/>
          </p:cNvSpPr>
          <p:nvPr/>
        </p:nvSpPr>
        <p:spPr bwMode="auto">
          <a:xfrm>
            <a:off x="5857875" y="5857875"/>
            <a:ext cx="2095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Игорь  Северянин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Рисунок 2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85750"/>
            <a:ext cx="4124325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 descr="Автопортрет Елены Гуро. 19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5988" y="285750"/>
            <a:ext cx="406082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214438" y="5500688"/>
            <a:ext cx="2382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Велимир  Хлебников</a:t>
            </a:r>
          </a:p>
        </p:txBody>
      </p:sp>
      <p:sp>
        <p:nvSpPr>
          <p:cNvPr id="27653" name="TextBox 6"/>
          <p:cNvSpPr txBox="1">
            <a:spLocks noChangeArrowheads="1"/>
          </p:cNvSpPr>
          <p:nvPr/>
        </p:nvSpPr>
        <p:spPr bwMode="auto">
          <a:xfrm>
            <a:off x="6143625" y="5500688"/>
            <a:ext cx="1431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Елена  Гуро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В. В. Каменский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588" y="285750"/>
            <a:ext cx="3705225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Рисунок 13" descr="http://www.peoples.ru/art/painter/burliuk/burlyuk_15_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88" y="285750"/>
            <a:ext cx="3711575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extBox 5"/>
          <p:cNvSpPr txBox="1">
            <a:spLocks noChangeArrowheads="1"/>
          </p:cNvSpPr>
          <p:nvPr/>
        </p:nvSpPr>
        <p:spPr bwMode="auto">
          <a:xfrm>
            <a:off x="1285875" y="5572125"/>
            <a:ext cx="2374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Василий  Каменский</a:t>
            </a:r>
          </a:p>
        </p:txBody>
      </p:sp>
      <p:sp>
        <p:nvSpPr>
          <p:cNvPr id="28677" name="TextBox 6"/>
          <p:cNvSpPr txBox="1">
            <a:spLocks noChangeArrowheads="1"/>
          </p:cNvSpPr>
          <p:nvPr/>
        </p:nvSpPr>
        <p:spPr bwMode="auto">
          <a:xfrm>
            <a:off x="6072188" y="5572125"/>
            <a:ext cx="1773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Давид  Бурлюк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module_person_dynamic_img" descr="Алексей Крученых - Увеличить"/>
          <p:cNvPicPr>
            <a:picLocks noChangeAspect="1" noChangeArrowheads="1"/>
          </p:cNvPicPr>
          <p:nvPr/>
        </p:nvPicPr>
        <p:blipFill>
          <a:blip r:embed="rId2"/>
          <a:srcRect l="8444"/>
          <a:stretch>
            <a:fillRect/>
          </a:stretch>
        </p:blipFill>
        <p:spPr bwMode="auto">
          <a:xfrm>
            <a:off x="2746375" y="428625"/>
            <a:ext cx="3697288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Box 4"/>
          <p:cNvSpPr txBox="1">
            <a:spLocks noChangeArrowheads="1"/>
          </p:cNvSpPr>
          <p:nvPr/>
        </p:nvSpPr>
        <p:spPr bwMode="auto">
          <a:xfrm>
            <a:off x="3643313" y="5429250"/>
            <a:ext cx="223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Алексей  Кручёных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75" y="357188"/>
            <a:ext cx="39052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Box 4"/>
          <p:cNvSpPr txBox="1">
            <a:spLocks noChangeArrowheads="1"/>
          </p:cNvSpPr>
          <p:nvPr/>
        </p:nvSpPr>
        <p:spPr bwMode="auto">
          <a:xfrm>
            <a:off x="3571875" y="5715000"/>
            <a:ext cx="2414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Анна  Ахматова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ctrTitle"/>
          </p:nvPr>
        </p:nvSpPr>
        <p:spPr>
          <a:xfrm>
            <a:off x="323850" y="0"/>
            <a:ext cx="8429625" cy="15716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Оформление  кафе</a:t>
            </a:r>
          </a:p>
        </p:txBody>
      </p:sp>
      <p:pic>
        <p:nvPicPr>
          <p:cNvPr id="31747" name="Picture 3" descr="DSC007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500188"/>
            <a:ext cx="228600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4" descr="DSC007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8" y="1928813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 descr="DSC0074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75" y="1412875"/>
            <a:ext cx="23780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071563" y="4857750"/>
            <a:ext cx="7985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</a:rPr>
              <a:t>Свеча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3500438" y="4643438"/>
            <a:ext cx="20558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</a:rPr>
              <a:t>Ларец  жемчужный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7143750" y="4786313"/>
            <a:ext cx="912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</a:rPr>
              <a:t>Ананас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3862"/>
          </a:xfrm>
        </p:spPr>
        <p:txBody>
          <a:bodyPr/>
          <a:lstStyle/>
          <a:p>
            <a:r>
              <a:rPr lang="ru-RU" sz="4000" smtClean="0">
                <a:latin typeface="Arial" charset="0"/>
              </a:rPr>
              <a:t/>
            </a:r>
            <a:br>
              <a:rPr lang="ru-RU" sz="4000" smtClean="0">
                <a:latin typeface="Arial" charset="0"/>
              </a:rPr>
            </a:br>
            <a:r>
              <a:rPr lang="ru-RU" sz="4000" smtClean="0">
                <a:latin typeface="Arial" charset="0"/>
              </a:rPr>
              <a:t/>
            </a:r>
            <a:br>
              <a:rPr lang="ru-RU" sz="4000" smtClean="0">
                <a:latin typeface="Arial" charset="0"/>
              </a:rPr>
            </a:br>
            <a:r>
              <a:rPr lang="ru-RU" sz="3600" b="1" u="sng" smtClean="0">
                <a:latin typeface="Times New Roman" pitchFamily="18" charset="0"/>
              </a:rPr>
              <a:t>Цель  урока:</a:t>
            </a:r>
            <a:r>
              <a:rPr lang="ru-RU" sz="3600" b="1" smtClean="0">
                <a:latin typeface="Times New Roman" pitchFamily="18" charset="0"/>
              </a:rPr>
              <a:t/>
            </a:r>
            <a:br>
              <a:rPr lang="ru-RU" sz="3600" b="1" smtClean="0">
                <a:latin typeface="Times New Roman" pitchFamily="18" charset="0"/>
              </a:rPr>
            </a:br>
            <a:r>
              <a:rPr lang="ru-RU" sz="3600" b="1" smtClean="0">
                <a:latin typeface="Times New Roman" pitchFamily="18" charset="0"/>
              </a:rPr>
              <a:t/>
            </a:r>
            <a:br>
              <a:rPr lang="ru-RU" sz="3600" b="1" smtClean="0">
                <a:latin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</a:rPr>
              <a:t> - обобщить и систематизировать знания школьников по трём направлениям русской  поэзии  </a:t>
            </a:r>
            <a:r>
              <a:rPr lang="en-US" sz="3200" b="1" smtClean="0">
                <a:latin typeface="Times New Roman" pitchFamily="18" charset="0"/>
              </a:rPr>
              <a:t>I</a:t>
            </a:r>
            <a:r>
              <a:rPr lang="ru-RU" sz="3200" b="1" smtClean="0">
                <a:latin typeface="Times New Roman" pitchFamily="18" charset="0"/>
              </a:rPr>
              <a:t>  половины  </a:t>
            </a:r>
            <a:r>
              <a:rPr lang="en-US" sz="3200" b="1" smtClean="0">
                <a:latin typeface="Times New Roman" pitchFamily="18" charset="0"/>
              </a:rPr>
              <a:t>XX</a:t>
            </a:r>
            <a:r>
              <a:rPr lang="ru-RU" sz="3200" b="1" smtClean="0">
                <a:latin typeface="Times New Roman" pitchFamily="18" charset="0"/>
              </a:rPr>
              <a:t>  века;  </a:t>
            </a:r>
            <a:br>
              <a:rPr lang="ru-RU" sz="3200" b="1" smtClean="0">
                <a:latin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</a:rPr>
              <a:t>- помочь учащимся перенести знания, полученные на обычных уроках, в новую, нестандартную ситуацию.</a:t>
            </a:r>
            <a:br>
              <a:rPr lang="ru-RU" sz="3200" b="1" smtClean="0">
                <a:latin typeface="Times New Roman" pitchFamily="18" charset="0"/>
              </a:rPr>
            </a:br>
            <a:endParaRPr lang="ru-RU" sz="3200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ctrTitle"/>
          </p:nvPr>
        </p:nvSpPr>
        <p:spPr>
          <a:xfrm>
            <a:off x="357188" y="0"/>
            <a:ext cx="8429625" cy="51435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Выбор  названия  кафе</a:t>
            </a:r>
            <a: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ctrTitle"/>
          </p:nvPr>
        </p:nvSpPr>
        <p:spPr>
          <a:xfrm>
            <a:off x="357188" y="1143000"/>
            <a:ext cx="8429625" cy="5715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ПОЭТИЧЕСКОЕ  КАФЕ</a:t>
            </a:r>
            <a:br>
              <a:rPr lang="ru-RU" sz="4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Серебряная  пристань </a:t>
            </a:r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81075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Ветка  рябины</a:t>
            </a:r>
          </a:p>
        </p:txBody>
      </p:sp>
      <p:pic>
        <p:nvPicPr>
          <p:cNvPr id="34819" name="Picture 4" descr="DSC007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1052513"/>
            <a:ext cx="7107237" cy="535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Портрет Марины Цветаевой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7313" y="476250"/>
            <a:ext cx="4017962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3" descr="Портрет Марины Цветаевой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7313" y="476250"/>
            <a:ext cx="4017962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 descr="Портрет Марины Цветаевой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7313" y="476250"/>
            <a:ext cx="4017962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563938" y="5876925"/>
            <a:ext cx="21256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Марина  Цветаева</a:t>
            </a:r>
          </a:p>
        </p:txBody>
      </p:sp>
      <p:pic>
        <p:nvPicPr>
          <p:cNvPr id="6" name="Мне нравится, что Вы больны не мно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500188" y="478631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77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Творческое  задание  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«Единое  целое»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0" y="500063"/>
            <a:ext cx="8658225" cy="5715000"/>
          </a:xfrm>
        </p:spPr>
        <p:txBody>
          <a:bodyPr/>
          <a:lstStyle/>
          <a:p>
            <a:pPr algn="l" eaLnBrk="1" hangingPunct="1"/>
            <a:r>
              <a:rPr lang="ru-RU" sz="2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В тени у высокой колонны </a:t>
            </a: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               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Там жду я Прекрасной дамы 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 Совершаю бедный обряд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 Вхожу я в тёмные храмы 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 Только образ, лишь сон о Ней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 В мерцаньи красных лампад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 Дрожу от скрипа дверей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 А в лицо мне глядит, озарённый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                                                 Александр Блок</a:t>
            </a:r>
            <a:r>
              <a:rPr lang="ru-RU" sz="31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smtClean="0">
                <a:latin typeface="Times New Roman" pitchFamily="18" charset="0"/>
                <a:cs typeface="Times New Roman" pitchFamily="18" charset="0"/>
              </a:rPr>
            </a:br>
            <a:endParaRPr lang="ru-RU" sz="31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9144000" cy="5616575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solidFill>
                  <a:schemeClr val="bg1"/>
                </a:solidFill>
                <a:latin typeface="Times New Roman" pitchFamily="18" charset="0"/>
              </a:rPr>
              <a:t>                                        </a:t>
            </a:r>
            <a:r>
              <a:rPr lang="ru-RU" sz="2800" b="1" smtClean="0">
                <a:latin typeface="Times New Roman" pitchFamily="18" charset="0"/>
              </a:rPr>
              <a:t>Жираф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Ему грациозная стройность и нега дана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И руки особенно тонки, колени обняв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Изысканный бродит жираф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С которым равняться осмелится только луна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Сегодня, я вижу, особенно грустен твой взгляд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Послушай: далёко, далёко, на озере Чад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И шкуру его украшает волшебный узор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Дробясь и качаясь на влаге широких озёр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                 Николай Гумилёв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6308725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latin typeface="Times New Roman" pitchFamily="18" charset="0"/>
              </a:rPr>
              <a:t>                   А вы могли бы?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А вы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плеснувши краску из стакана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могли бы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я показал на блюде студня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На чешуе жестяной рыбы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косые скулы океана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Я сразу смазал карту будня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прочёл я зовы новых губ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ноктюрн сыграть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на флейте водосточных труб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Владимир Маяковский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236855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Творческое  задание  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«Три  шкатулки»</a:t>
            </a:r>
          </a:p>
        </p:txBody>
      </p:sp>
      <p:pic>
        <p:nvPicPr>
          <p:cNvPr id="40963" name="Picture 2" descr="E:\Фестиваль\DSC011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0" y="2571750"/>
            <a:ext cx="4687888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Фабрика.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4000" b="1" smtClean="0"/>
              <a:t>            </a:t>
            </a:r>
            <a:r>
              <a:rPr lang="ru-RU" sz="2800" b="1" smtClean="0">
                <a:latin typeface="Times New Roman" pitchFamily="18" charset="0"/>
              </a:rPr>
              <a:t>В соседнем ______ окна ______,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По вечерам – по вечерам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______ задумчивые ______,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Подходят ______ к воротам.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И глухо ______ ворота,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А на стене – а на стене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_______ кто-то, ______ кто-то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_______ считает в тишине.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        Александр Блок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25"/>
          </a:xfrm>
        </p:spPr>
        <p:txBody>
          <a:bodyPr/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Представление  гостей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Нате!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Через ___ отсюда в чистый переулок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вытечет по человеку ваш _________ жир,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а я вам открыл столько стихов шкатулок,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я - _________ слов мот и транжир.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Вот вы, мужчина, у вас в усах _______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где-то ____________, недоеденных щей;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вот вы, женщина, на вас ______ густо,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вы смотрите устрицей из раковин вещей.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Владимир Маяковский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>
          <a:xfrm>
            <a:off x="179388" y="115888"/>
            <a:ext cx="8518525" cy="5976937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latin typeface="Times New Roman" pitchFamily="18" charset="0"/>
              </a:rPr>
              <a:t>                                        *   *   *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Заплаканная осень, как вдова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В одеждах чёрных, все сердца туманит…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Перебирая мужнины слова,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Она рыдать не перестанет.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И будет так, пока тишайший снег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Не сжалится над скорбной  и  усталой…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Забвенье боли и забвенье нег –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За это жизнь отдать немало.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              Анна  Ахматова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500063"/>
          </a:xfrm>
        </p:spPr>
        <p:txBody>
          <a:bodyPr/>
          <a:lstStyle/>
          <a:p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Анализ стихотворения</a:t>
            </a:r>
          </a:p>
        </p:txBody>
      </p:sp>
      <p:sp>
        <p:nvSpPr>
          <p:cNvPr id="45059" name="Содержимое 2"/>
          <p:cNvSpPr>
            <a:spLocks noGrp="1"/>
          </p:cNvSpPr>
          <p:nvPr>
            <p:ph idx="1"/>
          </p:nvPr>
        </p:nvSpPr>
        <p:spPr>
          <a:xfrm>
            <a:off x="0" y="714375"/>
            <a:ext cx="8929688" cy="6000750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Стихотворение Анны Андреевны Ахматовой «Заплаканная осень, как вдова» было написано после смерти её мужа – Николая Степановича Гумилёва. </a:t>
            </a:r>
          </a:p>
          <a:p>
            <a:pPr algn="just">
              <a:buFont typeface="Arial" charset="0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Весь поэтический текст пронизан страданием, скорбью, унынием… В первом четверостишии лирическая героиня-вдова сравнивается с осенью. Как известно, 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осень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– это время умирания. Возникает ассоциативный ряд: осень – смерть – вдова. Данное время года в стихотворении олицетворено – осень 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заплаканная, 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она наделена человеческими чувствами, мыслями, эмоциями. Как и осень не перестанет лить дожди, так и вдова не престанет лить слёзы, плакать, рыдать, горевать. Героиня лирического произведения в траурном наряде – 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одеждах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чёрных 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(эпитет, инверсия)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Художественные приёмы подчёркивают внутреннее состояние женщины, потерявшей супруга; метафора 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туман 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усиливает его и проводит параллель между человеческим миром (сквозь слёзы не видно ничего) и миром природы (в тумане видна только даль). Женская душа омрачена, опустошена; её удел – вспоминать и возвращаться к воспоминаниям, её время – прошлое. И будет так (условно), пока не наступит зима – время будущее, пока снег не сменит дожди, не придёт тишина. С помощью аллитерации (повторов согласных звуков </a:t>
            </a:r>
            <a:r>
              <a:rPr lang="ru-RU" sz="1800" i="1" smtClean="0">
                <a:latin typeface="Times New Roman" pitchFamily="18" charset="0"/>
                <a:cs typeface="Times New Roman" pitchFamily="18" charset="0"/>
              </a:rPr>
              <a:t>т, с, з, б</a:t>
            </a: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) и нарастающей интонации во втором четверостишии меняется ритмическая организация стиха, художественная речь, с помощью которых ей придаётся другое звучание.</a:t>
            </a:r>
          </a:p>
          <a:p>
            <a:pPr algn="just">
              <a:buFont typeface="Arial" charset="0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Когда читаешь стихотворение, обязательно сочувствуешь, сопереживаешь лирической героине Анны Ахматовой и, конечно же, самой поэтессе.</a:t>
            </a:r>
          </a:p>
          <a:p>
            <a:pPr algn="just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4176713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Творческое  задание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«Образы  направлений»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- нарисовать образ своего направления (символизма, акмеизма, футуризма)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45415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Творческое  задание</a:t>
            </a:r>
            <a:br>
              <a:rPr lang="ru-RU" sz="32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«Образы  направлений»</a:t>
            </a:r>
            <a:br>
              <a:rPr lang="ru-RU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7" name="Рисунок 3" descr="E:\Фестиваль\DSC011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214438"/>
            <a:ext cx="2441575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8" name="Рисунок 4" descr="E:\Фестиваль\DSC011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63" y="2928938"/>
            <a:ext cx="3643312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9" name="Рисунок 5" descr="E:\Фестиваль\DSC0111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50" y="1214438"/>
            <a:ext cx="2357438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0" name="TextBox 6"/>
          <p:cNvSpPr txBox="1">
            <a:spLocks noChangeArrowheads="1"/>
          </p:cNvSpPr>
          <p:nvPr/>
        </p:nvSpPr>
        <p:spPr bwMode="auto">
          <a:xfrm>
            <a:off x="714375" y="4500563"/>
            <a:ext cx="12509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Символизм</a:t>
            </a:r>
          </a:p>
        </p:txBody>
      </p:sp>
      <p:sp>
        <p:nvSpPr>
          <p:cNvPr id="47111" name="TextBox 7"/>
          <p:cNvSpPr txBox="1">
            <a:spLocks noChangeArrowheads="1"/>
          </p:cNvSpPr>
          <p:nvPr/>
        </p:nvSpPr>
        <p:spPr bwMode="auto">
          <a:xfrm>
            <a:off x="4071938" y="5643563"/>
            <a:ext cx="10191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Акмеизм</a:t>
            </a:r>
          </a:p>
        </p:txBody>
      </p:sp>
      <p:sp>
        <p:nvSpPr>
          <p:cNvPr id="47112" name="TextBox 8"/>
          <p:cNvSpPr txBox="1">
            <a:spLocks noChangeArrowheads="1"/>
          </p:cNvSpPr>
          <p:nvPr/>
        </p:nvSpPr>
        <p:spPr bwMode="auto">
          <a:xfrm>
            <a:off x="7286625" y="4500563"/>
            <a:ext cx="11160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Футуризм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>
          <a:xfrm>
            <a:off x="0" y="274638"/>
            <a:ext cx="8893175" cy="5241925"/>
          </a:xfrm>
        </p:spPr>
        <p:txBody>
          <a:bodyPr/>
          <a:lstStyle/>
          <a:p>
            <a:pPr algn="l" eaLnBrk="1" hangingPunct="1"/>
            <a:r>
              <a:rPr lang="ru-RU" sz="2800" b="1" smtClean="0">
                <a:latin typeface="Times New Roman" pitchFamily="18" charset="0"/>
              </a:rPr>
              <a:t>                      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Любимое стихотворение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*   *   *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Я научилась просто, мудро жить,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Смотреть на небо и молиться Богу,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И долго перед вечером бродить,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Чтоб утомить ненужную тревогу.                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Когда шуршат в овраге лопухи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И никнет гроздь рябины жёлто-красной,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Слагаю я весёлые стихи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О жизни тленной, тленной и прекрасной…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                                                       Анна  Ахматова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950"/>
          </a:xfrm>
        </p:spPr>
        <p:txBody>
          <a:bodyPr/>
          <a:lstStyle/>
          <a:p>
            <a:pPr algn="l"/>
            <a:r>
              <a:rPr lang="ru-RU" sz="3200" b="1" smtClean="0">
                <a:latin typeface="Times New Roman" pitchFamily="18" charset="0"/>
              </a:rPr>
              <a:t>                        Рефлексия.</a:t>
            </a:r>
            <a:br>
              <a:rPr lang="ru-RU" sz="3200" b="1" smtClean="0">
                <a:latin typeface="Times New Roman" pitchFamily="18" charset="0"/>
              </a:rPr>
            </a:br>
            <a:r>
              <a:rPr lang="ru-RU" sz="3200" smtClean="0">
                <a:latin typeface="Times New Roman" pitchFamily="18" charset="0"/>
              </a:rPr>
              <a:t/>
            </a:r>
            <a:br>
              <a:rPr lang="ru-RU" sz="3200" smtClean="0">
                <a:latin typeface="Times New Roman" pitchFamily="18" charset="0"/>
              </a:rPr>
            </a:br>
            <a:r>
              <a:rPr lang="ru-RU" sz="3200" smtClean="0">
                <a:latin typeface="Times New Roman" pitchFamily="18" charset="0"/>
              </a:rPr>
              <a:t>      Ребята, выразите, пожалуйста, свои чувства, мысли, эмоции! Для чего мы изучаем поэзию Серебряного века? </a:t>
            </a:r>
            <a:br>
              <a:rPr lang="ru-RU" sz="3200" smtClean="0">
                <a:latin typeface="Times New Roman" pitchFamily="18" charset="0"/>
              </a:rPr>
            </a:br>
            <a:r>
              <a:rPr lang="ru-RU" sz="3200" smtClean="0">
                <a:latin typeface="Times New Roman" pitchFamily="18" charset="0"/>
              </a:rPr>
              <a:t>Нужна ли она нам в современном мире?</a:t>
            </a:r>
            <a:br>
              <a:rPr lang="ru-RU" sz="3200" smtClean="0">
                <a:latin typeface="Times New Roman" pitchFamily="18" charset="0"/>
              </a:rPr>
            </a:br>
            <a:r>
              <a:rPr lang="ru-RU" sz="3200" smtClean="0">
                <a:latin typeface="Times New Roman" pitchFamily="18" charset="0"/>
              </a:rPr>
              <a:t/>
            </a:r>
            <a:br>
              <a:rPr lang="ru-RU" sz="3200" smtClean="0">
                <a:latin typeface="Times New Roman" pitchFamily="18" charset="0"/>
              </a:rPr>
            </a:br>
            <a:r>
              <a:rPr lang="ru-RU" sz="3200" smtClean="0">
                <a:latin typeface="Times New Roman" pitchFamily="18" charset="0"/>
              </a:rPr>
              <a:t>     Понравился ли вам такой урок? </a:t>
            </a:r>
            <a:br>
              <a:rPr lang="ru-RU" sz="3200" smtClean="0">
                <a:latin typeface="Times New Roman" pitchFamily="18" charset="0"/>
              </a:rPr>
            </a:br>
            <a:r>
              <a:rPr lang="ru-RU" sz="3200" smtClean="0">
                <a:latin typeface="Times New Roman" pitchFamily="18" charset="0"/>
              </a:rPr>
              <a:t>     Достиг ли он своей цели?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5383213"/>
          </a:xfrm>
        </p:spPr>
        <p:txBody>
          <a:bodyPr/>
          <a:lstStyle/>
          <a:p>
            <a:pPr algn="l"/>
            <a:r>
              <a:rPr lang="ru-RU" sz="2800" b="1" smtClean="0">
                <a:latin typeface="Times New Roman" pitchFamily="18" charset="0"/>
              </a:rPr>
              <a:t>                                    Итог урока.</a:t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/>
            </a:r>
            <a:br>
              <a:rPr lang="ru-RU" sz="2800" b="1" smtClean="0">
                <a:latin typeface="Times New Roman" pitchFamily="18" charset="0"/>
              </a:rPr>
            </a:br>
            <a:r>
              <a:rPr lang="ru-RU" sz="2800" b="1" smtClean="0">
                <a:latin typeface="Times New Roman" pitchFamily="18" charset="0"/>
              </a:rPr>
              <a:t>     </a:t>
            </a:r>
            <a:r>
              <a:rPr lang="ru-RU" sz="2800" smtClean="0">
                <a:latin typeface="Times New Roman" pitchFamily="18" charset="0"/>
              </a:rPr>
              <a:t>Небольшое  напутствие  на  будущее: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«Стихи не нужны недотёпам и нудным.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Сердца им не вылечит рифма сквозная.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Поэзию любят красивые люди: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Я это по личному опыту знаю».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     </a:t>
            </a:r>
            <a:r>
              <a:rPr lang="ru-RU" sz="2800" b="1" smtClean="0">
                <a:latin typeface="Times New Roman" pitchFamily="18" charset="0"/>
              </a:rPr>
              <a:t>Вывод:</a:t>
            </a:r>
            <a:r>
              <a:rPr lang="ru-RU" sz="2800" smtClean="0">
                <a:latin typeface="Times New Roman" pitchFamily="18" charset="0"/>
              </a:rPr>
              <a:t> поэзия вдохновляет, одухотворяет нас, несёт свет, тепло в наш мир и делает его совершенным.</a:t>
            </a:r>
            <a:r>
              <a:rPr 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6000" smtClean="0">
                <a:solidFill>
                  <a:srgbClr val="FFFF66"/>
                </a:solidFill>
                <a:latin typeface="Times New Roman" pitchFamily="18" charset="0"/>
              </a:rPr>
              <a:t/>
            </a:r>
            <a:br>
              <a:rPr lang="ru-RU" sz="6000" smtClean="0">
                <a:solidFill>
                  <a:srgbClr val="FFFF66"/>
                </a:solidFill>
                <a:latin typeface="Times New Roman" pitchFamily="18" charset="0"/>
              </a:rPr>
            </a:br>
            <a:r>
              <a:rPr lang="ru-RU" sz="6000" b="1" smtClean="0">
                <a:solidFill>
                  <a:srgbClr val="FFFF66"/>
                </a:solidFill>
                <a:latin typeface="Times New Roman" pitchFamily="18" charset="0"/>
              </a:rPr>
              <a:t>СПАСИБО</a:t>
            </a:r>
            <a:br>
              <a:rPr lang="ru-RU" sz="6000" b="1" smtClean="0">
                <a:solidFill>
                  <a:srgbClr val="FFFF66"/>
                </a:solidFill>
                <a:latin typeface="Times New Roman" pitchFamily="18" charset="0"/>
              </a:rPr>
            </a:br>
            <a:r>
              <a:rPr lang="ru-RU" sz="6000" b="1" smtClean="0">
                <a:solidFill>
                  <a:srgbClr val="FFFF66"/>
                </a:solidFill>
                <a:latin typeface="Times New Roman" pitchFamily="18" charset="0"/>
              </a:rPr>
              <a:t>ЗА 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ctrTitle"/>
          </p:nvPr>
        </p:nvSpPr>
        <p:spPr>
          <a:xfrm>
            <a:off x="685800" y="1785938"/>
            <a:ext cx="7772400" cy="1814512"/>
          </a:xfrm>
        </p:spPr>
        <p:txBody>
          <a:bodyPr/>
          <a:lstStyle/>
          <a:p>
            <a:pPr eaLnBrk="1" hangingPunct="1"/>
            <a:r>
              <a:rPr lang="ru-RU" sz="6600" b="1" smtClean="0">
                <a:latin typeface="Times New Roman" pitchFamily="18" charset="0"/>
                <a:cs typeface="Times New Roman" pitchFamily="18" charset="0"/>
              </a:rPr>
              <a:t>СИМВОЛИСТЫ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85750"/>
            <a:ext cx="4143375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14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3" y="285750"/>
            <a:ext cx="4048125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1357313" y="5786438"/>
            <a:ext cx="1952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Александр  Блок</a:t>
            </a:r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6000750" y="5786438"/>
            <a:ext cx="17208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Андрей Белый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1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85750"/>
            <a:ext cx="3995738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17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88" y="285750"/>
            <a:ext cx="3724275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1428750" y="5643563"/>
            <a:ext cx="1992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Валерий  Брюсов</a:t>
            </a:r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6000750" y="5643563"/>
            <a:ext cx="1819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Фёдор  Сологуб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2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57188"/>
            <a:ext cx="4029075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1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00588" y="357188"/>
            <a:ext cx="4071937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928688" y="5715000"/>
            <a:ext cx="284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Дмитрий  Мережковский</a:t>
            </a:r>
          </a:p>
        </p:txBody>
      </p:sp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5929313" y="5715000"/>
            <a:ext cx="2051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Зинаида  Гиппиус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1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25" y="428625"/>
            <a:ext cx="391477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3500438" y="5572125"/>
            <a:ext cx="2589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>
                <a:latin typeface="Times New Roman" pitchFamily="18" charset="0"/>
                <a:cs typeface="Times New Roman" pitchFamily="18" charset="0"/>
              </a:rPr>
              <a:t>Константин  Бальмонт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68862"/>
          </a:xfrm>
        </p:spPr>
        <p:txBody>
          <a:bodyPr/>
          <a:lstStyle/>
          <a:p>
            <a:pPr eaLnBrk="1" hangingPunct="1"/>
            <a:r>
              <a:rPr lang="ru-RU" sz="6600" b="1" smtClean="0">
                <a:latin typeface="Times New Roman" pitchFamily="18" charset="0"/>
                <a:cs typeface="Times New Roman" pitchFamily="18" charset="0"/>
              </a:rPr>
              <a:t>АКМЕИСТЫ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471</TotalTime>
  <Words>699</Words>
  <Application>Microsoft Office PowerPoint</Application>
  <PresentationFormat>Экран (4:3)</PresentationFormat>
  <Paragraphs>56</Paragraphs>
  <Slides>38</Slides>
  <Notes>0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2" baseType="lpstr">
      <vt:lpstr>Arial</vt:lpstr>
      <vt:lpstr>Calibri</vt:lpstr>
      <vt:lpstr>Times New Roman</vt:lpstr>
      <vt:lpstr>Тема Office</vt:lpstr>
      <vt:lpstr>  УРОК – УСЛОВНО-РОЛЕВАЯ  ИГРА  «ПОЭТИЧЕСКОЕ КАФЕ».  Тема: Поэзия  Серебряного  века. Эпиграф: «…Этот мир очарований,  этот мир из серебра». </vt:lpstr>
      <vt:lpstr>  Цель  урока:   - обобщить и систематизировать знания школьников по трём направлениям русской  поэзии  I  половины  XX  века;   - помочь учащимся перенести знания, полученные на обычных уроках, в новую, нестандартную ситуацию. </vt:lpstr>
      <vt:lpstr>Представление  гостей</vt:lpstr>
      <vt:lpstr>СИМВОЛИСТЫ</vt:lpstr>
      <vt:lpstr>Слайд 5</vt:lpstr>
      <vt:lpstr>Слайд 6</vt:lpstr>
      <vt:lpstr>Слайд 7</vt:lpstr>
      <vt:lpstr>Слайд 8</vt:lpstr>
      <vt:lpstr>АКМЕИСТЫ</vt:lpstr>
      <vt:lpstr>Слайд 10</vt:lpstr>
      <vt:lpstr>Слайд 11</vt:lpstr>
      <vt:lpstr>Слайд 12</vt:lpstr>
      <vt:lpstr>ФУТУРИСТЫ</vt:lpstr>
      <vt:lpstr>Слайд 14</vt:lpstr>
      <vt:lpstr>Слайд 15</vt:lpstr>
      <vt:lpstr>Слайд 16</vt:lpstr>
      <vt:lpstr>Слайд 17</vt:lpstr>
      <vt:lpstr>Слайд 18</vt:lpstr>
      <vt:lpstr>Оформление  кафе</vt:lpstr>
      <vt:lpstr>  Выбор  названия  кафе  </vt:lpstr>
      <vt:lpstr>  ПОЭТИЧЕСКОЕ  КАФЕ Серебряная  пристань     </vt:lpstr>
      <vt:lpstr>Ветка  рябины</vt:lpstr>
      <vt:lpstr>Слайд 23</vt:lpstr>
      <vt:lpstr>  Творческое  задание   «Единое  целое»</vt:lpstr>
      <vt:lpstr>              В тени у высокой колонны                  Там жду я Прекрасной дамы              Совершаю бедный обряд             Вхожу я в тёмные храмы               Только образ, лишь сон о Ней             В мерцаньи красных лампад             Дрожу от скрипа дверей             А в лицо мне глядит, озарённый                                                                  Александр Блок </vt:lpstr>
      <vt:lpstr>                                        Жираф                        Ему грациозная стройность и нега дана            И руки особенно тонки, колени обняв            Изысканный бродит жираф            С которым равняться осмелится только луна             Сегодня, я вижу, особенно грустен твой взгляд             Послушай: далёко, далёко, на озере Чад            И шкуру его украшает волшебный узор            Дробясь и качаясь на влаге широких озёр                                                                  Николай Гумилёв</vt:lpstr>
      <vt:lpstr>                   А вы могли бы?             А вы            плеснувши краску из стакана            могли бы             я показал на блюде студня            На чешуе жестяной рыбы            косые скулы океана            Я сразу смазал карту будня            прочёл я зовы новых губ            ноктюрн сыграть            на флейте водосточных труб                                                                                                                Владимир Маяковский</vt:lpstr>
      <vt:lpstr>Творческое  задание   «Три  шкатулки»</vt:lpstr>
      <vt:lpstr>                                                                            Фабрика.             В соседнем ______ окна ______,                По вечерам – по вечерам                ______ задумчивые ______,                Подходят ______ к воротам.                И глухо ______ ворота,                А на стене – а на стене                _______ кто-то, ______ кто-то                _______ считает в тишине.                                                                                                                        Александр Блок</vt:lpstr>
      <vt:lpstr>                                                                                                                                   Нате!              Через ___ отсюда в чистый переулок             вытечет по человеку ваш _________ жир,             а я вам открыл столько стихов шкатулок,             я - _________ слов мот и транжир.             Вот вы, мужчина, у вас в усах _______             где-то ____________, недоеденных щей;             вот вы, женщина, на вас ______ густо,             вы смотрите устрицей из раковин вещей.                                                                                                     Владимир Маяковский</vt:lpstr>
      <vt:lpstr>                                        *   *   *                Заплаканная осень, как вдова                В одеждах чёрных, все сердца туманит…                Перебирая мужнины слова,                Она рыдать не перестанет.                 И будет так, пока тишайший снег                Не сжалится над скорбной  и  усталой…                Забвенье боли и забвенье нег –                 За это жизнь отдать немало.                                                               Анна  Ахматова</vt:lpstr>
      <vt:lpstr>Анализ стихотворения</vt:lpstr>
      <vt:lpstr> Творческое  задание «Образы  направлений»  - нарисовать образ своего направления (символизма, акмеизма, футуризма) </vt:lpstr>
      <vt:lpstr> Творческое  задание «Образы  направлений»  </vt:lpstr>
      <vt:lpstr>                                                                Любимое стихотворение                                            *   *   *                 Я научилась просто, мудро жить,                 Смотреть на небо и молиться Богу,                 И долго перед вечером бродить,                 Чтоб утомить ненужную тревогу.                                  Когда шуршат в овраге лопухи                 И никнет гроздь рябины жёлто-красной,                 Слагаю я весёлые стихи                 О жизни тленной, тленной и прекрасной…                                                              Анна  Ахматова</vt:lpstr>
      <vt:lpstr>                        Рефлексия.        Ребята, выразите, пожалуйста, свои чувства, мысли, эмоции! Для чего мы изучаем поэзию Серебряного века?  Нужна ли она нам в современном мире?       Понравился ли вам такой урок?       Достиг ли он своей цели?</vt:lpstr>
      <vt:lpstr>                                    Итог урока.       Небольшое  напутствие  на  будущее:  «Стихи не нужны недотёпам и нудным. Сердца им не вылечит рифма сквозная. Поэзию любят красивые люди: Я это по личному опыту знаю».       Вывод: поэзия вдохновляет, одухотворяет нас, несёт свет, тепло в наш мир и делает его совершенным. </vt:lpstr>
      <vt:lpstr> СПАСИБО ЗА 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Поэзия  Серебряного  века. «…Этот мир очарований,  этот мир из серебра» ПОЭТИЧЕСКОЕ КАФЕ</dc:title>
  <dc:creator>12</dc:creator>
  <cp:lastModifiedBy>User</cp:lastModifiedBy>
  <cp:revision>33</cp:revision>
  <dcterms:created xsi:type="dcterms:W3CDTF">2010-11-23T03:52:39Z</dcterms:created>
  <dcterms:modified xsi:type="dcterms:W3CDTF">2011-03-17T12:46:05Z</dcterms:modified>
</cp:coreProperties>
</file>