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5" r:id="rId6"/>
    <p:sldId id="286" r:id="rId7"/>
    <p:sldId id="267" r:id="rId8"/>
    <p:sldId id="266" r:id="rId9"/>
    <p:sldId id="287" r:id="rId10"/>
    <p:sldId id="262" r:id="rId11"/>
    <p:sldId id="268" r:id="rId12"/>
    <p:sldId id="288" r:id="rId13"/>
    <p:sldId id="269" r:id="rId14"/>
    <p:sldId id="289" r:id="rId15"/>
    <p:sldId id="263" r:id="rId16"/>
    <p:sldId id="270" r:id="rId17"/>
    <p:sldId id="290" r:id="rId18"/>
    <p:sldId id="271" r:id="rId19"/>
    <p:sldId id="291" r:id="rId20"/>
    <p:sldId id="272" r:id="rId21"/>
    <p:sldId id="273" r:id="rId22"/>
    <p:sldId id="293" r:id="rId23"/>
    <p:sldId id="274" r:id="rId24"/>
    <p:sldId id="294" r:id="rId25"/>
    <p:sldId id="275" r:id="rId26"/>
    <p:sldId id="29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B5CBC0-F8A8-4926-932F-6005FBFE9C4F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219394-CAA0-406B-B807-CA24DE132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с двумя скругленными противолежащими углами 6"/>
          <p:cNvGrpSpPr>
            <a:grpSpLocks/>
          </p:cNvGrpSpPr>
          <p:nvPr/>
        </p:nvGrpSpPr>
        <p:grpSpPr bwMode="auto">
          <a:xfrm>
            <a:off x="152400" y="133350"/>
            <a:ext cx="8839200" cy="2530475"/>
            <a:chOff x="96" y="84"/>
            <a:chExt cx="5568" cy="1594"/>
          </a:xfrm>
        </p:grpSpPr>
        <p:pic>
          <p:nvPicPr>
            <p:cNvPr id="5" name="Прямоугольник с двумя скругленными противолежащими углами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84"/>
              <a:ext cx="5568" cy="1594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4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CFBC4F7-A796-4303-97A6-921497D30BA2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7A7E97F-7BE7-499E-BD4D-02566A9AB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39C2-D0CE-4B46-AAD0-92EEA74E8FB9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DFEC-4DF4-40E3-8DE9-15FD7E3CB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B12D-0334-495E-B4AA-EAFA607F6730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91B0-0505-44FD-91EB-1AA825AC6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5A246-3ACF-44D4-98B2-0B56420A0A5C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6BAE9-6C62-44CB-9138-700AAA3B8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2AF5361-7AA1-495A-91B5-27EC000D4037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A81EE92-00DA-4ECE-95DC-524E36545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9F0CCB-F494-4A77-A05D-B53A19BCD26E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A7AFDD-0FB1-4211-B7F3-F44382266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993407-7DAB-4EF5-AF94-3D3D775F1069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F7C5E4-52F7-4F57-8247-3D60AAA3E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7516A6-2ECF-4812-9864-9D3D560B1A5C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C3C3C8-6D11-4E2B-A737-36C51E4B5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158F-F8C5-4A7E-821A-22A9157C7235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08F7-CA09-4A2C-8B39-0F09186CB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BACB104-D933-40C1-B682-A878135DA497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EE8EBB3-90DF-484C-A763-0448AE3F8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77717FC-B221-44C0-A0FD-C287D2BA156B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A79D6A-8955-4283-956A-0F181CBC6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93ED35C-070F-40FB-9F6A-180620D392DC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408775A-ADD2-4A3A-85F9-8FF394704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70" r:id="rId10"/>
    <p:sldLayoutId id="2147483669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BBFAFF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165100"/>
            <a:ext cx="8242300" cy="2230438"/>
          </a:xfr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57438" y="3143250"/>
            <a:ext cx="6478587" cy="571500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2800" u="sng" smtClean="0"/>
              <a:t>Тема:</a:t>
            </a:r>
            <a:r>
              <a:rPr lang="ru-RU" sz="2800" smtClean="0"/>
              <a:t> «Вода – растворитель»</a:t>
            </a:r>
          </a:p>
          <a:p>
            <a:pPr algn="just">
              <a:spcBef>
                <a:spcPct val="0"/>
              </a:spcBef>
            </a:pPr>
            <a:endParaRPr lang="ru-RU" smtClean="0"/>
          </a:p>
          <a:p>
            <a:pPr algn="just">
              <a:spcBef>
                <a:spcPct val="0"/>
              </a:spcBef>
            </a:pPr>
            <a:endParaRPr 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6000" y="4857750"/>
            <a:ext cx="6429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Calibri" pitchFamily="34" charset="0"/>
              </a:rPr>
              <a:t>Провести опыты и наблюдения, обсудить план доклада «Вода – растворитель»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86000" y="3857625"/>
            <a:ext cx="6715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u="sng">
                <a:latin typeface="Calibri" pitchFamily="34" charset="0"/>
              </a:rPr>
              <a:t>Задание:</a:t>
            </a:r>
            <a:r>
              <a:rPr lang="ru-RU" sz="2800">
                <a:latin typeface="Calibri" pitchFamily="34" charset="0"/>
              </a:rPr>
              <a:t>  Подготовить   доклад    на    тему «Вода – растворитель»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5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" presetID="19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" presetID="19" presetClass="entr" presetSubtype="5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dvAuto="15000"/>
      <p:bldP spid="6" grpId="0" build="p" advAuto="15000"/>
      <p:bldP spid="7" grpId="0" build="p" advAuto="5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285750"/>
            <a:ext cx="5057775" cy="629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920875"/>
            <a:ext cx="7566025" cy="1316038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3287713"/>
            <a:ext cx="7851775" cy="1927225"/>
          </a:xfrm>
        </p:spPr>
        <p:txBody>
          <a:bodyPr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Наполни прозрачный стакан кипячёной водой.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Всыпь  в   него чайную ложку  сахарного песка.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Помешивая  воду,  наблюдай,  что  происходит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с кристалликами сахара.</a:t>
            </a:r>
            <a:endParaRPr lang="ru-RU" sz="2800" dirty="0"/>
          </a:p>
        </p:txBody>
      </p:sp>
      <p:pic>
        <p:nvPicPr>
          <p:cNvPr id="7170" name="Picture 2" descr="C:\Documents and Settings\Admin\Рабочий стол\саха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40322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4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4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4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3475" y="3706813"/>
            <a:ext cx="6657975" cy="682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8" y="4572000"/>
            <a:ext cx="8169275" cy="17287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Изменилась ли прозрачность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Изменился ли цвет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Изменился ли вкус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сказать, что сахар исчез?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Admin\Рабочий стол\сахар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799" t="7937" r="17355" b="30487"/>
          <a:stretch>
            <a:fillRect/>
          </a:stretch>
        </p:blipFill>
        <p:spPr>
          <a:xfrm>
            <a:off x="1142976" y="428604"/>
            <a:ext cx="6643734" cy="317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3775" y="1925638"/>
            <a:ext cx="7712075" cy="131127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3287713"/>
            <a:ext cx="7851775" cy="1069975"/>
          </a:xfrm>
        </p:spPr>
        <p:txBody>
          <a:bodyPr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В  пустой стакан вставь воронку  с  фильтром  и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пропусти через неё воду с сахаром (рисунок 2).</a:t>
            </a:r>
            <a:endParaRPr lang="ru-RU" sz="2800" dirty="0"/>
          </a:p>
        </p:txBody>
      </p:sp>
      <p:pic>
        <p:nvPicPr>
          <p:cNvPr id="5" name="Рисунок 4" descr="Изображение 105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51701" t="25896" r="6651" b="43704"/>
          <a:stretch>
            <a:fillRect/>
          </a:stretch>
        </p:blipFill>
        <p:spPr>
          <a:xfrm>
            <a:off x="3571875" y="4500563"/>
            <a:ext cx="2071688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500" y="3925888"/>
            <a:ext cx="6657975" cy="6762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625" y="4857750"/>
            <a:ext cx="8169275" cy="13573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Остался ли сахар на фильтре?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Изменился ли вкус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Удалось ли очистить воду от сахара?</a:t>
            </a:r>
          </a:p>
        </p:txBody>
      </p:sp>
      <p:pic>
        <p:nvPicPr>
          <p:cNvPr id="8194" name="Picture 2" descr="C:\Documents and Settings\Admin\Рабочий стол\сахар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799" t="7937" r="17355" b="30487"/>
          <a:stretch>
            <a:fillRect/>
          </a:stretch>
        </p:blipFill>
        <p:spPr>
          <a:xfrm>
            <a:off x="1214414" y="500042"/>
            <a:ext cx="6643734" cy="3179136"/>
          </a:xfrm>
          <a:prstGeom prst="rect">
            <a:avLst/>
          </a:prstGeom>
          <a:noFill/>
        </p:spPr>
      </p:pic>
      <p:pic>
        <p:nvPicPr>
          <p:cNvPr id="7" name="Рисунок 6" descr="вор1.png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 rot="4618927">
            <a:off x="3268662" y="2930526"/>
            <a:ext cx="4873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285750"/>
            <a:ext cx="5057775" cy="629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3775" y="1925638"/>
            <a:ext cx="7712075" cy="131127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3287713"/>
            <a:ext cx="7851775" cy="1141412"/>
          </a:xfrm>
        </p:spPr>
        <p:txBody>
          <a:bodyPr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Размешай в стакане с водой чайную ложку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речного песка.  Дай  смеси  отстояться.</a:t>
            </a:r>
            <a:endParaRPr lang="ru-RU" sz="2800" dirty="0"/>
          </a:p>
        </p:txBody>
      </p:sp>
      <p:pic>
        <p:nvPicPr>
          <p:cNvPr id="5122" name="Picture 2" descr="C:\Documents and Settings\Admin\Рабочий стол\Копия Сним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429125"/>
            <a:ext cx="492918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2225" y="3925888"/>
            <a:ext cx="6692900" cy="6762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8" y="4857750"/>
            <a:ext cx="8169275" cy="13573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Изменилась ли прозрачность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Изменился ли цвет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Исчезли ли песчинки?</a:t>
            </a:r>
          </a:p>
        </p:txBody>
      </p:sp>
      <p:pic>
        <p:nvPicPr>
          <p:cNvPr id="6147" name="Picture 3" descr="C:\Documents and Settings\Admin\Рабочий стол\Копия песок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68413" y="554038"/>
            <a:ext cx="6680200" cy="3213100"/>
          </a:xfrm>
          <a:prstGeom prst="rect">
            <a:avLst/>
          </a:prstGeo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3775" y="1925638"/>
            <a:ext cx="7712075" cy="131127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3287713"/>
            <a:ext cx="7851775" cy="1069975"/>
          </a:xfrm>
        </p:spPr>
        <p:txBody>
          <a:bodyPr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Пропусти содержимое стакана через бумажный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фильтр. </a:t>
            </a:r>
            <a:endParaRPr lang="ru-RU" sz="2800" dirty="0"/>
          </a:p>
        </p:txBody>
      </p:sp>
      <p:pic>
        <p:nvPicPr>
          <p:cNvPr id="5" name="Рисунок 4" descr="Изображение 105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51701" t="25896" r="6651" b="43704"/>
          <a:stretch>
            <a:fillRect/>
          </a:stretch>
        </p:blipFill>
        <p:spPr>
          <a:xfrm>
            <a:off x="3571875" y="4500563"/>
            <a:ext cx="2071688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8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2225" y="4206875"/>
            <a:ext cx="6692900" cy="682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8" y="5286375"/>
            <a:ext cx="8169275" cy="9286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проходит через фильтр, а что остаётся на нём?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Очистилась ли вода от песка?</a:t>
            </a:r>
          </a:p>
        </p:txBody>
      </p:sp>
      <p:pic>
        <p:nvPicPr>
          <p:cNvPr id="9221" name="Picture 5" descr="C:\Documents and Settings\Admin\Рабочий стол\песок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5388" y="695325"/>
            <a:ext cx="6680200" cy="3217863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15" name="Рисунок 14" descr="воронка.png"/>
          <p:cNvPicPr>
            <a:picLocks noChangeAspect="1"/>
          </p:cNvPicPr>
          <p:nvPr/>
        </p:nvPicPr>
        <p:blipFill>
          <a:blip r:embed="rId4">
            <a:lum bright="-8000" contrast="16000"/>
          </a:blip>
          <a:srcRect/>
          <a:stretch>
            <a:fillRect/>
          </a:stretch>
        </p:blipFill>
        <p:spPr bwMode="auto">
          <a:xfrm rot="3877707">
            <a:off x="2331244" y="3136107"/>
            <a:ext cx="4127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285750" y="1643063"/>
            <a:ext cx="8572500" cy="3751262"/>
            <a:chOff x="285720" y="1643050"/>
            <a:chExt cx="8572560" cy="3750495"/>
          </a:xfrm>
        </p:grpSpPr>
        <p:grpSp>
          <p:nvGrpSpPr>
            <p:cNvPr id="15366" name="Группа 29"/>
            <p:cNvGrpSpPr>
              <a:grpSpLocks/>
            </p:cNvGrpSpPr>
            <p:nvPr/>
          </p:nvGrpSpPr>
          <p:grpSpPr bwMode="auto">
            <a:xfrm>
              <a:off x="285720" y="1643050"/>
              <a:ext cx="8572560" cy="3750495"/>
              <a:chOff x="285720" y="1643050"/>
              <a:chExt cx="8572560" cy="3750495"/>
            </a:xfrm>
          </p:grpSpPr>
          <p:grpSp>
            <p:nvGrpSpPr>
              <p:cNvPr id="15368" name="Группа 12"/>
              <p:cNvGrpSpPr>
                <a:grpSpLocks/>
              </p:cNvGrpSpPr>
              <p:nvPr/>
            </p:nvGrpSpPr>
            <p:grpSpPr bwMode="auto">
              <a:xfrm>
                <a:off x="285720" y="1643050"/>
                <a:ext cx="8572560" cy="3750495"/>
                <a:chOff x="285720" y="1857363"/>
                <a:chExt cx="8572560" cy="3750495"/>
              </a:xfrm>
            </p:grpSpPr>
            <p:pic>
              <p:nvPicPr>
                <p:cNvPr id="11" name="Рисунок 10" descr="Изображение 100.jpg"/>
                <p:cNvPicPr>
                  <a:picLocks noChangeAspect="1"/>
                </p:cNvPicPr>
                <p:nvPr/>
              </p:nvPicPr>
              <p:blipFill>
                <a:blip r:embed="rId2">
                  <a:lum bright="-16000" contrast="14000"/>
                </a:blip>
                <a:srcRect/>
                <a:stretch>
                  <a:fillRect/>
                </a:stretch>
              </p:blipFill>
              <p:spPr bwMode="auto">
                <a:xfrm>
                  <a:off x="285720" y="1857363"/>
                  <a:ext cx="8572560" cy="3750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2" name="Прямоугольник 11"/>
                <p:cNvSpPr/>
                <p:nvPr/>
              </p:nvSpPr>
              <p:spPr>
                <a:xfrm>
                  <a:off x="3786182" y="2143115"/>
                  <a:ext cx="1768433" cy="55399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balanced" dir="t">
                      <a:rot lat="0" lon="0" rev="2100000"/>
                    </a:lightRig>
                  </a:scene3d>
                  <a:sp3d extrusionH="57150" prstMaterial="metal">
                    <a:bevelT w="38100" h="25400"/>
                    <a:contourClr>
                      <a:schemeClr val="bg2"/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00" b="1" dirty="0">
                      <a:ln w="50800"/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Заседание школьного клуба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00" b="1" dirty="0">
                      <a:ln w="50800"/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«Мы и окружающий мир»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00" b="1" dirty="0">
                      <a:ln w="50800"/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по теме</a:t>
                  </a:r>
                  <a:endParaRPr lang="ru-RU" sz="1000" b="1" dirty="0">
                    <a:ln w="50800"/>
                    <a:solidFill>
                      <a:schemeClr val="accent1">
                        <a:lumMod val="75000"/>
                      </a:schemeClr>
                    </a:solidFill>
                    <a:latin typeface="+mn-lt"/>
                  </a:endParaRPr>
                </a:p>
              </p:txBody>
            </p:sp>
          </p:grpSp>
          <p:pic>
            <p:nvPicPr>
              <p:cNvPr id="15" name="Прямоугольник 1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25824" y="2420112"/>
                <a:ext cx="1487424" cy="262128"/>
              </a:xfrm>
              <a:prstGeom prst="rect">
                <a:avLst/>
              </a:prstGeom>
              <a:noFill/>
            </p:spPr>
          </p:pic>
        </p:grpSp>
        <p:sp>
          <p:nvSpPr>
            <p:cNvPr id="16" name="Прямоугольник 15"/>
            <p:cNvSpPr/>
            <p:nvPr/>
          </p:nvSpPr>
          <p:spPr>
            <a:xfrm>
              <a:off x="3786182" y="2786058"/>
              <a:ext cx="1827744" cy="53860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ln w="50800"/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Задание всем присутствующим: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+mn-lt"/>
                </a:rPr>
                <a:t>Подготовить доклад по теме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+mn-lt"/>
                </a:rPr>
                <a:t>«Вода – растворитель»</a:t>
              </a:r>
              <a:endParaRPr lang="ru-RU" sz="1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endParaRPr>
            </a:p>
          </p:txBody>
        </p:sp>
      </p:grpSp>
      <p:pic>
        <p:nvPicPr>
          <p:cNvPr id="20" name="Рисунок 19" descr="опыт.pn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2000250" y="2143125"/>
            <a:ext cx="17129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вальная выноска 24"/>
          <p:cNvSpPr/>
          <p:nvPr/>
        </p:nvSpPr>
        <p:spPr>
          <a:xfrm>
            <a:off x="357188" y="357188"/>
            <a:ext cx="2428875" cy="1071562"/>
          </a:xfrm>
          <a:prstGeom prst="wedgeEllipseCallout">
            <a:avLst>
              <a:gd name="adj1" fmla="val 7630"/>
              <a:gd name="adj2" fmla="val 2271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/>
              <a:t>Многие вещества в воде могут распадаться на невидимые мельчайшие частицы, то есть растворяться. Следовательно, для многих веществ вода – хороший растворитель.</a:t>
            </a:r>
            <a:endParaRPr lang="ru-RU" sz="900" dirty="0"/>
          </a:p>
        </p:txBody>
      </p:sp>
      <p:sp>
        <p:nvSpPr>
          <p:cNvPr id="26" name="Овальная выноска 25"/>
          <p:cNvSpPr/>
          <p:nvPr/>
        </p:nvSpPr>
        <p:spPr>
          <a:xfrm>
            <a:off x="6215063" y="5500688"/>
            <a:ext cx="2500312" cy="1143000"/>
          </a:xfrm>
          <a:prstGeom prst="wedgeEllipseCallout">
            <a:avLst>
              <a:gd name="adj1" fmla="val -115864"/>
              <a:gd name="adj2" fmla="val -1482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/>
              <a:t>Предлагаю провести опыты и выявить способы, с помощью которых можно будет получить ответ на вопрос, растворяется вещество в воде или нет.</a:t>
            </a:r>
            <a:endParaRPr lang="ru-RU" sz="900" dirty="0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000232" y="2857496"/>
          <a:ext cx="1714512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296"/>
                <a:gridCol w="940216"/>
              </a:tblGrid>
              <a:tr h="20933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Что берём?</a:t>
                      </a:r>
                      <a:endParaRPr lang="ru-RU" sz="8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Что наблюдаем?</a:t>
                      </a:r>
                      <a:endParaRPr lang="ru-RU" sz="8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</a:tr>
              <a:tr h="32894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Поваренная соль</a:t>
                      </a:r>
                      <a:endParaRPr lang="ru-RU" sz="8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?</a:t>
                      </a:r>
                      <a:endParaRPr lang="ru-RU" sz="8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</a:tr>
              <a:tr h="32894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Сах</a:t>
                      </a:r>
                      <a:r>
                        <a:rPr lang="ru-RU" sz="800" baseline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ар</a:t>
                      </a:r>
                      <a:r>
                        <a:rPr lang="ru-RU" sz="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ный песок</a:t>
                      </a:r>
                      <a:endParaRPr lang="ru-RU" sz="8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?</a:t>
                      </a:r>
                      <a:endParaRPr lang="ru-RU" sz="8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</a:tr>
              <a:tr h="20933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Речной песок</a:t>
                      </a:r>
                      <a:endParaRPr lang="ru-RU" sz="8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?</a:t>
                      </a:r>
                      <a:endParaRPr lang="ru-RU" sz="8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</a:tr>
              <a:tr h="20933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Глина</a:t>
                      </a:r>
                      <a:endParaRPr lang="ru-RU" sz="8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?</a:t>
                      </a:r>
                      <a:endParaRPr lang="ru-RU" sz="8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285750"/>
            <a:ext cx="5057775" cy="629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3775" y="1925638"/>
            <a:ext cx="7712075" cy="131127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3287713"/>
            <a:ext cx="7851775" cy="1141412"/>
          </a:xfrm>
        </p:spPr>
        <p:txBody>
          <a:bodyPr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Размешай в стакане с водой чайную ложку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глины.  Дай  смеси  отстояться.</a:t>
            </a:r>
            <a:endParaRPr lang="ru-RU" sz="2800" dirty="0"/>
          </a:p>
        </p:txBody>
      </p:sp>
      <p:pic>
        <p:nvPicPr>
          <p:cNvPr id="10243" name="Picture 3" descr="C:\Documents and Settings\Admin\Рабочий стол\гли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4357688"/>
            <a:ext cx="38401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992563"/>
            <a:ext cx="6924675" cy="682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625" y="5000625"/>
            <a:ext cx="8169275" cy="14287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Изменилась ли прозрачность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Изменился ли цвет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Исчезли ли частицы глины?</a:t>
            </a:r>
          </a:p>
        </p:txBody>
      </p:sp>
      <p:pic>
        <p:nvPicPr>
          <p:cNvPr id="11266" name="Picture 2" descr="C:\Documents and Settings\Admin\Рабочий стол\Копия глина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5388" y="554038"/>
            <a:ext cx="6680200" cy="3213100"/>
          </a:xfrm>
          <a:prstGeom prst="rect">
            <a:avLst/>
          </a:prstGeo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0750" y="1925638"/>
            <a:ext cx="7785100" cy="131127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3287713"/>
            <a:ext cx="7851775" cy="1069975"/>
          </a:xfrm>
        </p:spPr>
        <p:txBody>
          <a:bodyPr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Пропусти содержимое стакана через бумажный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фильтр. </a:t>
            </a:r>
            <a:endParaRPr lang="ru-RU" sz="2800" dirty="0"/>
          </a:p>
        </p:txBody>
      </p:sp>
      <p:pic>
        <p:nvPicPr>
          <p:cNvPr id="5" name="Рисунок 4" descr="Изображение 105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51701" t="25896" r="6651" b="43704"/>
          <a:stretch>
            <a:fillRect/>
          </a:stretch>
        </p:blipFill>
        <p:spPr>
          <a:xfrm>
            <a:off x="3571875" y="4500563"/>
            <a:ext cx="2071688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6338" y="4206875"/>
            <a:ext cx="6924675" cy="682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8" y="5286375"/>
            <a:ext cx="8169275" cy="9286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проходит через фильтр, а что остаётся на нём?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Очистилась ли вода от глины?</a:t>
            </a:r>
          </a:p>
        </p:txBody>
      </p:sp>
      <p:pic>
        <p:nvPicPr>
          <p:cNvPr id="13314" name="Picture 2" descr="C:\Documents and Settings\Admin\Рабочий стол\глина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68413" y="622300"/>
            <a:ext cx="6680200" cy="3217863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13315" name="Picture 3" descr="D:\Мои рисунки\т\Рисунки PNG\воронка.png"/>
          <p:cNvPicPr>
            <a:picLocks noChangeAspect="1" noChangeArrowheads="1"/>
          </p:cNvPicPr>
          <p:nvPr/>
        </p:nvPicPr>
        <p:blipFill>
          <a:blip r:embed="rId4">
            <a:lum bright="-6000" contrast="14000"/>
          </a:blip>
          <a:srcRect/>
          <a:stretch>
            <a:fillRect/>
          </a:stretch>
        </p:blipFill>
        <p:spPr bwMode="auto">
          <a:xfrm rot="4421215">
            <a:off x="3423444" y="3090069"/>
            <a:ext cx="4889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6175" y="231775"/>
            <a:ext cx="4187825" cy="847725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88" y="1108075"/>
            <a:ext cx="8537575" cy="1066800"/>
          </a:xfrm>
        </p:spPr>
        <p:txBody>
          <a:bodyPr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Все ли вещества растворяются в воде?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ru-RU" sz="2600" dirty="0" smtClean="0"/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Всегда ли с помощью фильтра можно выявить, растворяется вещество в воде или нет?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2724150"/>
            <a:ext cx="5943600" cy="78740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3584575"/>
            <a:ext cx="6035675" cy="779463"/>
          </a:xfrm>
          <a:prstGeom prst="rect">
            <a:avLst/>
          </a:prstGeom>
          <a:noFill/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313" y="4370388"/>
            <a:ext cx="6761162" cy="781050"/>
          </a:xfrm>
          <a:prstGeom prst="rect">
            <a:avLst/>
          </a:prstGeom>
          <a:noFill/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313" y="5157788"/>
            <a:ext cx="6729412" cy="779462"/>
          </a:xfrm>
          <a:prstGeom prst="rect">
            <a:avLst/>
          </a:prstGeom>
          <a:noFill/>
        </p:spPr>
      </p:pic>
      <p:pic>
        <p:nvPicPr>
          <p:cNvPr id="11" name="Заголовок 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413" y="2852738"/>
            <a:ext cx="8156575" cy="206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8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8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8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рисунки\Сканирование\Изображение 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71500"/>
            <a:ext cx="45767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D:\Мои рисунки\Сканирование\Изображение 073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5634" t="667" b="4121"/>
          <a:stretch>
            <a:fillRect/>
          </a:stretch>
        </p:blipFill>
        <p:spPr bwMode="auto">
          <a:xfrm>
            <a:off x="714375" y="1714500"/>
            <a:ext cx="2643188" cy="356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товка ед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571625"/>
            <a:ext cx="27860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Изображение 106.jpg"/>
          <p:cNvPicPr>
            <a:picLocks noChangeAspect="1"/>
          </p:cNvPicPr>
          <p:nvPr/>
        </p:nvPicPr>
        <p:blipFill>
          <a:blip r:embed="rId3">
            <a:lum bright="-16000" contrast="14000"/>
          </a:blip>
          <a:srcRect/>
          <a:stretch>
            <a:fillRect/>
          </a:stretch>
        </p:blipFill>
        <p:spPr bwMode="auto">
          <a:xfrm>
            <a:off x="500063" y="4286250"/>
            <a:ext cx="5005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850" y="549275"/>
            <a:ext cx="8491538" cy="858838"/>
          </a:xfrm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500063" y="1785938"/>
            <a:ext cx="4999037" cy="2278062"/>
            <a:chOff x="500034" y="1928802"/>
            <a:chExt cx="4999192" cy="2278070"/>
          </a:xfrm>
        </p:grpSpPr>
        <p:pic>
          <p:nvPicPr>
            <p:cNvPr id="8" name="Рисунок 7" descr="J0145373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34" y="1928802"/>
              <a:ext cx="3441121" cy="227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Рисунок 9" descr="PH02028K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0580" y="1928802"/>
              <a:ext cx="1498646" cy="22780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Рисунок 13" descr="Изображение 108.jpg"/>
          <p:cNvPicPr>
            <a:picLocks noChangeAspect="1"/>
          </p:cNvPicPr>
          <p:nvPr/>
        </p:nvPicPr>
        <p:blipFill>
          <a:blip r:embed="rId7">
            <a:lum bright="-16000" contrast="14000"/>
          </a:blip>
          <a:srcRect/>
          <a:stretch>
            <a:fillRect/>
          </a:stretch>
        </p:blipFill>
        <p:spPr bwMode="auto">
          <a:xfrm>
            <a:off x="5857875" y="4643438"/>
            <a:ext cx="15001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Изображение 113.jpg"/>
          <p:cNvPicPr>
            <a:picLocks noChangeAspect="1"/>
          </p:cNvPicPr>
          <p:nvPr/>
        </p:nvPicPr>
        <p:blipFill>
          <a:blip r:embed="rId8">
            <a:lum bright="-16000" contrast="26000"/>
          </a:blip>
          <a:srcRect/>
          <a:stretch>
            <a:fillRect/>
          </a:stretch>
        </p:blipFill>
        <p:spPr bwMode="auto">
          <a:xfrm>
            <a:off x="7429500" y="4643438"/>
            <a:ext cx="10715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р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857375"/>
            <a:ext cx="304165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013" y="646113"/>
            <a:ext cx="8455025" cy="762000"/>
          </a:xfrm>
        </p:spPr>
      </p:pic>
      <p:pic>
        <p:nvPicPr>
          <p:cNvPr id="3" name="Рисунок 2" descr="мытье рук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64306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Изображение 117.jpg"/>
          <p:cNvPicPr>
            <a:picLocks noChangeAspect="1"/>
          </p:cNvPicPr>
          <p:nvPr/>
        </p:nvPicPr>
        <p:blipFill>
          <a:blip r:embed="rId5">
            <a:lum bright="-8000" contrast="2000"/>
          </a:blip>
          <a:srcRect/>
          <a:stretch>
            <a:fillRect/>
          </a:stretch>
        </p:blipFill>
        <p:spPr bwMode="auto">
          <a:xfrm>
            <a:off x="1785938" y="4286250"/>
            <a:ext cx="314325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морс жите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500188"/>
            <a:ext cx="6929437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633413"/>
            <a:ext cx="8259763" cy="768350"/>
          </a:xfrm>
        </p:spPr>
      </p:pic>
      <p:pic>
        <p:nvPicPr>
          <p:cNvPr id="14" name="Picture 11" descr="мульт осьминог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195421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морской конек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1643063"/>
            <a:ext cx="819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зображение 107.jpg"/>
          <p:cNvPicPr>
            <a:picLocks noChangeAspect="1"/>
          </p:cNvPicPr>
          <p:nvPr/>
        </p:nvPicPr>
        <p:blipFill>
          <a:blip r:embed="rId6">
            <a:lum bright="-16000" contrast="14000"/>
          </a:blip>
          <a:srcRect/>
          <a:stretch>
            <a:fillRect/>
          </a:stretch>
        </p:blipFill>
        <p:spPr bwMode="auto">
          <a:xfrm>
            <a:off x="1214438" y="1785938"/>
            <a:ext cx="3786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Изображение 114.jpg"/>
          <p:cNvPicPr>
            <a:picLocks noChangeAspect="1"/>
          </p:cNvPicPr>
          <p:nvPr/>
        </p:nvPicPr>
        <p:blipFill>
          <a:blip r:embed="rId7">
            <a:lum bright="-16000" contrast="14000"/>
          </a:blip>
          <a:srcRect/>
          <a:stretch>
            <a:fillRect/>
          </a:stretch>
        </p:blipFill>
        <p:spPr bwMode="auto">
          <a:xfrm>
            <a:off x="4643438" y="4000500"/>
            <a:ext cx="326548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768350"/>
            <a:ext cx="3017838" cy="615950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4175" y="768350"/>
            <a:ext cx="4144963" cy="615950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4113" y="3767138"/>
            <a:ext cx="4779962" cy="622300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4475" y="2193925"/>
            <a:ext cx="4383088" cy="622300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4113" y="5267325"/>
            <a:ext cx="4754562" cy="620713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325" y="2193925"/>
            <a:ext cx="2309813" cy="622300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325" y="3767138"/>
            <a:ext cx="2408238" cy="622300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8350" y="5267325"/>
            <a:ext cx="2219325" cy="62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1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03829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571750"/>
            <a:ext cx="36877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PH02749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571625"/>
            <a:ext cx="2895600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850" y="781050"/>
            <a:ext cx="8242300" cy="620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96838"/>
            <a:ext cx="8242300" cy="1311275"/>
          </a:xfrm>
        </p:spPr>
      </p:pic>
      <p:sp>
        <p:nvSpPr>
          <p:cNvPr id="7" name="Загнутый угол 6"/>
          <p:cNvSpPr/>
          <p:nvPr/>
        </p:nvSpPr>
        <p:spPr>
          <a:xfrm>
            <a:off x="3286125" y="3071813"/>
            <a:ext cx="2643188" cy="150018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«Вода – растворитель»</a:t>
            </a:r>
            <a:endParaRPr lang="ru-RU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00063" y="1571625"/>
            <a:ext cx="2571750" cy="1500188"/>
          </a:xfrm>
          <a:prstGeom prst="wedgeRoundRectCallout">
            <a:avLst>
              <a:gd name="adj1" fmla="val 54910"/>
              <a:gd name="adj2" fmla="val 760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1.</a:t>
            </a:r>
            <a:r>
              <a:rPr lang="ru-RU" dirty="0"/>
              <a:t> Введение.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28625" y="4929188"/>
            <a:ext cx="2571750" cy="1500187"/>
          </a:xfrm>
          <a:prstGeom prst="wedgeRoundRectCallout">
            <a:avLst>
              <a:gd name="adj1" fmla="val 57452"/>
              <a:gd name="adj2" fmla="val -8599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2.</a:t>
            </a:r>
            <a:r>
              <a:rPr lang="ru-RU" dirty="0"/>
              <a:t> Растворение веществ в воде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072188" y="1571625"/>
            <a:ext cx="2571750" cy="1500188"/>
          </a:xfrm>
          <a:prstGeom prst="wedgeRoundRectCallout">
            <a:avLst>
              <a:gd name="adj1" fmla="val -53738"/>
              <a:gd name="adj2" fmla="val 763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3.</a:t>
            </a:r>
            <a:r>
              <a:rPr lang="ru-RU" dirty="0"/>
              <a:t> Выводы.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72188" y="4857750"/>
            <a:ext cx="2571750" cy="1500188"/>
          </a:xfrm>
          <a:prstGeom prst="wedgeRoundRectCallout">
            <a:avLst>
              <a:gd name="adj1" fmla="val -53181"/>
              <a:gd name="adj2" fmla="val -885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4.</a:t>
            </a:r>
            <a:r>
              <a:rPr lang="ru-RU" dirty="0"/>
              <a:t> Использование людьми свойства воды растворять некоторые вещества.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0" y="4760913"/>
            <a:ext cx="5961063" cy="1450975"/>
          </a:xfrm>
        </p:spPr>
      </p:pic>
      <p:pic>
        <p:nvPicPr>
          <p:cNvPr id="8" name="Picture 2" descr="D:\Мои рисунки\Сканирование\Изображение 073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5634" t="667" b="4121"/>
          <a:stretch>
            <a:fillRect/>
          </a:stretch>
        </p:blipFill>
        <p:spPr bwMode="auto">
          <a:xfrm>
            <a:off x="285750" y="285750"/>
            <a:ext cx="2643188" cy="356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D:\Мои рисунки\Сканирование\Изображение 1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571500"/>
            <a:ext cx="25114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Изображение 095.jpg"/>
          <p:cNvPicPr>
            <a:picLocks noChangeAspect="1"/>
          </p:cNvPicPr>
          <p:nvPr/>
        </p:nvPicPr>
        <p:blipFill>
          <a:blip r:embed="rId5">
            <a:lum bright="-12000" contrast="20000"/>
          </a:blip>
          <a:srcRect/>
          <a:stretch>
            <a:fillRect/>
          </a:stretch>
        </p:blipFill>
        <p:spPr bwMode="auto">
          <a:xfrm>
            <a:off x="6143625" y="285750"/>
            <a:ext cx="2679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0.jp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714375" y="5357813"/>
            <a:ext cx="77470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341313"/>
            <a:ext cx="6284912" cy="615950"/>
          </a:xfrm>
          <a:prstGeom prst="rect">
            <a:avLst/>
          </a:prstGeom>
          <a:noFill/>
        </p:spPr>
      </p:pic>
      <p:pic>
        <p:nvPicPr>
          <p:cNvPr id="1026" name="Picture 2" descr="I:\250px-Nacentemackinac[1].jpg"/>
          <p:cNvPicPr>
            <a:picLocks noChangeAspect="1" noChangeArrowheads="1"/>
          </p:cNvPicPr>
          <p:nvPr/>
        </p:nvPicPr>
        <p:blipFill>
          <a:blip r:embed="rId4">
            <a:lum bright="-8000" contrast="6000"/>
          </a:blip>
          <a:stretch>
            <a:fillRect/>
          </a:stretch>
        </p:blipFill>
        <p:spPr bwMode="auto">
          <a:xfrm>
            <a:off x="3071813" y="1071563"/>
            <a:ext cx="3067050" cy="408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аканж.png"/>
          <p:cNvPicPr>
            <a:picLocks noChangeAspect="1"/>
          </p:cNvPicPr>
          <p:nvPr/>
        </p:nvPicPr>
        <p:blipFill>
          <a:blip r:embed="rId2">
            <a:lum bright="-18000" contrast="60000"/>
          </a:blip>
          <a:srcRect/>
          <a:stretch>
            <a:fillRect/>
          </a:stretch>
        </p:blipFill>
        <p:spPr bwMode="auto">
          <a:xfrm>
            <a:off x="1000125" y="642938"/>
            <a:ext cx="10493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таканз.png"/>
          <p:cNvPicPr>
            <a:picLocks noChangeAspect="1"/>
          </p:cNvPicPr>
          <p:nvPr/>
        </p:nvPicPr>
        <p:blipFill>
          <a:blip r:embed="rId3">
            <a:lum bright="-40000" contrast="54000"/>
          </a:blip>
          <a:srcRect/>
          <a:stretch>
            <a:fillRect/>
          </a:stretch>
        </p:blipFill>
        <p:spPr bwMode="auto">
          <a:xfrm>
            <a:off x="1000125" y="2714625"/>
            <a:ext cx="10493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таканс.png"/>
          <p:cNvPicPr>
            <a:picLocks noChangeAspect="1"/>
          </p:cNvPicPr>
          <p:nvPr/>
        </p:nvPicPr>
        <p:blipFill>
          <a:blip r:embed="rId4">
            <a:lum bright="-48000" contrast="64000"/>
          </a:blip>
          <a:srcRect/>
          <a:stretch>
            <a:fillRect/>
          </a:stretch>
        </p:blipFill>
        <p:spPr bwMode="auto">
          <a:xfrm>
            <a:off x="1000125" y="4714875"/>
            <a:ext cx="10493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2963" y="566738"/>
            <a:ext cx="5207000" cy="1474787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2963" y="2566988"/>
            <a:ext cx="4395787" cy="147478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2963" y="4705350"/>
            <a:ext cx="5522912" cy="1482725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00313" y="1500188"/>
            <a:ext cx="53975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71750" y="3500438"/>
            <a:ext cx="53975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43188" y="5572125"/>
            <a:ext cx="53975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2633663"/>
            <a:ext cx="7461250" cy="1481137"/>
          </a:xfrm>
          <a:prstGeom prst="rect">
            <a:avLst/>
          </a:prstGeom>
          <a:noFill/>
        </p:spPr>
      </p:pic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49238"/>
            <a:ext cx="8540750" cy="1165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811213"/>
            <a:ext cx="6778625" cy="1498600"/>
          </a:xfrm>
          <a:prstGeom prst="rect">
            <a:avLst/>
          </a:prstGeom>
          <a:noFill/>
        </p:spPr>
      </p:pic>
      <p:pic>
        <p:nvPicPr>
          <p:cNvPr id="3" name="Picture 7" descr="руки ани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286250"/>
            <a:ext cx="23764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9888" y="2597150"/>
            <a:ext cx="6046787" cy="149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5638800"/>
            <a:ext cx="4498975" cy="85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02876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357438"/>
            <a:ext cx="17129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3" y="152400"/>
            <a:ext cx="8096250" cy="865188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38" y="1225550"/>
            <a:ext cx="6529387" cy="774700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938" y="2011363"/>
            <a:ext cx="6546850" cy="463550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938" y="2511425"/>
            <a:ext cx="6242050" cy="1079500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938" y="3584575"/>
            <a:ext cx="6808787" cy="1079500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938" y="4657725"/>
            <a:ext cx="6572250" cy="773113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1938" y="5370513"/>
            <a:ext cx="7242175" cy="77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9888" y="1925638"/>
            <a:ext cx="7070725" cy="131127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3287713"/>
            <a:ext cx="7851775" cy="1927225"/>
          </a:xfrm>
        </p:spPr>
        <p:txBody>
          <a:bodyPr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Наполни прозрачный стакан кипячёной водой.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Всыпь в  него чайную ложку  поваренной соли.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Помешивая  воду,  наблюдай,  что  происходит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с кристалликами соли.</a:t>
            </a:r>
            <a:endParaRPr lang="ru-RU" sz="2800" dirty="0"/>
          </a:p>
        </p:txBody>
      </p:sp>
      <p:pic>
        <p:nvPicPr>
          <p:cNvPr id="2052" name="Picture 4" descr="C:\Documents and Settings\Admin\Рабочий стол\сол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4521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500" y="3706813"/>
            <a:ext cx="6804025" cy="682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8" y="4572000"/>
            <a:ext cx="8169275" cy="17287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Изменилась ли прозрачность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Изменился ли цвет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Изменился ли вкус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сказать, что соль исчезла?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Admin\Рабочий стол\соль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799" t="7937" r="17355" b="30487"/>
          <a:stretch>
            <a:fillRect/>
          </a:stretch>
        </p:blipFill>
        <p:spPr>
          <a:xfrm>
            <a:off x="1214414" y="428604"/>
            <a:ext cx="6643734" cy="317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000125"/>
            <a:ext cx="78581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ФИЛЬТР, –а, </a:t>
            </a:r>
            <a:r>
              <a:rPr lang="ru-RU" sz="2400" b="1" i="1" dirty="0">
                <a:latin typeface="+mn-lt"/>
              </a:rPr>
              <a:t>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+mn-lt"/>
              </a:rPr>
              <a:t>Прибор, устройство или сооружение для очищения жидкостей, газов от твёрдых частиц, примесей.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2. Устройство для выделения лучей, сигналов определённой частоты из потока волн (во 2 знач.) (спец.). </a:t>
            </a:r>
            <a:r>
              <a:rPr lang="ru-RU" sz="2400" b="1" i="1" dirty="0">
                <a:latin typeface="+mn-lt"/>
              </a:rPr>
              <a:t>Световой ф. Акустический ф. Электрический ф.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| 	</a:t>
            </a:r>
            <a:r>
              <a:rPr lang="ru-RU" sz="2400" i="1" dirty="0">
                <a:latin typeface="+mn-lt"/>
              </a:rPr>
              <a:t>прил. </a:t>
            </a:r>
            <a:r>
              <a:rPr lang="ru-RU" sz="2400" b="1" i="1" dirty="0">
                <a:latin typeface="+mn-lt"/>
              </a:rPr>
              <a:t>фильтровый, –</a:t>
            </a:r>
            <a:r>
              <a:rPr lang="ru-RU" sz="2400" b="1" i="1" dirty="0" err="1">
                <a:latin typeface="+mn-lt"/>
              </a:rPr>
              <a:t>ая</a:t>
            </a:r>
            <a:r>
              <a:rPr lang="ru-RU" sz="2400" b="1" i="1" dirty="0">
                <a:latin typeface="+mn-lt"/>
              </a:rPr>
              <a:t>, –</a:t>
            </a:r>
            <a:r>
              <a:rPr lang="ru-RU" sz="2400" b="1" i="1" dirty="0" err="1">
                <a:latin typeface="+mn-lt"/>
              </a:rPr>
              <a:t>ое</a:t>
            </a:r>
            <a:r>
              <a:rPr lang="ru-RU" sz="2400" b="1" i="1" dirty="0">
                <a:latin typeface="+mn-lt"/>
              </a:rPr>
              <a:t>.</a:t>
            </a:r>
          </a:p>
        </p:txBody>
      </p:sp>
      <p:pic>
        <p:nvPicPr>
          <p:cNvPr id="3" name="Рисунок 2" descr="HH00546_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857750"/>
            <a:ext cx="135731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0750" y="1925638"/>
            <a:ext cx="7785100" cy="131127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3287713"/>
            <a:ext cx="7851775" cy="1069975"/>
          </a:xfrm>
        </p:spPr>
        <p:txBody>
          <a:bodyPr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В пустой стакан вставь воронку с фильтром и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пропусти через неё воду с солью (рисунок 2).</a:t>
            </a:r>
            <a:endParaRPr lang="ru-RU" sz="2800" dirty="0"/>
          </a:p>
        </p:txBody>
      </p:sp>
      <p:pic>
        <p:nvPicPr>
          <p:cNvPr id="4" name="Рисунок 3" descr="Изображение 105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51701" t="25896" r="6651" b="43704"/>
          <a:stretch>
            <a:fillRect/>
          </a:stretch>
        </p:blipFill>
        <p:spPr>
          <a:xfrm>
            <a:off x="3500438" y="4500563"/>
            <a:ext cx="2071687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6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500" y="3925888"/>
            <a:ext cx="6657975" cy="6762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8" y="4857750"/>
            <a:ext cx="8169275" cy="13573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Осталась ли соль на фильтре?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Изменился ли вкус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Удалось ли очистить воду от соли?</a:t>
            </a:r>
          </a:p>
        </p:txBody>
      </p:sp>
      <p:pic>
        <p:nvPicPr>
          <p:cNvPr id="4099" name="Picture 3" descr="C:\Documents and Settings\Admin\Рабочий стол\соль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799" t="7937" r="17355" b="30487"/>
          <a:stretch>
            <a:fillRect/>
          </a:stretch>
        </p:blipFill>
        <p:spPr>
          <a:xfrm>
            <a:off x="1214414" y="428604"/>
            <a:ext cx="6643734" cy="3179136"/>
          </a:xfrm>
          <a:prstGeom prst="rect">
            <a:avLst/>
          </a:prstGeom>
          <a:noFill/>
        </p:spPr>
      </p:pic>
      <p:pic>
        <p:nvPicPr>
          <p:cNvPr id="13" name="Рисунок 12" descr="вор1.png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 rot="4618927">
            <a:off x="3348038" y="2855913"/>
            <a:ext cx="508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2086</TotalTime>
  <Words>362</Words>
  <Application>Microsoft Office PowerPoint</Application>
  <PresentationFormat>Экран (4:3)</PresentationFormat>
  <Paragraphs>63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Calibri</vt:lpstr>
      <vt:lpstr>Arial</vt:lpstr>
      <vt:lpstr>Comic Sans MS</vt:lpstr>
      <vt:lpstr>Wingdings 2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218</cp:revision>
  <dcterms:created xsi:type="dcterms:W3CDTF">2009-11-27T15:30:00Z</dcterms:created>
  <dcterms:modified xsi:type="dcterms:W3CDTF">2011-03-16T21:39:28Z</dcterms:modified>
</cp:coreProperties>
</file>