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8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 autoAdjust="0"/>
    <p:restoredTop sz="94709" autoAdjust="0"/>
  </p:normalViewPr>
  <p:slideViewPr>
    <p:cSldViewPr>
      <p:cViewPr varScale="1">
        <p:scale>
          <a:sx n="76" d="100"/>
          <a:sy n="76" d="100"/>
        </p:scale>
        <p:origin x="-9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2428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02EC5A-B197-483C-B381-AADCA39BF95F}" type="doc">
      <dgm:prSet loTypeId="urn:microsoft.com/office/officeart/2005/8/layout/hierarchy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BF03F0E1-F884-448A-9BC5-0504B2468D7B}">
      <dgm:prSet phldrT="[Текст]" custT="1"/>
      <dgm:spPr/>
      <dgm:t>
        <a:bodyPr/>
        <a:lstStyle/>
        <a:p>
          <a:r>
            <a:rPr lang="ru-RU" sz="2400" dirty="0" smtClean="0"/>
            <a:t>Император Австрии,</a:t>
          </a:r>
        </a:p>
        <a:p>
          <a:r>
            <a:rPr lang="ru-RU" sz="2400" dirty="0" smtClean="0"/>
            <a:t> король Венгрии</a:t>
          </a:r>
        </a:p>
        <a:p>
          <a:endParaRPr lang="ru-RU" sz="2400" dirty="0"/>
        </a:p>
      </dgm:t>
    </dgm:pt>
    <dgm:pt modelId="{F9B0FEB7-9FEA-46E7-AB59-A2DEA8B8C6EB}" type="parTrans" cxnId="{A21F986E-5B92-4A68-9DE4-650FD7713F2F}">
      <dgm:prSet/>
      <dgm:spPr/>
      <dgm:t>
        <a:bodyPr/>
        <a:lstStyle/>
        <a:p>
          <a:endParaRPr lang="ru-RU"/>
        </a:p>
      </dgm:t>
    </dgm:pt>
    <dgm:pt modelId="{93AAA5F5-2FE6-46C2-82D0-CF0B278F12E8}" type="sibTrans" cxnId="{A21F986E-5B92-4A68-9DE4-650FD7713F2F}">
      <dgm:prSet/>
      <dgm:spPr/>
      <dgm:t>
        <a:bodyPr/>
        <a:lstStyle/>
        <a:p>
          <a:endParaRPr lang="ru-RU"/>
        </a:p>
      </dgm:t>
    </dgm:pt>
    <dgm:pt modelId="{82CFABA9-B12E-4D95-AF34-4373952E5FDD}">
      <dgm:prSet phldrT="[Текст]" custT="1"/>
      <dgm:spPr/>
      <dgm:t>
        <a:bodyPr/>
        <a:lstStyle/>
        <a:p>
          <a:r>
            <a:rPr lang="ru-RU" sz="2400" dirty="0" smtClean="0"/>
            <a:t>Парламент Австрии</a:t>
          </a:r>
        </a:p>
        <a:p>
          <a:r>
            <a:rPr lang="ru-RU" sz="2400" dirty="0" smtClean="0"/>
            <a:t>Правительство Австрии</a:t>
          </a:r>
          <a:endParaRPr lang="ru-RU" sz="2400" dirty="0"/>
        </a:p>
      </dgm:t>
    </dgm:pt>
    <dgm:pt modelId="{EFAAAC9E-DFE3-4504-8027-795A2489CD65}" type="parTrans" cxnId="{A1A5FF32-56F3-4674-A070-C8055C336BEC}">
      <dgm:prSet/>
      <dgm:spPr>
        <a:ln w="7620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3015A88A-12FB-429F-8169-70B0566C66DC}" type="sibTrans" cxnId="{A1A5FF32-56F3-4674-A070-C8055C336BEC}">
      <dgm:prSet/>
      <dgm:spPr/>
      <dgm:t>
        <a:bodyPr/>
        <a:lstStyle/>
        <a:p>
          <a:endParaRPr lang="ru-RU"/>
        </a:p>
      </dgm:t>
    </dgm:pt>
    <dgm:pt modelId="{7F8F3051-5669-465D-A0ED-AFD0A61EF944}">
      <dgm:prSet phldrT="[Текст]" custT="1"/>
      <dgm:spPr/>
      <dgm:t>
        <a:bodyPr/>
        <a:lstStyle/>
        <a:p>
          <a:r>
            <a:rPr lang="ru-RU" sz="2400" dirty="0" smtClean="0"/>
            <a:t>Министерства военное, финансов, МИД,</a:t>
          </a:r>
        </a:p>
        <a:p>
          <a:r>
            <a:rPr lang="ru-RU" sz="2400" dirty="0" smtClean="0"/>
            <a:t>Флаг, армия, финансовая система</a:t>
          </a:r>
          <a:endParaRPr lang="ru-RU" sz="2400" dirty="0"/>
        </a:p>
      </dgm:t>
    </dgm:pt>
    <dgm:pt modelId="{FEF6CCA6-B9FF-4CD4-A23B-C52DA4514D67}" type="parTrans" cxnId="{273D18A7-50A9-4B89-B197-EC8AFAB53D5B}">
      <dgm:prSet/>
      <dgm:spPr>
        <a:ln w="7620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B3C03FDF-5A75-4CEA-B49D-7BB762F85D0F}" type="sibTrans" cxnId="{273D18A7-50A9-4B89-B197-EC8AFAB53D5B}">
      <dgm:prSet/>
      <dgm:spPr/>
      <dgm:t>
        <a:bodyPr/>
        <a:lstStyle/>
        <a:p>
          <a:endParaRPr lang="ru-RU"/>
        </a:p>
      </dgm:t>
    </dgm:pt>
    <dgm:pt modelId="{51040EE9-8537-43D6-A4FC-129B6BCAF38D}">
      <dgm:prSet phldrT="[Текст]" custT="1"/>
      <dgm:spPr/>
      <dgm:t>
        <a:bodyPr/>
        <a:lstStyle/>
        <a:p>
          <a:r>
            <a:rPr lang="ru-RU" sz="2400" dirty="0" smtClean="0"/>
            <a:t>Парламент Венгрии</a:t>
          </a:r>
        </a:p>
        <a:p>
          <a:r>
            <a:rPr lang="ru-RU" sz="2400" dirty="0" smtClean="0"/>
            <a:t>Правительство Венгрии</a:t>
          </a:r>
          <a:endParaRPr lang="ru-RU" sz="2400" dirty="0"/>
        </a:p>
      </dgm:t>
    </dgm:pt>
    <dgm:pt modelId="{A5A6D134-DBC6-4C26-8F33-57AECDC8E91D}" type="parTrans" cxnId="{3C1B0CB9-D960-42A4-9F17-30A70AF029A6}">
      <dgm:prSet/>
      <dgm:spPr>
        <a:ln w="7620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DABFD8BF-7335-4522-B701-EACAE91D0801}" type="sibTrans" cxnId="{3C1B0CB9-D960-42A4-9F17-30A70AF029A6}">
      <dgm:prSet/>
      <dgm:spPr/>
      <dgm:t>
        <a:bodyPr/>
        <a:lstStyle/>
        <a:p>
          <a:endParaRPr lang="ru-RU"/>
        </a:p>
      </dgm:t>
    </dgm:pt>
    <dgm:pt modelId="{03BB50B6-A153-4452-8ACB-AA93080724E6}" type="pres">
      <dgm:prSet presAssocID="{2F02EC5A-B197-483C-B381-AADCA39BF95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CB8F8E5-2D8E-44D6-90C6-126D03975403}" type="pres">
      <dgm:prSet presAssocID="{BF03F0E1-F884-448A-9BC5-0504B2468D7B}" presName="hierRoot1" presStyleCnt="0"/>
      <dgm:spPr/>
    </dgm:pt>
    <dgm:pt modelId="{4BFFFAD8-DAEA-4C27-94A9-7E4E6C110B39}" type="pres">
      <dgm:prSet presAssocID="{BF03F0E1-F884-448A-9BC5-0504B2468D7B}" presName="composite" presStyleCnt="0"/>
      <dgm:spPr/>
    </dgm:pt>
    <dgm:pt modelId="{25738F19-D355-4082-A816-4466453E1C5B}" type="pres">
      <dgm:prSet presAssocID="{BF03F0E1-F884-448A-9BC5-0504B2468D7B}" presName="background" presStyleLbl="node0" presStyleIdx="0" presStyleCnt="1"/>
      <dgm:spPr/>
    </dgm:pt>
    <dgm:pt modelId="{9C59620B-426C-496F-8809-F3BAA826CCB0}" type="pres">
      <dgm:prSet presAssocID="{BF03F0E1-F884-448A-9BC5-0504B2468D7B}" presName="text" presStyleLbl="fgAcc0" presStyleIdx="0" presStyleCnt="1" custScaleX="233168" custLinFactNeighborX="409" custLinFactNeighborY="-118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AABDC9-50B1-4D3A-AFE8-EEFE517524A3}" type="pres">
      <dgm:prSet presAssocID="{BF03F0E1-F884-448A-9BC5-0504B2468D7B}" presName="hierChild2" presStyleCnt="0"/>
      <dgm:spPr/>
    </dgm:pt>
    <dgm:pt modelId="{BBDBE5E5-7B9A-48D7-A028-46D137453999}" type="pres">
      <dgm:prSet presAssocID="{EFAAAC9E-DFE3-4504-8027-795A2489CD65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88E10C5-3009-4B1E-89AD-E867BC7D9A68}" type="pres">
      <dgm:prSet presAssocID="{82CFABA9-B12E-4D95-AF34-4373952E5FDD}" presName="hierRoot2" presStyleCnt="0"/>
      <dgm:spPr/>
    </dgm:pt>
    <dgm:pt modelId="{2507C225-97D5-4A81-9AD1-88523DC81889}" type="pres">
      <dgm:prSet presAssocID="{82CFABA9-B12E-4D95-AF34-4373952E5FDD}" presName="composite2" presStyleCnt="0"/>
      <dgm:spPr/>
    </dgm:pt>
    <dgm:pt modelId="{A4686176-8762-4836-A57A-FC34903D18AC}" type="pres">
      <dgm:prSet presAssocID="{82CFABA9-B12E-4D95-AF34-4373952E5FDD}" presName="background2" presStyleLbl="node2" presStyleIdx="0" presStyleCnt="2"/>
      <dgm:spPr/>
    </dgm:pt>
    <dgm:pt modelId="{E05CE5F9-D8BE-4DF0-B04A-27357C50DFA1}" type="pres">
      <dgm:prSet presAssocID="{82CFABA9-B12E-4D95-AF34-4373952E5FDD}" presName="text2" presStyleLbl="fgAcc2" presStyleIdx="0" presStyleCnt="2" custScaleX="230067" custLinFactNeighborX="868" custLinFactNeighborY="-19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6F048C-902A-4CD6-A663-4E861AA52EBF}" type="pres">
      <dgm:prSet presAssocID="{82CFABA9-B12E-4D95-AF34-4373952E5FDD}" presName="hierChild3" presStyleCnt="0"/>
      <dgm:spPr/>
    </dgm:pt>
    <dgm:pt modelId="{ECB81120-4F5E-4F8A-98C5-FE8C3E4B3DC6}" type="pres">
      <dgm:prSet presAssocID="{FEF6CCA6-B9FF-4CD4-A23B-C52DA4514D67}" presName="Name17" presStyleLbl="parChTrans1D3" presStyleIdx="0" presStyleCnt="1"/>
      <dgm:spPr/>
      <dgm:t>
        <a:bodyPr/>
        <a:lstStyle/>
        <a:p>
          <a:endParaRPr lang="ru-RU"/>
        </a:p>
      </dgm:t>
    </dgm:pt>
    <dgm:pt modelId="{D5857D67-01AE-42DE-9C4D-B4D68DECBE98}" type="pres">
      <dgm:prSet presAssocID="{7F8F3051-5669-465D-A0ED-AFD0A61EF944}" presName="hierRoot3" presStyleCnt="0"/>
      <dgm:spPr/>
    </dgm:pt>
    <dgm:pt modelId="{29FBF836-173C-4561-A009-B52A38FB3698}" type="pres">
      <dgm:prSet presAssocID="{7F8F3051-5669-465D-A0ED-AFD0A61EF944}" presName="composite3" presStyleCnt="0"/>
      <dgm:spPr/>
    </dgm:pt>
    <dgm:pt modelId="{79E3CCCC-45AA-4E20-B9F0-7FABE4A09612}" type="pres">
      <dgm:prSet presAssocID="{7F8F3051-5669-465D-A0ED-AFD0A61EF944}" presName="background3" presStyleLbl="node3" presStyleIdx="0" presStyleCnt="1"/>
      <dgm:spPr/>
    </dgm:pt>
    <dgm:pt modelId="{74D1D9BC-B863-4C6A-82B1-E1813BBC1A11}" type="pres">
      <dgm:prSet presAssocID="{7F8F3051-5669-465D-A0ED-AFD0A61EF944}" presName="text3" presStyleLbl="fgAcc3" presStyleIdx="0" presStyleCnt="1" custScaleX="300776" custLinFactNeighborX="75089" custLinFactNeighborY="-44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E506EF-EF1F-43C4-8A38-B3E61CCD0537}" type="pres">
      <dgm:prSet presAssocID="{7F8F3051-5669-465D-A0ED-AFD0A61EF944}" presName="hierChild4" presStyleCnt="0"/>
      <dgm:spPr/>
    </dgm:pt>
    <dgm:pt modelId="{5B8005E7-31F7-43A7-AE36-9B1053D3B784}" type="pres">
      <dgm:prSet presAssocID="{A5A6D134-DBC6-4C26-8F33-57AECDC8E91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0132D15-02C1-4282-B162-361CB74E7E40}" type="pres">
      <dgm:prSet presAssocID="{51040EE9-8537-43D6-A4FC-129B6BCAF38D}" presName="hierRoot2" presStyleCnt="0"/>
      <dgm:spPr/>
    </dgm:pt>
    <dgm:pt modelId="{6FD68610-8511-4B80-BA40-EC1573B61813}" type="pres">
      <dgm:prSet presAssocID="{51040EE9-8537-43D6-A4FC-129B6BCAF38D}" presName="composite2" presStyleCnt="0"/>
      <dgm:spPr/>
    </dgm:pt>
    <dgm:pt modelId="{D91B2B32-2499-4F17-B8AE-8A73B19511BA}" type="pres">
      <dgm:prSet presAssocID="{51040EE9-8537-43D6-A4FC-129B6BCAF38D}" presName="background2" presStyleLbl="node2" presStyleIdx="1" presStyleCnt="2"/>
      <dgm:spPr/>
    </dgm:pt>
    <dgm:pt modelId="{8574DF88-AF20-4840-99E9-4754DB789A95}" type="pres">
      <dgm:prSet presAssocID="{51040EE9-8537-43D6-A4FC-129B6BCAF38D}" presName="text2" presStyleLbl="fgAcc2" presStyleIdx="1" presStyleCnt="2" custScaleX="1716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E5889A-61F1-4E7F-83D0-BF4C1894F7EF}" type="pres">
      <dgm:prSet presAssocID="{51040EE9-8537-43D6-A4FC-129B6BCAF38D}" presName="hierChild3" presStyleCnt="0"/>
      <dgm:spPr/>
    </dgm:pt>
  </dgm:ptLst>
  <dgm:cxnLst>
    <dgm:cxn modelId="{D4D82778-3199-4DA3-8D91-78A5728AD621}" type="presOf" srcId="{51040EE9-8537-43D6-A4FC-129B6BCAF38D}" destId="{8574DF88-AF20-4840-99E9-4754DB789A95}" srcOrd="0" destOrd="0" presId="urn:microsoft.com/office/officeart/2005/8/layout/hierarchy1"/>
    <dgm:cxn modelId="{BB192C60-67DC-42EF-8E60-4202E2459021}" type="presOf" srcId="{EFAAAC9E-DFE3-4504-8027-795A2489CD65}" destId="{BBDBE5E5-7B9A-48D7-A028-46D137453999}" srcOrd="0" destOrd="0" presId="urn:microsoft.com/office/officeart/2005/8/layout/hierarchy1"/>
    <dgm:cxn modelId="{E09CA92A-2E89-4B74-84E1-5F8490D89EBF}" type="presOf" srcId="{BF03F0E1-F884-448A-9BC5-0504B2468D7B}" destId="{9C59620B-426C-496F-8809-F3BAA826CCB0}" srcOrd="0" destOrd="0" presId="urn:microsoft.com/office/officeart/2005/8/layout/hierarchy1"/>
    <dgm:cxn modelId="{8AA10B35-0D7F-45CE-9163-61D169D422E2}" type="presOf" srcId="{A5A6D134-DBC6-4C26-8F33-57AECDC8E91D}" destId="{5B8005E7-31F7-43A7-AE36-9B1053D3B784}" srcOrd="0" destOrd="0" presId="urn:microsoft.com/office/officeart/2005/8/layout/hierarchy1"/>
    <dgm:cxn modelId="{1E7ECF01-EDA5-47CC-8A92-7939E2E8AA69}" type="presOf" srcId="{82CFABA9-B12E-4D95-AF34-4373952E5FDD}" destId="{E05CE5F9-D8BE-4DF0-B04A-27357C50DFA1}" srcOrd="0" destOrd="0" presId="urn:microsoft.com/office/officeart/2005/8/layout/hierarchy1"/>
    <dgm:cxn modelId="{A21F986E-5B92-4A68-9DE4-650FD7713F2F}" srcId="{2F02EC5A-B197-483C-B381-AADCA39BF95F}" destId="{BF03F0E1-F884-448A-9BC5-0504B2468D7B}" srcOrd="0" destOrd="0" parTransId="{F9B0FEB7-9FEA-46E7-AB59-A2DEA8B8C6EB}" sibTransId="{93AAA5F5-2FE6-46C2-82D0-CF0B278F12E8}"/>
    <dgm:cxn modelId="{1B756ECA-CAF5-4BC6-BF8A-DA37681DC47F}" type="presOf" srcId="{2F02EC5A-B197-483C-B381-AADCA39BF95F}" destId="{03BB50B6-A153-4452-8ACB-AA93080724E6}" srcOrd="0" destOrd="0" presId="urn:microsoft.com/office/officeart/2005/8/layout/hierarchy1"/>
    <dgm:cxn modelId="{A1A5FF32-56F3-4674-A070-C8055C336BEC}" srcId="{BF03F0E1-F884-448A-9BC5-0504B2468D7B}" destId="{82CFABA9-B12E-4D95-AF34-4373952E5FDD}" srcOrd="0" destOrd="0" parTransId="{EFAAAC9E-DFE3-4504-8027-795A2489CD65}" sibTransId="{3015A88A-12FB-429F-8169-70B0566C66DC}"/>
    <dgm:cxn modelId="{EE49B022-375B-4B44-9B21-2A9963CEECB1}" type="presOf" srcId="{7F8F3051-5669-465D-A0ED-AFD0A61EF944}" destId="{74D1D9BC-B863-4C6A-82B1-E1813BBC1A11}" srcOrd="0" destOrd="0" presId="urn:microsoft.com/office/officeart/2005/8/layout/hierarchy1"/>
    <dgm:cxn modelId="{3C1B0CB9-D960-42A4-9F17-30A70AF029A6}" srcId="{BF03F0E1-F884-448A-9BC5-0504B2468D7B}" destId="{51040EE9-8537-43D6-A4FC-129B6BCAF38D}" srcOrd="1" destOrd="0" parTransId="{A5A6D134-DBC6-4C26-8F33-57AECDC8E91D}" sibTransId="{DABFD8BF-7335-4522-B701-EACAE91D0801}"/>
    <dgm:cxn modelId="{A9284AAC-2DEB-4D14-A134-EBE9A21ED99A}" type="presOf" srcId="{FEF6CCA6-B9FF-4CD4-A23B-C52DA4514D67}" destId="{ECB81120-4F5E-4F8A-98C5-FE8C3E4B3DC6}" srcOrd="0" destOrd="0" presId="urn:microsoft.com/office/officeart/2005/8/layout/hierarchy1"/>
    <dgm:cxn modelId="{273D18A7-50A9-4B89-B197-EC8AFAB53D5B}" srcId="{82CFABA9-B12E-4D95-AF34-4373952E5FDD}" destId="{7F8F3051-5669-465D-A0ED-AFD0A61EF944}" srcOrd="0" destOrd="0" parTransId="{FEF6CCA6-B9FF-4CD4-A23B-C52DA4514D67}" sibTransId="{B3C03FDF-5A75-4CEA-B49D-7BB762F85D0F}"/>
    <dgm:cxn modelId="{ED0653EE-BC8D-4E36-98F5-7B4D0CD6A8CA}" type="presParOf" srcId="{03BB50B6-A153-4452-8ACB-AA93080724E6}" destId="{CCB8F8E5-2D8E-44D6-90C6-126D03975403}" srcOrd="0" destOrd="0" presId="urn:microsoft.com/office/officeart/2005/8/layout/hierarchy1"/>
    <dgm:cxn modelId="{318A37D3-2D64-4E4E-B7A0-705604E1EEC5}" type="presParOf" srcId="{CCB8F8E5-2D8E-44D6-90C6-126D03975403}" destId="{4BFFFAD8-DAEA-4C27-94A9-7E4E6C110B39}" srcOrd="0" destOrd="0" presId="urn:microsoft.com/office/officeart/2005/8/layout/hierarchy1"/>
    <dgm:cxn modelId="{B6089209-AE9A-40A8-A9A9-4FBE9C380CDD}" type="presParOf" srcId="{4BFFFAD8-DAEA-4C27-94A9-7E4E6C110B39}" destId="{25738F19-D355-4082-A816-4466453E1C5B}" srcOrd="0" destOrd="0" presId="urn:microsoft.com/office/officeart/2005/8/layout/hierarchy1"/>
    <dgm:cxn modelId="{71C76C77-D193-452A-B147-989FD39A694C}" type="presParOf" srcId="{4BFFFAD8-DAEA-4C27-94A9-7E4E6C110B39}" destId="{9C59620B-426C-496F-8809-F3BAA826CCB0}" srcOrd="1" destOrd="0" presId="urn:microsoft.com/office/officeart/2005/8/layout/hierarchy1"/>
    <dgm:cxn modelId="{7DA12EA1-25CA-4C86-A902-4D2AE5E41211}" type="presParOf" srcId="{CCB8F8E5-2D8E-44D6-90C6-126D03975403}" destId="{61AABDC9-50B1-4D3A-AFE8-EEFE517524A3}" srcOrd="1" destOrd="0" presId="urn:microsoft.com/office/officeart/2005/8/layout/hierarchy1"/>
    <dgm:cxn modelId="{87C53D48-63C7-4C43-9134-01A9A048BA82}" type="presParOf" srcId="{61AABDC9-50B1-4D3A-AFE8-EEFE517524A3}" destId="{BBDBE5E5-7B9A-48D7-A028-46D137453999}" srcOrd="0" destOrd="0" presId="urn:microsoft.com/office/officeart/2005/8/layout/hierarchy1"/>
    <dgm:cxn modelId="{9CD22DAB-D859-41EF-A989-96467BBDCF9F}" type="presParOf" srcId="{61AABDC9-50B1-4D3A-AFE8-EEFE517524A3}" destId="{388E10C5-3009-4B1E-89AD-E867BC7D9A68}" srcOrd="1" destOrd="0" presId="urn:microsoft.com/office/officeart/2005/8/layout/hierarchy1"/>
    <dgm:cxn modelId="{B09BA6A6-0DDA-4FCE-AA20-65B30EAD5A1F}" type="presParOf" srcId="{388E10C5-3009-4B1E-89AD-E867BC7D9A68}" destId="{2507C225-97D5-4A81-9AD1-88523DC81889}" srcOrd="0" destOrd="0" presId="urn:microsoft.com/office/officeart/2005/8/layout/hierarchy1"/>
    <dgm:cxn modelId="{23C1B57E-6323-4DBE-AE77-47954A41697D}" type="presParOf" srcId="{2507C225-97D5-4A81-9AD1-88523DC81889}" destId="{A4686176-8762-4836-A57A-FC34903D18AC}" srcOrd="0" destOrd="0" presId="urn:microsoft.com/office/officeart/2005/8/layout/hierarchy1"/>
    <dgm:cxn modelId="{37D5FCA0-6D1F-4CF8-8ABA-025424331C5D}" type="presParOf" srcId="{2507C225-97D5-4A81-9AD1-88523DC81889}" destId="{E05CE5F9-D8BE-4DF0-B04A-27357C50DFA1}" srcOrd="1" destOrd="0" presId="urn:microsoft.com/office/officeart/2005/8/layout/hierarchy1"/>
    <dgm:cxn modelId="{42BA7EB6-6F23-4B99-8E23-DE0EB32D6AD1}" type="presParOf" srcId="{388E10C5-3009-4B1E-89AD-E867BC7D9A68}" destId="{D26F048C-902A-4CD6-A663-4E861AA52EBF}" srcOrd="1" destOrd="0" presId="urn:microsoft.com/office/officeart/2005/8/layout/hierarchy1"/>
    <dgm:cxn modelId="{8C8FE59B-A7F3-491F-80B6-F9F979343C0F}" type="presParOf" srcId="{D26F048C-902A-4CD6-A663-4E861AA52EBF}" destId="{ECB81120-4F5E-4F8A-98C5-FE8C3E4B3DC6}" srcOrd="0" destOrd="0" presId="urn:microsoft.com/office/officeart/2005/8/layout/hierarchy1"/>
    <dgm:cxn modelId="{E6F95DD2-57B3-4035-ACE4-AD36AC82FEE5}" type="presParOf" srcId="{D26F048C-902A-4CD6-A663-4E861AA52EBF}" destId="{D5857D67-01AE-42DE-9C4D-B4D68DECBE98}" srcOrd="1" destOrd="0" presId="urn:microsoft.com/office/officeart/2005/8/layout/hierarchy1"/>
    <dgm:cxn modelId="{73CDFAED-55A0-4C09-8C7B-94114DA9DA4E}" type="presParOf" srcId="{D5857D67-01AE-42DE-9C4D-B4D68DECBE98}" destId="{29FBF836-173C-4561-A009-B52A38FB3698}" srcOrd="0" destOrd="0" presId="urn:microsoft.com/office/officeart/2005/8/layout/hierarchy1"/>
    <dgm:cxn modelId="{F2BECE9A-E133-4805-A703-3FBF8051FBA6}" type="presParOf" srcId="{29FBF836-173C-4561-A009-B52A38FB3698}" destId="{79E3CCCC-45AA-4E20-B9F0-7FABE4A09612}" srcOrd="0" destOrd="0" presId="urn:microsoft.com/office/officeart/2005/8/layout/hierarchy1"/>
    <dgm:cxn modelId="{96798912-796C-4BEB-98FD-1767B4523D78}" type="presParOf" srcId="{29FBF836-173C-4561-A009-B52A38FB3698}" destId="{74D1D9BC-B863-4C6A-82B1-E1813BBC1A11}" srcOrd="1" destOrd="0" presId="urn:microsoft.com/office/officeart/2005/8/layout/hierarchy1"/>
    <dgm:cxn modelId="{2F65EFB0-AC67-4829-B45C-92FD6666D075}" type="presParOf" srcId="{D5857D67-01AE-42DE-9C4D-B4D68DECBE98}" destId="{E5E506EF-EF1F-43C4-8A38-B3E61CCD0537}" srcOrd="1" destOrd="0" presId="urn:microsoft.com/office/officeart/2005/8/layout/hierarchy1"/>
    <dgm:cxn modelId="{2FEAD03A-D6CF-47BA-B388-DE3576D56459}" type="presParOf" srcId="{61AABDC9-50B1-4D3A-AFE8-EEFE517524A3}" destId="{5B8005E7-31F7-43A7-AE36-9B1053D3B784}" srcOrd="2" destOrd="0" presId="urn:microsoft.com/office/officeart/2005/8/layout/hierarchy1"/>
    <dgm:cxn modelId="{9FFC7628-C93E-4FAB-A4AF-E677DFA48B68}" type="presParOf" srcId="{61AABDC9-50B1-4D3A-AFE8-EEFE517524A3}" destId="{30132D15-02C1-4282-B162-361CB74E7E40}" srcOrd="3" destOrd="0" presId="urn:microsoft.com/office/officeart/2005/8/layout/hierarchy1"/>
    <dgm:cxn modelId="{CEDE12D2-489D-4A5A-A8F5-EDA14C2C87C7}" type="presParOf" srcId="{30132D15-02C1-4282-B162-361CB74E7E40}" destId="{6FD68610-8511-4B80-BA40-EC1573B61813}" srcOrd="0" destOrd="0" presId="urn:microsoft.com/office/officeart/2005/8/layout/hierarchy1"/>
    <dgm:cxn modelId="{FFD8062F-1C4D-4127-8F78-4F93B9D97B75}" type="presParOf" srcId="{6FD68610-8511-4B80-BA40-EC1573B61813}" destId="{D91B2B32-2499-4F17-B8AE-8A73B19511BA}" srcOrd="0" destOrd="0" presId="urn:microsoft.com/office/officeart/2005/8/layout/hierarchy1"/>
    <dgm:cxn modelId="{67150EF6-31F5-4A5E-A7B3-7EC5B9DFC808}" type="presParOf" srcId="{6FD68610-8511-4B80-BA40-EC1573B61813}" destId="{8574DF88-AF20-4840-99E9-4754DB789A95}" srcOrd="1" destOrd="0" presId="urn:microsoft.com/office/officeart/2005/8/layout/hierarchy1"/>
    <dgm:cxn modelId="{A296BFAF-B893-43EB-BA1B-03BF9B5E5B00}" type="presParOf" srcId="{30132D15-02C1-4282-B162-361CB74E7E40}" destId="{85E5889A-61F1-4E7F-83D0-BF4C1894F7EF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5495FC6-871C-4176-8EF6-D0875E49CA50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0E3B223-8AEA-4776-9EC4-DC97294AD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7EB49E54-D4D4-4A36-9941-9BBD1761B83D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094B19B-A34E-4ECA-94F0-A4F6B4A67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31B49-EC92-4CE1-BDF6-51687A7A8E3C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60CC5-D2DE-4677-B601-484C673E2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32560-808E-4058-8F0D-A0644AB42E1E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54D33-B222-4B2C-8891-0B8D74FD4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702116-7780-4C93-BA29-23639FD50925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1E97E6-D037-4206-821C-C58D05D24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4C9251AD-CBD6-43DD-9E8C-2F765CA6C1D8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A6AC1B3-8436-465F-96BF-C05F82DBC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DD4826-1D34-454C-83EF-98A25C987122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913FF2-5343-4ACB-8127-F240E02F0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DE6301-3EB9-403F-A225-6E7C8FEC5F54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5F15F2-87D7-40F1-94A3-3FC6662DD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BA41E5-8344-426A-9058-3BD2CC436A09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251F50-05FB-4A52-994D-89A65D8AC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39C3B-F74A-49BB-A942-F4D6B5E37194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8917B-7C70-45CF-AE84-3646D852B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949C1949-B459-45F2-86E6-F5C6742E5CA4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8A3458F-0D6A-43D8-B345-FCF9FF4B5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4DB9D1C5-996F-447D-A1E6-D38F04F25E71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D44265B-5CA3-4D95-BB46-0ABD8417E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C67C5F6-B242-4B85-9E6F-26BDC4AB6929}" type="datetimeFigureOut">
              <a:rPr lang="ru-RU"/>
              <a:pPr>
                <a:defRPr/>
              </a:pPr>
              <a:t>17.03.2011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5F1799B9-81D0-4693-B1F0-067620798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695" r:id="rId7"/>
    <p:sldLayoutId id="2147483702" r:id="rId8"/>
    <p:sldLayoutId id="2147483703" r:id="rId9"/>
    <p:sldLayoutId id="2147483694" r:id="rId10"/>
    <p:sldLayoutId id="2147483693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FFFF9A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FFFF9A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FFFF9A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FFFF9A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FFFF9A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FFFF9A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FFFF9A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FFFF9A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FFFF9A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E7BC29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E7BC29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E7BC29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1060;&#1072;&#1081;&#1083;:Austrian_imperial_crown_dsc02787.jpg" TargetMode="External"/><Relationship Id="rId2" Type="http://schemas.openxmlformats.org/officeDocument/2006/relationships/hyperlink" Target="http://www.1-day.ru/date_06_12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vmek.uz.ua/04900/04998/html/index.htm" TargetMode="External"/><Relationship Id="rId4" Type="http://schemas.openxmlformats.org/officeDocument/2006/relationships/hyperlink" Target="http://cronologia.leonardo.it/umanita/restau/cap199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690677"/>
          </a:xfrm>
        </p:spPr>
        <p:txBody>
          <a:bodyPr>
            <a:noAutofit/>
          </a:bodyPr>
          <a:lstStyle/>
          <a:p>
            <a:pPr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 австрийской империи к Австро-Венгрии. 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786313"/>
            <a:ext cx="6559550" cy="1752600"/>
          </a:xfrm>
        </p:spPr>
        <p:txBody>
          <a:bodyPr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Урок подготовила                     Волкова </a:t>
            </a:r>
            <a:r>
              <a:rPr lang="ru-RU" dirty="0" err="1" smtClean="0"/>
              <a:t>Аурика</a:t>
            </a:r>
            <a:r>
              <a:rPr lang="ru-RU" dirty="0" smtClean="0"/>
              <a:t> Андреевна , учитель истории МОУ СОШ №7, </a:t>
            </a:r>
            <a:r>
              <a:rPr lang="ru-RU" dirty="0" err="1" smtClean="0"/>
              <a:t>г.п.Талинка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218"/>
            <a:ext cx="8229600" cy="604014"/>
          </a:xfrm>
        </p:spPr>
        <p:txBody>
          <a:bodyPr>
            <a:noAutofit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Двуединая монархия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714875" y="1428750"/>
            <a:ext cx="4429125" cy="5207000"/>
          </a:xfrm>
        </p:spPr>
        <p:txBody>
          <a:bodyPr>
            <a:normAutofit lnSpcReduction="10000"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Конфликты в стране не утихали.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С 1897 по 1914 гг. – в Австрии правительство сменилось 15 раз.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Все правительства проводили политику небольших уступок, поддерживая население в «состоянии умеренного недовольства».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Социального законодательства не было.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Избирательное право не было всеобщим: мужчины старше 24 лет, грамотные, имущественный ценз.</a:t>
            </a:r>
          </a:p>
        </p:txBody>
      </p:sp>
      <p:pic>
        <p:nvPicPr>
          <p:cNvPr id="23555" name="Picture 7" descr="C:\Documents and Settings\Волкова АА\Рабочий стол\Загрузки учительский портал разобрать\Копия костюм жителей Венгрии и хорват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428750"/>
            <a:ext cx="4098925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50" y="5214938"/>
            <a:ext cx="45720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Австро-Венгрия стала федерацией, но границы ее не совпадали с национальными границами</a:t>
            </a:r>
            <a:endParaRPr lang="ru-RU" sz="2400" dirty="0">
              <a:solidFill>
                <a:schemeClr val="tx2">
                  <a:lumMod val="9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603696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Начало промышленной революции.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714875" y="1357313"/>
            <a:ext cx="4197350" cy="4533900"/>
          </a:xfrm>
        </p:spPr>
        <p:txBody>
          <a:bodyPr/>
          <a:lstStyle/>
          <a:p>
            <a:r>
              <a:rPr lang="ru-RU" sz="2400" smtClean="0"/>
              <a:t>Значительно ускорилось экономическое развитие: транспортное                  машиностроение, оружейные заводы, ж/д строительство, обработка металлов, мукомольная, электрическая, химическая промышленность.</a:t>
            </a:r>
          </a:p>
          <a:p>
            <a:r>
              <a:rPr lang="ru-RU" sz="2400" smtClean="0"/>
              <a:t>Монополии: Шкода, Крупп, Сименс.</a:t>
            </a:r>
          </a:p>
          <a:p>
            <a:r>
              <a:rPr lang="ru-RU" sz="2400" smtClean="0"/>
              <a:t>С/х отсталое.</a:t>
            </a:r>
          </a:p>
          <a:p>
            <a:r>
              <a:rPr lang="ru-RU" sz="2400" smtClean="0"/>
              <a:t>Эмиграция.</a:t>
            </a:r>
          </a:p>
        </p:txBody>
      </p:sp>
      <p:pic>
        <p:nvPicPr>
          <p:cNvPr id="24579" name="Picture 4" descr="C:\Documents and Settings\Волкова АА\Рабочий стол\Загрузки учительский портал разобрать\ПЕРВЫЙ АВТОМОБИЛЬ пОРШ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428750"/>
            <a:ext cx="41465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571500" y="5500688"/>
            <a:ext cx="31829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mbria" pitchFamily="18" charset="0"/>
              </a:rPr>
              <a:t>Первый автомобиль </a:t>
            </a:r>
          </a:p>
          <a:p>
            <a:r>
              <a:rPr lang="ru-RU" sz="2400">
                <a:latin typeface="Cambria" pitchFamily="18" charset="0"/>
              </a:rPr>
              <a:t>Ф.Порше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603696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Накануне крушения</a:t>
            </a:r>
            <a:endParaRPr lang="ru-RU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786188" y="1285875"/>
            <a:ext cx="4900612" cy="4968875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400" smtClean="0"/>
              <a:t>Империя переживала острый политический кризис.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smtClean="0"/>
          </a:p>
          <a:p>
            <a:pPr>
              <a:lnSpc>
                <a:spcPct val="90000"/>
              </a:lnSpc>
            </a:pPr>
            <a:r>
              <a:rPr lang="ru-RU" sz="2400" smtClean="0"/>
              <a:t>Политика незначительных компромиссов не разрешала национальных противоречий.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Стремление к национальной независимости и государственной самостоятельности вело к распаду империи.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Попытка укрепить империю в ходе победоносной войны привело к развязыванию мировой войны и крушению империи.</a:t>
            </a:r>
          </a:p>
        </p:txBody>
      </p:sp>
      <p:pic>
        <p:nvPicPr>
          <p:cNvPr id="25603" name="Picture 4" descr="C:\Documents and Settings\Волкова АА\Рабочий стол\Загрузки учительский портал разобрать\император Франц Иосиф 1(1867-19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857250"/>
            <a:ext cx="2714625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285750" y="5786438"/>
            <a:ext cx="31130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Император Франц Иосиф </a:t>
            </a:r>
            <a:r>
              <a:rPr lang="en-US">
                <a:latin typeface="Rockwell"/>
              </a:rPr>
              <a:t>I</a:t>
            </a:r>
            <a:r>
              <a:rPr lang="ru-RU">
                <a:latin typeface="Cambria" pitchFamily="18" charset="0"/>
              </a:rPr>
              <a:t> </a:t>
            </a:r>
          </a:p>
          <a:p>
            <a:pPr algn="ctr"/>
            <a:r>
              <a:rPr lang="ru-RU">
                <a:latin typeface="Cambria" pitchFamily="18" charset="0"/>
              </a:rPr>
              <a:t>(1867-1916гг.)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03696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Распад  империи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5750" y="1000125"/>
            <a:ext cx="4143375" cy="2928938"/>
          </a:xfrm>
        </p:spPr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Поводом к первой мировой войне(1914-1918гг.)  стало убийство наследника австро-венгерского престола.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 28.07.1914 Австро-Венгрия объявила войну Сербии.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3438" y="4429125"/>
            <a:ext cx="4110037" cy="2428875"/>
          </a:xfrm>
        </p:spPr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3.11.1918 г.                Австро-Венгрия капитулировала.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 Австро-Венгрия распалась на несколько независимых государств</a:t>
            </a:r>
            <a:endParaRPr lang="ru-RU" sz="2400" dirty="0"/>
          </a:p>
        </p:txBody>
      </p:sp>
      <p:pic>
        <p:nvPicPr>
          <p:cNvPr id="26628" name="Picture 3" descr="C:\Documents and Settings\Волкова АА\Рабочий стол\Загрузки учительский портал разобрать\а-в армия  161 1848 гг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786188"/>
            <a:ext cx="42164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 descr="C:\Documents and Settings\Волкова АА\Рабочий стол\Загрузки учительский портал разобрать\а-в армия 1848 гг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750"/>
            <a:ext cx="4214812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58204" cy="603696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Распад  империи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4" name="Picture 2" descr="C:\Documents and Settings\Волкова АА\Рабочий стол\Загрузки учительский портал разобрать\Копия распад а-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"/>
            <a:ext cx="8726487" cy="656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43500" y="285750"/>
            <a:ext cx="1328738" cy="461963"/>
          </a:xfrm>
          <a:prstGeom prst="rect">
            <a:avLst/>
          </a:prstGeom>
          <a:solidFill>
            <a:srgbClr val="A48984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Польша</a:t>
            </a:r>
            <a:endParaRPr lang="ru-RU" sz="24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2357438"/>
            <a:ext cx="1500188" cy="461962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Румыния</a:t>
            </a:r>
            <a:endParaRPr lang="ru-RU" sz="24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88" y="3286125"/>
            <a:ext cx="1233487" cy="461963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И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талия</a:t>
            </a:r>
            <a:endParaRPr lang="ru-RU" sz="24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6188" y="3857625"/>
            <a:ext cx="2819400" cy="646113"/>
          </a:xfrm>
          <a:prstGeom prst="rect">
            <a:avLst/>
          </a:prstGeom>
          <a:solidFill>
            <a:srgbClr val="C7B7A9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Королевство сербов 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хорватов и словенцев</a:t>
            </a:r>
            <a:endParaRPr lang="ru-RU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0438" y="1285875"/>
            <a:ext cx="2189162" cy="461963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Чехословакия</a:t>
            </a:r>
            <a:endParaRPr lang="ru-RU" sz="24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28938" y="2143125"/>
            <a:ext cx="1354137" cy="4619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mbria" pitchFamily="18" charset="0"/>
              </a:rPr>
              <a:t>Австрия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786313" y="2071688"/>
            <a:ext cx="1214437" cy="40005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mbria" pitchFamily="18" charset="0"/>
              </a:rPr>
              <a:t>Венгрия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03696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Закрепление 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314950"/>
          </a:xfrm>
        </p:spPr>
        <p:txBody>
          <a:bodyPr/>
          <a:lstStyle/>
          <a:p>
            <a:r>
              <a:rPr lang="ru-RU" sz="2800" smtClean="0"/>
              <a:t>Форма правления  в Австро-Венгрии _____________</a:t>
            </a:r>
          </a:p>
          <a:p>
            <a:pPr>
              <a:buFont typeface="Wingdings 2" pitchFamily="18" charset="2"/>
              <a:buNone/>
            </a:pPr>
            <a:r>
              <a:rPr lang="ru-RU" sz="2800" smtClean="0"/>
              <a:t> </a:t>
            </a:r>
          </a:p>
          <a:p>
            <a:r>
              <a:rPr lang="ru-RU" sz="2800" smtClean="0"/>
              <a:t>Форма государственного устройства _____________</a:t>
            </a:r>
          </a:p>
          <a:p>
            <a:endParaRPr lang="ru-RU" sz="2800" smtClean="0"/>
          </a:p>
          <a:p>
            <a:r>
              <a:rPr lang="ru-RU" sz="2800" smtClean="0"/>
              <a:t>Главная социальная особенность _________________</a:t>
            </a:r>
          </a:p>
          <a:p>
            <a:endParaRPr lang="ru-RU" sz="2800" smtClean="0"/>
          </a:p>
          <a:p>
            <a:r>
              <a:rPr lang="ru-RU" sz="2800" smtClean="0"/>
              <a:t>Эшелон капиталистического развития __________</a:t>
            </a:r>
          </a:p>
          <a:p>
            <a:endParaRPr lang="ru-RU" sz="2800" smtClean="0"/>
          </a:p>
          <a:p>
            <a:r>
              <a:rPr lang="ru-RU" sz="2800" smtClean="0"/>
              <a:t>Государство пыталось решить национальный вопрос проводя политику  _________________________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50" y="5357813"/>
            <a:ext cx="3714750" cy="3571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 «одинаковых подачек».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750" y="5786438"/>
            <a:ext cx="1714500" cy="3571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второй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313" y="6215063"/>
            <a:ext cx="4929187" cy="3571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многонациональное государство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3" y="5786438"/>
            <a:ext cx="4143375" cy="3571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конституционная монархия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625" y="5286375"/>
            <a:ext cx="3714750" cy="428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двуединая монархия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5000" y="6215063"/>
            <a:ext cx="1857375" cy="3571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федерация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29188" y="5786438"/>
            <a:ext cx="1714500" cy="35718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первый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059 -0.03357 L 0.4941 -0.63218 " pathEditMode="relative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48628 -0.4490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07407E-6 L 0.11198 -0.6421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-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30156 -0.463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-2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03357 L -0.00486 -0.32778 " pathEditMode="relative" ptsTypes="AA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3426 L 0.52553 -0.08658 " pathEditMode="relative" ptsTypes="AA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03696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Использованные материалы: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72012"/>
          </a:xfrm>
        </p:spPr>
        <p:txBody>
          <a:bodyPr/>
          <a:lstStyle/>
          <a:p>
            <a:endParaRPr lang="ru-RU" sz="2400" u="sng" smtClean="0">
              <a:hlinkClick r:id="rId2"/>
            </a:endParaRPr>
          </a:p>
          <a:p>
            <a:r>
              <a:rPr lang="ru-RU" sz="2400" smtClean="0"/>
              <a:t>А.Я.Юдовская, П.А.Баранов, Л.М.Ванюшкина, Всеобщая история. История Нового времени, 1800-1913: учебник для 8 класса общеобразовательных учреждений- М.: «Просвещение», 2008г.</a:t>
            </a:r>
          </a:p>
          <a:p>
            <a:r>
              <a:rPr lang="ru-RU" sz="2400" smtClean="0"/>
              <a:t>http://dic.academic.ru/dic.nsf/enc_colier/http://www.unian.net/rus/news/news-276098.html</a:t>
            </a:r>
            <a:r>
              <a:rPr lang="ru-RU" sz="2400" u="sng" smtClean="0">
                <a:hlinkClick r:id="rId3"/>
              </a:rPr>
              <a:t> </a:t>
            </a:r>
          </a:p>
          <a:p>
            <a:r>
              <a:rPr lang="ru-RU" sz="2400" u="sng" smtClean="0">
                <a:hlinkClick r:id="rId2"/>
              </a:rPr>
              <a:t>http://www.1-day.ru/date_06_12.html</a:t>
            </a:r>
            <a:endParaRPr lang="ru-RU" sz="2400" smtClean="0"/>
          </a:p>
          <a:p>
            <a:r>
              <a:rPr lang="ru-RU" sz="2400" u="sng" smtClean="0">
                <a:hlinkClick r:id="rId3"/>
              </a:rPr>
              <a:t>http://ru.wikipedia.org/wiki/Файл:Austrian_imperial_crown_dsc02787.jpg</a:t>
            </a:r>
            <a:r>
              <a:rPr lang="ru-RU" sz="2400" u="sng" smtClean="0">
                <a:hlinkClick r:id="rId4"/>
              </a:rPr>
              <a:t> </a:t>
            </a:r>
          </a:p>
          <a:p>
            <a:r>
              <a:rPr lang="ru-RU" sz="2400" u="sng" smtClean="0">
                <a:hlinkClick r:id="rId4"/>
              </a:rPr>
              <a:t>http://cronologia.leonardo.it/umanita/restau/cap199.htm</a:t>
            </a:r>
            <a:endParaRPr lang="ru-RU" sz="2400" smtClean="0"/>
          </a:p>
          <a:p>
            <a:r>
              <a:rPr lang="ru-RU" sz="2400" u="sng" smtClean="0">
                <a:hlinkClick r:id="rId5"/>
              </a:rPr>
              <a:t>http://vmek.uz.ua/04900/04998/html/index.htm</a:t>
            </a:r>
            <a:endParaRPr lang="ru-RU" sz="2400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746572"/>
          </a:xfrm>
        </p:spPr>
        <p:txBody>
          <a:bodyPr>
            <a:noAutofit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План урока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357313"/>
            <a:ext cx="8715375" cy="4814887"/>
          </a:xfrm>
        </p:spPr>
        <p:txBody>
          <a:bodyPr>
            <a:normAutofit lnSpcReduction="10000"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Австрийская империя к 30-40-м гг. </a:t>
            </a:r>
            <a:r>
              <a:rPr lang="en-US" dirty="0" smtClean="0"/>
              <a:t>XIX</a:t>
            </a:r>
            <a:r>
              <a:rPr lang="ru-RU" dirty="0" smtClean="0"/>
              <a:t>в.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Национальное возрождение славянских народов.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Революция  1848 г.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Политическое устройство Австро-Венгрии.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Начало промышленной революции.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Накануне крушения.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Распад империи.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dirty="0" smtClean="0"/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	Д/</a:t>
            </a:r>
            <a:r>
              <a:rPr lang="ru-RU" dirty="0" err="1" smtClean="0"/>
              <a:t>з</a:t>
            </a:r>
            <a:r>
              <a:rPr lang="ru-RU" dirty="0" smtClean="0"/>
              <a:t>  §23, вопросы.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675134"/>
          </a:xfrm>
        </p:spPr>
        <p:txBody>
          <a:bodyPr>
            <a:noAutofit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Задание на урок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>
          <a:xfrm>
            <a:off x="785813" y="1571625"/>
            <a:ext cx="6643687" cy="4525963"/>
          </a:xfrm>
        </p:spPr>
        <p:txBody>
          <a:bodyPr/>
          <a:lstStyle/>
          <a:p>
            <a:pPr algn="ctr">
              <a:lnSpc>
                <a:spcPct val="160000"/>
              </a:lnSpc>
              <a:buFont typeface="Wingdings" pitchFamily="2" charset="2"/>
              <a:buNone/>
            </a:pPr>
            <a:r>
              <a:rPr lang="ru-RU" smtClean="0"/>
              <a:t>	</a:t>
            </a:r>
            <a:r>
              <a:rPr lang="ru-RU" sz="4800" smtClean="0"/>
              <a:t>Что привело                  к  кризису и распаду империи?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58082" y="2285992"/>
            <a:ext cx="607859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?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739758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Австрийская империя  в сер. 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XIX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</a:t>
            </a:r>
            <a:r>
              <a:rPr lang="ru-RU" sz="4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571875" y="1428750"/>
            <a:ext cx="5248275" cy="5024438"/>
          </a:xfrm>
        </p:spPr>
        <p:txBody>
          <a:bodyPr/>
          <a:lstStyle/>
          <a:p>
            <a:r>
              <a:rPr lang="ru-RU" sz="2800" smtClean="0"/>
              <a:t>Население- 50 млн., многонациональное.</a:t>
            </a:r>
          </a:p>
          <a:p>
            <a:r>
              <a:rPr lang="ru-RU" sz="2800" smtClean="0"/>
              <a:t>Охватывала территории: Австрии, Венгрии, Чехии, Словакии, Словении, Хорватии, часть Румынии, Польши, Италии, Украины.</a:t>
            </a:r>
          </a:p>
          <a:p>
            <a:r>
              <a:rPr lang="ru-RU" sz="2800" smtClean="0"/>
              <a:t>Сохранялись феодальные отношения.</a:t>
            </a:r>
          </a:p>
          <a:p>
            <a:r>
              <a:rPr lang="ru-RU" sz="2800" smtClean="0"/>
              <a:t>Суровая цензура.</a:t>
            </a:r>
          </a:p>
          <a:p>
            <a:r>
              <a:rPr lang="ru-RU" sz="2800" smtClean="0"/>
              <a:t>«Разделяй и властвуй».</a:t>
            </a:r>
          </a:p>
          <a:p>
            <a:endParaRPr lang="ru-RU" smtClean="0"/>
          </a:p>
        </p:txBody>
      </p:sp>
      <p:pic>
        <p:nvPicPr>
          <p:cNvPr id="17411" name="Picture 4" descr="C:\Documents and Settings\Волкова АА\Рабочий стол\Загрузки учительский портал разобрать\220px-Prince_Klemens_Lothar_von_Metternich-Winnebu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428750"/>
            <a:ext cx="27940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000125" y="5643563"/>
            <a:ext cx="19875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Cambria" pitchFamily="18" charset="0"/>
              </a:rPr>
              <a:t>Канцлер </a:t>
            </a:r>
          </a:p>
          <a:p>
            <a:pPr algn="ctr"/>
            <a:r>
              <a:rPr lang="ru-RU" sz="2400">
                <a:latin typeface="Cambria" pitchFamily="18" charset="0"/>
              </a:rPr>
              <a:t>К.Меттерних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endParaRPr lang="ru-RU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2" descr="C:\Documents and Settings\Администратор\Мои документы\ААА0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214313"/>
            <a:ext cx="8720138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Волкова АА\Рабочий стол\Загрузки учительский портал разобрать\а-в национальный состав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438" y="214313"/>
            <a:ext cx="8710612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357938" y="1071563"/>
            <a:ext cx="1714500" cy="485775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928670"/>
            <a:ext cx="242889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украинцы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53536"/>
            <a:ext cx="8715436" cy="1143000"/>
          </a:xfrm>
        </p:spPr>
        <p:txBody>
          <a:bodyPr>
            <a:noAutofit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Национальное возрождение славянских народов.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357688" y="1600200"/>
            <a:ext cx="4329112" cy="3543300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Развитие национальной культуры – языка, литературы, театра.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Печатались учебники родного языка, труды по истории славянских народов.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Идея общеславянской солидарности.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i="1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400" i="1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/>
          </a:p>
        </p:txBody>
      </p:sp>
      <p:pic>
        <p:nvPicPr>
          <p:cNvPr id="19459" name="Picture 4" descr="C:\Documents and Settings\Волкова АА\Рабочий стол\Загрузки учительский портал разобрать\черногорские костюм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28750"/>
            <a:ext cx="3875088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50" y="5429250"/>
            <a:ext cx="84439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 империи назревал революционный  кризис ,  который был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вызван и стремлением народов к национальной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независимости.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534430" cy="582594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Революция  1848 г.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1357313"/>
            <a:ext cx="4125913" cy="4664075"/>
          </a:xfrm>
        </p:spPr>
        <p:txBody>
          <a:bodyPr/>
          <a:lstStyle/>
          <a:p>
            <a:r>
              <a:rPr lang="ru-RU" sz="2400" smtClean="0"/>
              <a:t>13 марта революция в Вене.</a:t>
            </a:r>
          </a:p>
          <a:p>
            <a:r>
              <a:rPr lang="ru-RU" sz="2400" smtClean="0"/>
              <a:t>15 марта восстание в Венгрии. </a:t>
            </a:r>
          </a:p>
          <a:p>
            <a:r>
              <a:rPr lang="ru-RU" sz="2400" smtClean="0"/>
              <a:t>12 июня 1848 восстание в Праге</a:t>
            </a:r>
          </a:p>
          <a:p>
            <a:r>
              <a:rPr lang="ru-RU" sz="2400" smtClean="0"/>
              <a:t>Октябрь  -  новое восстание в Вене. </a:t>
            </a:r>
          </a:p>
          <a:p>
            <a:endParaRPr lang="ru-RU" smtClean="0"/>
          </a:p>
        </p:txBody>
      </p:sp>
      <p:sp>
        <p:nvSpPr>
          <p:cNvPr id="20483" name="Rectangle 10"/>
          <p:cNvSpPr>
            <a:spLocks noChangeArrowheads="1"/>
          </p:cNvSpPr>
          <p:nvPr/>
        </p:nvSpPr>
        <p:spPr bwMode="auto">
          <a:xfrm>
            <a:off x="1184275" y="5499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pic>
        <p:nvPicPr>
          <p:cNvPr id="2048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428750"/>
            <a:ext cx="40497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88" y="5572125"/>
            <a:ext cx="8501062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i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Под влиянием революции Франц Иосиф даровал своим подданным конституцию, но в 1851 г. отменил </a:t>
            </a:r>
            <a:r>
              <a:rPr lang="ru-RU" sz="2400" i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ее.</a:t>
            </a:r>
            <a:endParaRPr lang="ru-RU" sz="2400" i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Политическое устройство </a:t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Австро-Венгрии.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608512"/>
          </a:xfr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/>
              <a:t>1867 г. империя стала двуединой монархией.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император имел титулы императора Австрии и короля Венгрии;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 империя стала конституционной монархией;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три общих министерства: военное, финансовое, иностранных дел;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общий флаг, армия, финансовая система;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не было таможенных границ;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каждая имела свой парламент и свое правительство (избирательное право имели только 6-7% мужчин).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В 1868 г. Чехия тоже выдвинула требования независимости. (Триединая монархия)</a:t>
            </a:r>
          </a:p>
        </p:txBody>
      </p:sp>
      <p:pic>
        <p:nvPicPr>
          <p:cNvPr id="21507" name="Picture 2" descr="C:\Documents and Settings\Волкова АА\Рабочий стол\Загрузки учительский портал разобрать\Копия (3) герб а-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1533525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C:\Documents and Settings\Волкова АА\Рабочий стол\Загрузки учительский портал разобрать\Копия (2) герб а-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4888" y="214313"/>
            <a:ext cx="15748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3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3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604014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Двуединая монархия</a:t>
            </a:r>
          </a:p>
        </p:txBody>
      </p:sp>
      <p:pic>
        <p:nvPicPr>
          <p:cNvPr id="22530" name="Picture 7" descr="C:\Documents and Settings\Волкова АА\Рабочий стол\Загрузки учительский портал разобрать\А-В гер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1150"/>
            <a:ext cx="914400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Соединительная линия уступом 5"/>
          <p:cNvCxnSpPr/>
          <p:nvPr/>
        </p:nvCxnSpPr>
        <p:spPr>
          <a:xfrm rot="5400000">
            <a:off x="6143625" y="4357688"/>
            <a:ext cx="1214437" cy="1214438"/>
          </a:xfrm>
          <a:prstGeom prst="bentConnector3">
            <a:avLst>
              <a:gd name="adj1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Содержимое 4"/>
          <p:cNvGraphicFramePr>
            <a:graphicFrameLocks/>
          </p:cNvGraphicFramePr>
          <p:nvPr/>
        </p:nvGraphicFramePr>
        <p:xfrm>
          <a:off x="428596" y="1428736"/>
          <a:ext cx="8501122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417</Words>
  <Application>Microsoft Office PowerPoint</Application>
  <PresentationFormat>Экран (4:3)</PresentationFormat>
  <Paragraphs>94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16</vt:i4>
      </vt:variant>
    </vt:vector>
  </HeadingPairs>
  <TitlesOfParts>
    <vt:vector size="31" baseType="lpstr">
      <vt:lpstr>Cambria</vt:lpstr>
      <vt:lpstr>Arial</vt:lpstr>
      <vt:lpstr>Wingdings 2</vt:lpstr>
      <vt:lpstr>Calibri</vt:lpstr>
      <vt:lpstr>Rockwell</vt:lpstr>
      <vt:lpstr>Wingdings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австрийской империи к Австро-Венгрии:  Поиски выхода  из кризиса</dc:title>
  <dc:creator>Волкова АА</dc:creator>
  <cp:lastModifiedBy>User</cp:lastModifiedBy>
  <cp:revision>41</cp:revision>
  <dcterms:created xsi:type="dcterms:W3CDTF">2011-01-10T08:25:37Z</dcterms:created>
  <dcterms:modified xsi:type="dcterms:W3CDTF">2011-03-16T21:11:11Z</dcterms:modified>
</cp:coreProperties>
</file>