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57" r:id="rId4"/>
    <p:sldId id="258" r:id="rId5"/>
    <p:sldId id="259" r:id="rId6"/>
    <p:sldId id="260" r:id="rId7"/>
    <p:sldId id="261" r:id="rId8"/>
    <p:sldId id="265" r:id="rId9"/>
    <p:sldId id="262" r:id="rId10"/>
    <p:sldId id="272" r:id="rId11"/>
    <p:sldId id="273" r:id="rId12"/>
    <p:sldId id="263" r:id="rId13"/>
    <p:sldId id="269" r:id="rId14"/>
    <p:sldId id="270" r:id="rId15"/>
    <p:sldId id="271" r:id="rId16"/>
    <p:sldId id="266" r:id="rId17"/>
    <p:sldId id="267" r:id="rId18"/>
    <p:sldId id="268" r:id="rId19"/>
    <p:sldId id="274" r:id="rId20"/>
    <p:sldId id="275"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982C7841-1DBB-4EBC-931C-E4E37D0B9EED}" type="datetimeFigureOut">
              <a:rPr lang="ru-RU" smtClean="0"/>
              <a:pPr/>
              <a:t>12.01.2014</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026232C1-46AD-4E64-978B-6CF37E60E93E}"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82C7841-1DBB-4EBC-931C-E4E37D0B9EED}" type="datetimeFigureOut">
              <a:rPr lang="ru-RU" smtClean="0"/>
              <a:pPr/>
              <a:t>12.01.2014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26232C1-46AD-4E64-978B-6CF37E60E93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82C7841-1DBB-4EBC-931C-E4E37D0B9EED}" type="datetimeFigureOut">
              <a:rPr lang="ru-RU" smtClean="0"/>
              <a:pPr/>
              <a:t>12.01.2014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26232C1-46AD-4E64-978B-6CF37E60E93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82C7841-1DBB-4EBC-931C-E4E37D0B9EED}" type="datetimeFigureOut">
              <a:rPr lang="ru-RU" smtClean="0"/>
              <a:pPr/>
              <a:t>12.01.2014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26232C1-46AD-4E64-978B-6CF37E60E93E}"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982C7841-1DBB-4EBC-931C-E4E37D0B9EED}" type="datetimeFigureOut">
              <a:rPr lang="ru-RU" smtClean="0"/>
              <a:pPr/>
              <a:t>12.01.2014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26232C1-46AD-4E64-978B-6CF37E60E93E}"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82C7841-1DBB-4EBC-931C-E4E37D0B9EED}" type="datetimeFigureOut">
              <a:rPr lang="ru-RU" smtClean="0"/>
              <a:pPr/>
              <a:t>12.01.2014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26232C1-46AD-4E64-978B-6CF37E60E93E}"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982C7841-1DBB-4EBC-931C-E4E37D0B9EED}" type="datetimeFigureOut">
              <a:rPr lang="ru-RU" smtClean="0"/>
              <a:pPr/>
              <a:t>12.01.2014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26232C1-46AD-4E64-978B-6CF37E60E93E}"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982C7841-1DBB-4EBC-931C-E4E37D0B9EED}" type="datetimeFigureOut">
              <a:rPr lang="ru-RU" smtClean="0"/>
              <a:pPr/>
              <a:t>12.01.2014</a:t>
            </a:fld>
            <a:endParaRPr lang="ru-RU"/>
          </a:p>
        </p:txBody>
      </p:sp>
      <p:sp>
        <p:nvSpPr>
          <p:cNvPr id="8" name="Номер слайда 7"/>
          <p:cNvSpPr>
            <a:spLocks noGrp="1"/>
          </p:cNvSpPr>
          <p:nvPr>
            <p:ph type="sldNum" sz="quarter" idx="11"/>
          </p:nvPr>
        </p:nvSpPr>
        <p:spPr/>
        <p:txBody>
          <a:bodyPr/>
          <a:lstStyle/>
          <a:p>
            <a:fld id="{026232C1-46AD-4E64-978B-6CF37E60E93E}" type="slidenum">
              <a:rPr lang="ru-RU" smtClean="0"/>
              <a:pPr/>
              <a:t>‹#›</a:t>
            </a:fld>
            <a:endParaRPr lang="ru-RU"/>
          </a:p>
        </p:txBody>
      </p:sp>
      <p:sp>
        <p:nvSpPr>
          <p:cNvPr id="9" name="Нижний колонтитул 8"/>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82C7841-1DBB-4EBC-931C-E4E37D0B9EED}" type="datetimeFigureOut">
              <a:rPr lang="ru-RU" smtClean="0"/>
              <a:pPr/>
              <a:t>12.01.2014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26232C1-46AD-4E64-978B-6CF37E60E93E}"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82C7841-1DBB-4EBC-931C-E4E37D0B9EED}" type="datetimeFigureOut">
              <a:rPr lang="ru-RU" smtClean="0"/>
              <a:pPr/>
              <a:t>12.01.2014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156448" y="6422064"/>
            <a:ext cx="762000" cy="365125"/>
          </a:xfrm>
        </p:spPr>
        <p:txBody>
          <a:bodyPr/>
          <a:lstStyle/>
          <a:p>
            <a:fld id="{026232C1-46AD-4E64-978B-6CF37E60E93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457200" y="6422064"/>
            <a:ext cx="2133600" cy="365125"/>
          </a:xfrm>
        </p:spPr>
        <p:txBody>
          <a:bodyPr/>
          <a:lstStyle/>
          <a:p>
            <a:fld id="{982C7841-1DBB-4EBC-931C-E4E37D0B9EED}" type="datetimeFigureOut">
              <a:rPr lang="ru-RU" smtClean="0"/>
              <a:pPr/>
              <a:t>12.01.2014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26232C1-46AD-4E64-978B-6CF37E60E93E}"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982C7841-1DBB-4EBC-931C-E4E37D0B9EED}" type="datetimeFigureOut">
              <a:rPr lang="ru-RU" smtClean="0"/>
              <a:pPr/>
              <a:t>12.01.2014</a:t>
            </a:fld>
            <a:endParaRPr lang="ru-RU"/>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ru-RU"/>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026232C1-46AD-4E64-978B-6CF37E60E93E}"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smtClean="0"/>
              <a:t>Breaking the ice</a:t>
            </a:r>
            <a:br>
              <a:rPr smtClean="0"/>
            </a:br>
            <a:r>
              <a:rPr smtClean="0"/>
              <a:t> </a:t>
            </a:r>
            <a:r>
              <a:rPr sz="2000" b="0" i="1" smtClean="0">
                <a:latin typeface="Chiller" pitchFamily="82" charset="0"/>
              </a:rPr>
              <a:t>When you break the ice, you get over any initial embarrassment or shyness when you meet someone for the first time and start conversing.</a:t>
            </a:r>
            <a:endParaRPr lang="ru-RU" sz="2000" b="0" i="1" dirty="0"/>
          </a:p>
        </p:txBody>
      </p:sp>
      <p:sp>
        <p:nvSpPr>
          <p:cNvPr id="3" name="Подзаголовок 2"/>
          <p:cNvSpPr>
            <a:spLocks noGrp="1"/>
          </p:cNvSpPr>
          <p:nvPr>
            <p:ph type="subTitle" idx="1"/>
          </p:nvPr>
        </p:nvSpPr>
        <p:spPr/>
        <p:txBody>
          <a:bodyPr/>
          <a:lstStyle/>
          <a:p>
            <a:r>
              <a:rPr lang="en-US" dirty="0" err="1" smtClean="0"/>
              <a:t>Socialising</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solidFill>
                  <a:schemeClr val="accent4">
                    <a:lumMod val="50000"/>
                  </a:schemeClr>
                </a:solidFill>
              </a:rPr>
              <a:t>Complete the sentences with the adjectives</a:t>
            </a:r>
            <a:endParaRPr lang="ru-RU" dirty="0">
              <a:solidFill>
                <a:schemeClr val="accent4">
                  <a:lumMod val="50000"/>
                </a:schemeClr>
              </a:solidFill>
            </a:endParaRPr>
          </a:p>
        </p:txBody>
      </p:sp>
      <p:sp>
        <p:nvSpPr>
          <p:cNvPr id="3" name="Содержимое 2"/>
          <p:cNvSpPr>
            <a:spLocks noGrp="1"/>
          </p:cNvSpPr>
          <p:nvPr>
            <p:ph idx="1"/>
          </p:nvPr>
        </p:nvSpPr>
        <p:spPr/>
        <p:txBody>
          <a:bodyPr>
            <a:normAutofit fontScale="92500" lnSpcReduction="20000"/>
          </a:bodyPr>
          <a:lstStyle/>
          <a:p>
            <a:pPr>
              <a:buNone/>
            </a:pPr>
            <a:r>
              <a:rPr lang="ru-RU" dirty="0" smtClean="0">
                <a:solidFill>
                  <a:schemeClr val="accent3">
                    <a:lumMod val="50000"/>
                  </a:schemeClr>
                </a:solidFill>
              </a:rPr>
              <a:t>1. </a:t>
            </a:r>
            <a:r>
              <a:rPr lang="en-US" dirty="0" smtClean="0">
                <a:solidFill>
                  <a:schemeClr val="accent3">
                    <a:lumMod val="50000"/>
                  </a:schemeClr>
                </a:solidFill>
              </a:rPr>
              <a:t>He is                  to cold. </a:t>
            </a:r>
            <a:r>
              <a:rPr lang="ru-RU" dirty="0" smtClean="0">
                <a:solidFill>
                  <a:schemeClr val="accent3">
                    <a:lumMod val="50000"/>
                  </a:schemeClr>
                </a:solidFill>
              </a:rPr>
              <a:t>Он очень чувствителен к холоду.</a:t>
            </a:r>
            <a:endParaRPr lang="en-US" dirty="0" smtClean="0">
              <a:solidFill>
                <a:schemeClr val="accent3">
                  <a:lumMod val="50000"/>
                </a:schemeClr>
              </a:solidFill>
            </a:endParaRPr>
          </a:p>
          <a:p>
            <a:pPr>
              <a:buNone/>
            </a:pPr>
            <a:r>
              <a:rPr lang="ru-RU" dirty="0" smtClean="0">
                <a:solidFill>
                  <a:schemeClr val="accent3">
                    <a:lumMod val="50000"/>
                  </a:schemeClr>
                </a:solidFill>
              </a:rPr>
              <a:t>2. </a:t>
            </a:r>
            <a:r>
              <a:rPr lang="en-US" dirty="0" smtClean="0">
                <a:solidFill>
                  <a:schemeClr val="accent3">
                    <a:lumMod val="50000"/>
                  </a:schemeClr>
                </a:solidFill>
              </a:rPr>
              <a:t>She is a very                  person. </a:t>
            </a:r>
            <a:r>
              <a:rPr lang="ru-RU" dirty="0" smtClean="0">
                <a:solidFill>
                  <a:schemeClr val="accent3">
                    <a:lumMod val="50000"/>
                  </a:schemeClr>
                </a:solidFill>
              </a:rPr>
              <a:t>Она очень впечатлительная натура.</a:t>
            </a:r>
          </a:p>
          <a:p>
            <a:pPr>
              <a:buNone/>
            </a:pPr>
            <a:r>
              <a:rPr lang="ru-RU" dirty="0" smtClean="0">
                <a:solidFill>
                  <a:schemeClr val="accent3">
                    <a:lumMod val="50000"/>
                  </a:schemeClr>
                </a:solidFill>
              </a:rPr>
              <a:t>3. </a:t>
            </a:r>
            <a:r>
              <a:rPr lang="en-US" dirty="0" smtClean="0">
                <a:solidFill>
                  <a:schemeClr val="accent3">
                    <a:lumMod val="50000"/>
                  </a:schemeClr>
                </a:solidFill>
              </a:rPr>
              <a:t>We found a very                  witness. </a:t>
            </a:r>
            <a:r>
              <a:rPr lang="ru-RU" dirty="0" smtClean="0">
                <a:solidFill>
                  <a:schemeClr val="accent3">
                    <a:lumMod val="50000"/>
                  </a:schemeClr>
                </a:solidFill>
              </a:rPr>
              <a:t>Мы нашли очень надежного свидетеля.</a:t>
            </a:r>
          </a:p>
          <a:p>
            <a:pPr>
              <a:buNone/>
            </a:pPr>
            <a:r>
              <a:rPr lang="ru-RU" dirty="0" smtClean="0">
                <a:solidFill>
                  <a:schemeClr val="accent3">
                    <a:lumMod val="50000"/>
                  </a:schemeClr>
                </a:solidFill>
              </a:rPr>
              <a:t>4.</a:t>
            </a:r>
            <a:r>
              <a:rPr lang="en-US" dirty="0" smtClean="0">
                <a:solidFill>
                  <a:schemeClr val="accent3">
                    <a:lumMod val="50000"/>
                  </a:schemeClr>
                </a:solidFill>
              </a:rPr>
              <a:t>She is very                  with strangers. </a:t>
            </a:r>
            <a:r>
              <a:rPr lang="ru-RU" dirty="0" smtClean="0">
                <a:solidFill>
                  <a:schemeClr val="accent3">
                    <a:lumMod val="50000"/>
                  </a:schemeClr>
                </a:solidFill>
              </a:rPr>
              <a:t>Она очень стесняется посторонних. </a:t>
            </a:r>
          </a:p>
          <a:p>
            <a:pPr>
              <a:buNone/>
            </a:pPr>
            <a:r>
              <a:rPr lang="en-US" dirty="0" smtClean="0">
                <a:solidFill>
                  <a:schemeClr val="accent3">
                    <a:lumMod val="50000"/>
                  </a:schemeClr>
                </a:solidFill>
              </a:rPr>
              <a:t> </a:t>
            </a:r>
            <a:r>
              <a:rPr lang="ru-RU" dirty="0" smtClean="0">
                <a:solidFill>
                  <a:schemeClr val="accent3">
                    <a:lumMod val="50000"/>
                  </a:schemeClr>
                </a:solidFill>
              </a:rPr>
              <a:t>5. </a:t>
            </a:r>
            <a:r>
              <a:rPr lang="en-US" dirty="0" smtClean="0">
                <a:solidFill>
                  <a:schemeClr val="accent3">
                    <a:lumMod val="50000"/>
                  </a:schemeClr>
                </a:solidFill>
              </a:rPr>
              <a:t>She is very                  of taking the responsibility. </a:t>
            </a:r>
            <a:r>
              <a:rPr lang="ru-RU" dirty="0" smtClean="0">
                <a:solidFill>
                  <a:schemeClr val="accent3">
                    <a:lumMod val="50000"/>
                  </a:schemeClr>
                </a:solidFill>
              </a:rPr>
              <a:t>Она не решается брать на себя ответственность. </a:t>
            </a:r>
            <a:endParaRPr lang="en-US" dirty="0" smtClean="0">
              <a:solidFill>
                <a:schemeClr val="accent3">
                  <a:lumMod val="50000"/>
                </a:schemeClr>
              </a:solidFill>
            </a:endParaRPr>
          </a:p>
          <a:p>
            <a:pPr>
              <a:buNone/>
            </a:pPr>
            <a:endParaRPr lang="ru-RU" dirty="0">
              <a:solidFill>
                <a:schemeClr val="accent3">
                  <a:lumMod val="50000"/>
                </a:schemeClr>
              </a:solidFill>
            </a:endParaRPr>
          </a:p>
        </p:txBody>
      </p:sp>
      <p:sp>
        <p:nvSpPr>
          <p:cNvPr id="4" name="Прямоугольник 3"/>
          <p:cNvSpPr/>
          <p:nvPr/>
        </p:nvSpPr>
        <p:spPr>
          <a:xfrm>
            <a:off x="1785918" y="1643050"/>
            <a:ext cx="1714512"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sensitive</a:t>
            </a:r>
            <a:endParaRPr lang="ru-RU" dirty="0">
              <a:solidFill>
                <a:schemeClr val="accent3">
                  <a:lumMod val="50000"/>
                </a:schemeClr>
              </a:solidFill>
            </a:endParaRPr>
          </a:p>
        </p:txBody>
      </p:sp>
      <p:sp>
        <p:nvSpPr>
          <p:cNvPr id="5" name="Прямоугольник 4"/>
          <p:cNvSpPr/>
          <p:nvPr/>
        </p:nvSpPr>
        <p:spPr>
          <a:xfrm>
            <a:off x="3071802" y="2428868"/>
            <a:ext cx="1714512"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sensitive</a:t>
            </a:r>
            <a:endParaRPr lang="ru-RU" dirty="0">
              <a:solidFill>
                <a:schemeClr val="accent3">
                  <a:lumMod val="50000"/>
                </a:schemeClr>
              </a:solidFill>
            </a:endParaRPr>
          </a:p>
        </p:txBody>
      </p:sp>
      <p:sp>
        <p:nvSpPr>
          <p:cNvPr id="6" name="Прямоугольник 5"/>
          <p:cNvSpPr/>
          <p:nvPr/>
        </p:nvSpPr>
        <p:spPr>
          <a:xfrm>
            <a:off x="3571868" y="3214686"/>
            <a:ext cx="1714512"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reliable</a:t>
            </a:r>
            <a:endParaRPr lang="ru-RU" dirty="0">
              <a:solidFill>
                <a:schemeClr val="accent3">
                  <a:lumMod val="50000"/>
                </a:schemeClr>
              </a:solidFill>
            </a:endParaRPr>
          </a:p>
        </p:txBody>
      </p:sp>
      <p:sp>
        <p:nvSpPr>
          <p:cNvPr id="7" name="Прямоугольник 6"/>
          <p:cNvSpPr/>
          <p:nvPr/>
        </p:nvSpPr>
        <p:spPr>
          <a:xfrm>
            <a:off x="2643174" y="4000504"/>
            <a:ext cx="1714512"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shy</a:t>
            </a:r>
            <a:endParaRPr lang="ru-RU" dirty="0">
              <a:solidFill>
                <a:schemeClr val="accent3">
                  <a:lumMod val="50000"/>
                </a:schemeClr>
              </a:solidFill>
            </a:endParaRPr>
          </a:p>
        </p:txBody>
      </p:sp>
      <p:sp>
        <p:nvSpPr>
          <p:cNvPr id="8" name="Прямоугольник 7"/>
          <p:cNvSpPr/>
          <p:nvPr/>
        </p:nvSpPr>
        <p:spPr>
          <a:xfrm>
            <a:off x="2857488" y="4714884"/>
            <a:ext cx="1714512"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shy</a:t>
            </a:r>
            <a:endParaRPr lang="ru-RU" dirty="0">
              <a:solidFill>
                <a:schemeClr val="accent3">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solidFill>
                  <a:schemeClr val="accent4">
                    <a:lumMod val="50000"/>
                  </a:schemeClr>
                </a:solidFill>
              </a:rPr>
              <a:t>Complete the sentences with the adjectives</a:t>
            </a:r>
            <a:endParaRPr lang="ru-RU" dirty="0"/>
          </a:p>
        </p:txBody>
      </p:sp>
      <p:sp>
        <p:nvSpPr>
          <p:cNvPr id="3" name="Содержимое 2"/>
          <p:cNvSpPr>
            <a:spLocks noGrp="1"/>
          </p:cNvSpPr>
          <p:nvPr>
            <p:ph idx="1"/>
          </p:nvPr>
        </p:nvSpPr>
        <p:spPr/>
        <p:txBody>
          <a:bodyPr/>
          <a:lstStyle/>
          <a:p>
            <a:pPr>
              <a:buNone/>
            </a:pPr>
            <a:r>
              <a:rPr lang="ru-RU" dirty="0" smtClean="0">
                <a:solidFill>
                  <a:schemeClr val="accent3">
                    <a:lumMod val="50000"/>
                  </a:schemeClr>
                </a:solidFill>
              </a:rPr>
              <a:t>6. </a:t>
            </a:r>
            <a:r>
              <a:rPr lang="en-US" dirty="0" smtClean="0">
                <a:solidFill>
                  <a:schemeClr val="accent3">
                    <a:lumMod val="50000"/>
                  </a:schemeClr>
                </a:solidFill>
              </a:rPr>
              <a:t>He is as               </a:t>
            </a:r>
            <a:r>
              <a:rPr lang="en-US" dirty="0" err="1" smtClean="0">
                <a:solidFill>
                  <a:schemeClr val="accent3">
                    <a:lumMod val="50000"/>
                  </a:schemeClr>
                </a:solidFill>
              </a:rPr>
              <a:t>as</a:t>
            </a:r>
            <a:r>
              <a:rPr lang="en-US" dirty="0" smtClean="0">
                <a:solidFill>
                  <a:schemeClr val="accent3">
                    <a:lumMod val="50000"/>
                  </a:schemeClr>
                </a:solidFill>
              </a:rPr>
              <a:t> a mule. </a:t>
            </a:r>
            <a:r>
              <a:rPr lang="ru-RU" dirty="0" smtClean="0">
                <a:solidFill>
                  <a:schemeClr val="accent3">
                    <a:lumMod val="50000"/>
                  </a:schemeClr>
                </a:solidFill>
              </a:rPr>
              <a:t>Он упрямый как осёл.</a:t>
            </a:r>
            <a:r>
              <a:rPr lang="en-US" dirty="0" smtClean="0">
                <a:solidFill>
                  <a:schemeClr val="accent3">
                    <a:lumMod val="50000"/>
                  </a:schemeClr>
                </a:solidFill>
              </a:rPr>
              <a:t> </a:t>
            </a:r>
            <a:endParaRPr lang="ru-RU" dirty="0" smtClean="0">
              <a:solidFill>
                <a:schemeClr val="accent3">
                  <a:lumMod val="50000"/>
                </a:schemeClr>
              </a:solidFill>
            </a:endParaRPr>
          </a:p>
          <a:p>
            <a:pPr>
              <a:buNone/>
            </a:pPr>
            <a:r>
              <a:rPr lang="ru-RU" dirty="0" smtClean="0">
                <a:solidFill>
                  <a:schemeClr val="accent3">
                    <a:lumMod val="50000"/>
                  </a:schemeClr>
                </a:solidFill>
              </a:rPr>
              <a:t>7. </a:t>
            </a:r>
            <a:r>
              <a:rPr lang="en-US" dirty="0" smtClean="0">
                <a:solidFill>
                  <a:schemeClr val="accent3">
                    <a:lumMod val="50000"/>
                  </a:schemeClr>
                </a:solidFill>
              </a:rPr>
              <a:t>I want to be               with you. </a:t>
            </a:r>
            <a:r>
              <a:rPr lang="ru-RU" dirty="0" smtClean="0">
                <a:solidFill>
                  <a:schemeClr val="accent3">
                    <a:lumMod val="50000"/>
                  </a:schemeClr>
                </a:solidFill>
              </a:rPr>
              <a:t>Я хочу быть откровенной с вами.</a:t>
            </a:r>
          </a:p>
          <a:p>
            <a:pPr>
              <a:buNone/>
            </a:pPr>
            <a:r>
              <a:rPr lang="ru-RU" dirty="0" smtClean="0">
                <a:solidFill>
                  <a:schemeClr val="accent3">
                    <a:lumMod val="50000"/>
                  </a:schemeClr>
                </a:solidFill>
              </a:rPr>
              <a:t>8. </a:t>
            </a:r>
            <a:r>
              <a:rPr lang="en-US" dirty="0" smtClean="0">
                <a:solidFill>
                  <a:schemeClr val="accent3">
                    <a:lumMod val="50000"/>
                  </a:schemeClr>
                </a:solidFill>
              </a:rPr>
              <a:t>He is poor, but    </a:t>
            </a:r>
            <a:r>
              <a:rPr lang="en-US" dirty="0" smtClean="0"/>
              <a:t>           </a:t>
            </a:r>
            <a:r>
              <a:rPr lang="en-US" dirty="0" smtClean="0">
                <a:solidFill>
                  <a:schemeClr val="accent3">
                    <a:lumMod val="50000"/>
                  </a:schemeClr>
                </a:solidFill>
              </a:rPr>
              <a:t>. </a:t>
            </a:r>
            <a:r>
              <a:rPr lang="ru-RU" dirty="0" smtClean="0">
                <a:solidFill>
                  <a:schemeClr val="accent3">
                    <a:lumMod val="50000"/>
                  </a:schemeClr>
                </a:solidFill>
              </a:rPr>
              <a:t>Он беден, но честен.</a:t>
            </a:r>
            <a:r>
              <a:rPr lang="en-US" dirty="0" smtClean="0">
                <a:solidFill>
                  <a:schemeClr val="accent3">
                    <a:lumMod val="50000"/>
                  </a:schemeClr>
                </a:solidFill>
              </a:rPr>
              <a:t>  </a:t>
            </a:r>
            <a:endParaRPr lang="ru-RU" dirty="0" smtClean="0">
              <a:solidFill>
                <a:schemeClr val="accent3">
                  <a:lumMod val="50000"/>
                </a:schemeClr>
              </a:solidFill>
            </a:endParaRPr>
          </a:p>
          <a:p>
            <a:pPr>
              <a:buNone/>
            </a:pPr>
            <a:r>
              <a:rPr lang="ru-RU" dirty="0" smtClean="0">
                <a:solidFill>
                  <a:schemeClr val="accent3">
                    <a:lumMod val="50000"/>
                  </a:schemeClr>
                </a:solidFill>
              </a:rPr>
              <a:t>9. </a:t>
            </a:r>
            <a:r>
              <a:rPr lang="en-US" dirty="0" smtClean="0">
                <a:solidFill>
                  <a:schemeClr val="accent3">
                    <a:lumMod val="50000"/>
                  </a:schemeClr>
                </a:solidFill>
              </a:rPr>
              <a:t>She is                that she will win.</a:t>
            </a:r>
            <a:r>
              <a:rPr lang="ru-RU" dirty="0" smtClean="0">
                <a:solidFill>
                  <a:schemeClr val="accent3">
                    <a:lumMod val="50000"/>
                  </a:schemeClr>
                </a:solidFill>
              </a:rPr>
              <a:t>Она уверена, что выиграет.</a:t>
            </a:r>
            <a:r>
              <a:rPr lang="en-US" dirty="0" smtClean="0">
                <a:solidFill>
                  <a:schemeClr val="accent3">
                    <a:lumMod val="50000"/>
                  </a:schemeClr>
                </a:solidFill>
              </a:rPr>
              <a:t> </a:t>
            </a:r>
            <a:endParaRPr lang="ru-RU" dirty="0">
              <a:solidFill>
                <a:schemeClr val="accent3">
                  <a:lumMod val="50000"/>
                </a:schemeClr>
              </a:solidFill>
            </a:endParaRPr>
          </a:p>
        </p:txBody>
      </p:sp>
      <p:sp>
        <p:nvSpPr>
          <p:cNvPr id="4" name="Прямоугольник 3"/>
          <p:cNvSpPr/>
          <p:nvPr/>
        </p:nvSpPr>
        <p:spPr>
          <a:xfrm>
            <a:off x="2428860" y="1785926"/>
            <a:ext cx="150019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stubborn</a:t>
            </a:r>
            <a:endParaRPr lang="ru-RU" dirty="0">
              <a:solidFill>
                <a:schemeClr val="accent3">
                  <a:lumMod val="50000"/>
                </a:schemeClr>
              </a:solidFill>
            </a:endParaRPr>
          </a:p>
        </p:txBody>
      </p:sp>
      <p:sp>
        <p:nvSpPr>
          <p:cNvPr id="5" name="Прямоугольник 4"/>
          <p:cNvSpPr/>
          <p:nvPr/>
        </p:nvSpPr>
        <p:spPr>
          <a:xfrm>
            <a:off x="3000364" y="2786058"/>
            <a:ext cx="150019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honest</a:t>
            </a:r>
            <a:endParaRPr lang="ru-RU" dirty="0">
              <a:solidFill>
                <a:schemeClr val="accent3">
                  <a:lumMod val="50000"/>
                </a:schemeClr>
              </a:solidFill>
            </a:endParaRPr>
          </a:p>
        </p:txBody>
      </p:sp>
      <p:sp>
        <p:nvSpPr>
          <p:cNvPr id="6" name="Прямоугольник 5"/>
          <p:cNvSpPr/>
          <p:nvPr/>
        </p:nvSpPr>
        <p:spPr>
          <a:xfrm>
            <a:off x="3500430" y="3786190"/>
            <a:ext cx="150019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honest</a:t>
            </a:r>
            <a:endParaRPr lang="ru-RU" dirty="0">
              <a:solidFill>
                <a:schemeClr val="accent3">
                  <a:lumMod val="50000"/>
                </a:schemeClr>
              </a:solidFill>
            </a:endParaRPr>
          </a:p>
        </p:txBody>
      </p:sp>
      <p:sp>
        <p:nvSpPr>
          <p:cNvPr id="7" name="Прямоугольник 6"/>
          <p:cNvSpPr/>
          <p:nvPr/>
        </p:nvSpPr>
        <p:spPr>
          <a:xfrm>
            <a:off x="2143108" y="4786322"/>
            <a:ext cx="150019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confident</a:t>
            </a:r>
            <a:endParaRPr lang="ru-RU" dirty="0">
              <a:solidFill>
                <a:schemeClr val="accent3">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solidFill>
                  <a:schemeClr val="accent4">
                    <a:lumMod val="75000"/>
                  </a:schemeClr>
                </a:solidFill>
              </a:rPr>
              <a:t>Qualities which best describe you</a:t>
            </a:r>
            <a:endParaRPr lang="ru-RU" dirty="0">
              <a:solidFill>
                <a:schemeClr val="accent4">
                  <a:lumMod val="75000"/>
                </a:schemeClr>
              </a:solidFill>
            </a:endParaRPr>
          </a:p>
        </p:txBody>
      </p:sp>
      <p:sp>
        <p:nvSpPr>
          <p:cNvPr id="3" name="Содержимое 2"/>
          <p:cNvSpPr>
            <a:spLocks noGrp="1"/>
          </p:cNvSpPr>
          <p:nvPr>
            <p:ph idx="1"/>
          </p:nvPr>
        </p:nvSpPr>
        <p:spPr/>
        <p:txBody>
          <a:bodyPr/>
          <a:lstStyle/>
          <a:p>
            <a:pPr>
              <a:buNone/>
            </a:pPr>
            <a:r>
              <a:rPr lang="en-US" dirty="0" smtClean="0">
                <a:solidFill>
                  <a:schemeClr val="accent3">
                    <a:lumMod val="50000"/>
                  </a:schemeClr>
                </a:solidFill>
              </a:rPr>
              <a:t>I’d like to share the qualities I have. First of all,… </a:t>
            </a:r>
          </a:p>
          <a:p>
            <a:pPr>
              <a:buNone/>
            </a:pPr>
            <a:r>
              <a:rPr lang="en-US" dirty="0" smtClean="0">
                <a:solidFill>
                  <a:schemeClr val="accent3">
                    <a:lumMod val="50000"/>
                  </a:schemeClr>
                </a:solidFill>
              </a:rPr>
              <a:t>Moreover I …</a:t>
            </a:r>
          </a:p>
          <a:p>
            <a:pPr>
              <a:buNone/>
            </a:pPr>
            <a:r>
              <a:rPr lang="en-US" dirty="0" smtClean="0">
                <a:solidFill>
                  <a:schemeClr val="accent3">
                    <a:lumMod val="50000"/>
                  </a:schemeClr>
                </a:solidFill>
              </a:rPr>
              <a:t>There is a quality I don’t have but would like to have.</a:t>
            </a:r>
          </a:p>
          <a:p>
            <a:pPr>
              <a:buNone/>
            </a:pPr>
            <a:r>
              <a:rPr lang="en-US" dirty="0" smtClean="0">
                <a:solidFill>
                  <a:schemeClr val="accent3">
                    <a:lumMod val="50000"/>
                  </a:schemeClr>
                </a:solidFill>
              </a:rPr>
              <a:t>I’m … and … . I’d like to be more … .</a:t>
            </a:r>
            <a:endParaRPr lang="ru-RU" dirty="0">
              <a:solidFill>
                <a:schemeClr val="accent3">
                  <a:lumMod val="50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accent4">
                    <a:lumMod val="75000"/>
                  </a:schemeClr>
                </a:solidFill>
              </a:rPr>
              <a:t>Body language</a:t>
            </a:r>
            <a:endParaRPr lang="ru-RU" dirty="0">
              <a:solidFill>
                <a:schemeClr val="accent4">
                  <a:lumMod val="75000"/>
                </a:schemeClr>
              </a:solidFill>
            </a:endParaRPr>
          </a:p>
        </p:txBody>
      </p:sp>
      <p:sp>
        <p:nvSpPr>
          <p:cNvPr id="3" name="Содержимое 2"/>
          <p:cNvSpPr>
            <a:spLocks noGrp="1"/>
          </p:cNvSpPr>
          <p:nvPr>
            <p:ph idx="1"/>
          </p:nvPr>
        </p:nvSpPr>
        <p:spPr>
          <a:xfrm>
            <a:off x="457200" y="1600200"/>
            <a:ext cx="7615262" cy="4525963"/>
          </a:xfrm>
        </p:spPr>
        <p:txBody>
          <a:bodyPr>
            <a:normAutofit/>
          </a:bodyPr>
          <a:lstStyle/>
          <a:p>
            <a:pPr>
              <a:buNone/>
            </a:pPr>
            <a:r>
              <a:rPr lang="en-US" dirty="0" smtClean="0">
                <a:solidFill>
                  <a:schemeClr val="accent3">
                    <a:lumMod val="50000"/>
                  </a:schemeClr>
                </a:solidFill>
              </a:rPr>
              <a:t>1. palms sweat – </a:t>
            </a:r>
            <a:r>
              <a:rPr lang="en-US" u="sng" dirty="0" smtClean="0">
                <a:solidFill>
                  <a:schemeClr val="accent3">
                    <a:lumMod val="50000"/>
                  </a:schemeClr>
                </a:solidFill>
              </a:rPr>
              <a:t>nervous</a:t>
            </a:r>
          </a:p>
          <a:p>
            <a:pPr>
              <a:buNone/>
            </a:pPr>
            <a:r>
              <a:rPr lang="en-US" dirty="0" smtClean="0">
                <a:solidFill>
                  <a:schemeClr val="accent3">
                    <a:lumMod val="50000"/>
                  </a:schemeClr>
                </a:solidFill>
              </a:rPr>
              <a:t>Nick’s palms are sweating. He seems to be </a:t>
            </a:r>
            <a:r>
              <a:rPr lang="en-US" u="sng" dirty="0" smtClean="0">
                <a:solidFill>
                  <a:schemeClr val="accent3">
                    <a:lumMod val="50000"/>
                  </a:schemeClr>
                </a:solidFill>
              </a:rPr>
              <a:t>nervous</a:t>
            </a:r>
            <a:r>
              <a:rPr lang="en-US" dirty="0" smtClean="0">
                <a:solidFill>
                  <a:schemeClr val="accent3">
                    <a:lumMod val="50000"/>
                  </a:schemeClr>
                </a:solidFill>
              </a:rPr>
              <a:t> (He looks nervous).</a:t>
            </a:r>
          </a:p>
          <a:p>
            <a:pPr>
              <a:buNone/>
            </a:pPr>
            <a:r>
              <a:rPr lang="en-US" dirty="0" smtClean="0">
                <a:solidFill>
                  <a:schemeClr val="accent3">
                    <a:lumMod val="50000"/>
                  </a:schemeClr>
                </a:solidFill>
              </a:rPr>
              <a:t>2. scratch one’s head – </a:t>
            </a:r>
          </a:p>
          <a:p>
            <a:pPr>
              <a:buNone/>
            </a:pPr>
            <a:r>
              <a:rPr lang="en-US" dirty="0" smtClean="0">
                <a:solidFill>
                  <a:schemeClr val="accent3">
                    <a:lumMod val="50000"/>
                  </a:schemeClr>
                </a:solidFill>
              </a:rPr>
              <a:t>Pete’s scratching his head. He seems to be               </a:t>
            </a:r>
          </a:p>
          <a:p>
            <a:pPr>
              <a:buNone/>
            </a:pPr>
            <a:r>
              <a:rPr lang="en-US" dirty="0" smtClean="0">
                <a:solidFill>
                  <a:schemeClr val="accent3">
                    <a:lumMod val="50000"/>
                  </a:schemeClr>
                </a:solidFill>
              </a:rPr>
              <a:t>              .</a:t>
            </a:r>
          </a:p>
          <a:p>
            <a:pPr>
              <a:buNone/>
            </a:pPr>
            <a:r>
              <a:rPr lang="en-US" dirty="0" smtClean="0">
                <a:solidFill>
                  <a:schemeClr val="accent3">
                    <a:lumMod val="50000"/>
                  </a:schemeClr>
                </a:solidFill>
              </a:rPr>
              <a:t>3. tap one’s foot -                 </a:t>
            </a:r>
          </a:p>
          <a:p>
            <a:pPr>
              <a:buNone/>
            </a:pPr>
            <a:r>
              <a:rPr lang="en-US" dirty="0" smtClean="0">
                <a:solidFill>
                  <a:schemeClr val="accent3">
                    <a:lumMod val="50000"/>
                  </a:schemeClr>
                </a:solidFill>
              </a:rPr>
              <a:t>Alex’s tapping his foot. He looks              .                              </a:t>
            </a:r>
          </a:p>
          <a:p>
            <a:endParaRPr lang="en-US" dirty="0" smtClean="0">
              <a:solidFill>
                <a:schemeClr val="accent3">
                  <a:lumMod val="50000"/>
                </a:schemeClr>
              </a:solidFill>
            </a:endParaRPr>
          </a:p>
          <a:p>
            <a:endParaRPr lang="ru-RU" dirty="0"/>
          </a:p>
        </p:txBody>
      </p:sp>
      <p:sp>
        <p:nvSpPr>
          <p:cNvPr id="4" name="Прямоугольник 3"/>
          <p:cNvSpPr/>
          <p:nvPr/>
        </p:nvSpPr>
        <p:spPr>
          <a:xfrm>
            <a:off x="4643438" y="3286124"/>
            <a:ext cx="1428760"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puzzled</a:t>
            </a:r>
            <a:endParaRPr lang="ru-RU" dirty="0"/>
          </a:p>
        </p:txBody>
      </p:sp>
      <p:sp>
        <p:nvSpPr>
          <p:cNvPr id="5" name="Прямоугольник 4"/>
          <p:cNvSpPr/>
          <p:nvPr/>
        </p:nvSpPr>
        <p:spPr>
          <a:xfrm>
            <a:off x="571472" y="4429132"/>
            <a:ext cx="1428760"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puzzled</a:t>
            </a:r>
            <a:endParaRPr lang="ru-RU" dirty="0"/>
          </a:p>
        </p:txBody>
      </p:sp>
      <p:sp>
        <p:nvSpPr>
          <p:cNvPr id="6" name="Прямоугольник 5"/>
          <p:cNvSpPr/>
          <p:nvPr/>
        </p:nvSpPr>
        <p:spPr>
          <a:xfrm>
            <a:off x="3714744" y="4929198"/>
            <a:ext cx="1428760"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impatient</a:t>
            </a:r>
            <a:endParaRPr lang="ru-RU" dirty="0"/>
          </a:p>
        </p:txBody>
      </p:sp>
      <p:sp>
        <p:nvSpPr>
          <p:cNvPr id="7" name="Прямоугольник 6"/>
          <p:cNvSpPr/>
          <p:nvPr/>
        </p:nvSpPr>
        <p:spPr>
          <a:xfrm>
            <a:off x="6072198" y="5500702"/>
            <a:ext cx="1357322"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impatient</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heckerboard(across)">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heckerboard(across)">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accent4">
                    <a:lumMod val="75000"/>
                  </a:schemeClr>
                </a:solidFill>
              </a:rPr>
              <a:t>Body language</a:t>
            </a:r>
            <a:endParaRPr lang="ru-RU" dirty="0"/>
          </a:p>
        </p:txBody>
      </p:sp>
      <p:sp>
        <p:nvSpPr>
          <p:cNvPr id="3" name="Содержимое 2"/>
          <p:cNvSpPr>
            <a:spLocks noGrp="1"/>
          </p:cNvSpPr>
          <p:nvPr>
            <p:ph idx="1"/>
          </p:nvPr>
        </p:nvSpPr>
        <p:spPr>
          <a:xfrm>
            <a:off x="457200" y="1600200"/>
            <a:ext cx="7758138" cy="4525963"/>
          </a:xfrm>
        </p:spPr>
        <p:txBody>
          <a:bodyPr/>
          <a:lstStyle/>
          <a:p>
            <a:pPr>
              <a:buNone/>
            </a:pPr>
            <a:r>
              <a:rPr lang="ru-RU" dirty="0" smtClean="0">
                <a:solidFill>
                  <a:schemeClr val="accent3">
                    <a:lumMod val="50000"/>
                  </a:schemeClr>
                </a:solidFill>
              </a:rPr>
              <a:t>4. </a:t>
            </a:r>
            <a:r>
              <a:rPr lang="en-US" dirty="0" smtClean="0">
                <a:solidFill>
                  <a:schemeClr val="accent3">
                    <a:lumMod val="50000"/>
                  </a:schemeClr>
                </a:solidFill>
              </a:rPr>
              <a:t>bite one’s lips – </a:t>
            </a:r>
          </a:p>
          <a:p>
            <a:pPr>
              <a:buNone/>
            </a:pPr>
            <a:r>
              <a:rPr lang="en-US" dirty="0" smtClean="0">
                <a:solidFill>
                  <a:schemeClr val="accent3">
                    <a:lumMod val="50000"/>
                  </a:schemeClr>
                </a:solidFill>
              </a:rPr>
              <a:t>Helen’s biting her lips. She looks              .</a:t>
            </a:r>
          </a:p>
          <a:p>
            <a:pPr>
              <a:buNone/>
            </a:pPr>
            <a:r>
              <a:rPr lang="en-US" dirty="0" smtClean="0">
                <a:solidFill>
                  <a:schemeClr val="accent3">
                    <a:lumMod val="50000"/>
                  </a:schemeClr>
                </a:solidFill>
              </a:rPr>
              <a:t>5. cross one’s arms -             </a:t>
            </a:r>
          </a:p>
          <a:p>
            <a:pPr>
              <a:buNone/>
            </a:pPr>
            <a:r>
              <a:rPr lang="en-US" dirty="0" smtClean="0">
                <a:solidFill>
                  <a:schemeClr val="accent3">
                    <a:lumMod val="50000"/>
                  </a:schemeClr>
                </a:solidFill>
              </a:rPr>
              <a:t>Gus’s crossing his arms. He seems to be             </a:t>
            </a:r>
          </a:p>
          <a:p>
            <a:pPr>
              <a:buNone/>
            </a:pPr>
            <a:r>
              <a:rPr lang="en-US" dirty="0" smtClean="0">
                <a:solidFill>
                  <a:schemeClr val="accent3">
                    <a:lumMod val="50000"/>
                  </a:schemeClr>
                </a:solidFill>
              </a:rPr>
              <a:t>             . </a:t>
            </a:r>
          </a:p>
          <a:p>
            <a:pPr>
              <a:buNone/>
            </a:pPr>
            <a:r>
              <a:rPr lang="en-US" dirty="0" smtClean="0">
                <a:solidFill>
                  <a:schemeClr val="accent3">
                    <a:lumMod val="50000"/>
                  </a:schemeClr>
                </a:solidFill>
              </a:rPr>
              <a:t>6. shrug one’s shoulders -  </a:t>
            </a:r>
          </a:p>
          <a:p>
            <a:pPr>
              <a:buNone/>
            </a:pPr>
            <a:r>
              <a:rPr lang="en-US" dirty="0" smtClean="0">
                <a:solidFill>
                  <a:schemeClr val="accent3">
                    <a:lumMod val="50000"/>
                  </a:schemeClr>
                </a:solidFill>
              </a:rPr>
              <a:t>John’s shrugging his shoulders. He seems  to be              .</a:t>
            </a:r>
          </a:p>
          <a:p>
            <a:endParaRPr lang="en-US" dirty="0" smtClean="0">
              <a:solidFill>
                <a:schemeClr val="accent3">
                  <a:lumMod val="50000"/>
                </a:schemeClr>
              </a:solidFill>
            </a:endParaRPr>
          </a:p>
          <a:p>
            <a:endParaRPr lang="ru-RU" dirty="0"/>
          </a:p>
        </p:txBody>
      </p:sp>
      <p:sp>
        <p:nvSpPr>
          <p:cNvPr id="4" name="Прямоугольник 3"/>
          <p:cNvSpPr/>
          <p:nvPr/>
        </p:nvSpPr>
        <p:spPr>
          <a:xfrm>
            <a:off x="3714744" y="1714488"/>
            <a:ext cx="1428760"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worried</a:t>
            </a:r>
            <a:endParaRPr lang="ru-RU" dirty="0">
              <a:solidFill>
                <a:schemeClr val="accent3">
                  <a:lumMod val="50000"/>
                </a:schemeClr>
              </a:solidFill>
            </a:endParaRPr>
          </a:p>
        </p:txBody>
      </p:sp>
      <p:sp>
        <p:nvSpPr>
          <p:cNvPr id="5" name="Прямоугольник 4"/>
          <p:cNvSpPr/>
          <p:nvPr/>
        </p:nvSpPr>
        <p:spPr>
          <a:xfrm>
            <a:off x="6143636" y="2285992"/>
            <a:ext cx="1428760"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worried</a:t>
            </a:r>
            <a:endParaRPr lang="ru-RU" dirty="0">
              <a:solidFill>
                <a:schemeClr val="accent3">
                  <a:lumMod val="50000"/>
                </a:schemeClr>
              </a:solidFill>
            </a:endParaRPr>
          </a:p>
        </p:txBody>
      </p:sp>
      <p:sp>
        <p:nvSpPr>
          <p:cNvPr id="6" name="Прямоугольник 5"/>
          <p:cNvSpPr/>
          <p:nvPr/>
        </p:nvSpPr>
        <p:spPr>
          <a:xfrm>
            <a:off x="4214810" y="2857496"/>
            <a:ext cx="1428760"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bored</a:t>
            </a:r>
            <a:endParaRPr lang="ru-RU" dirty="0">
              <a:solidFill>
                <a:schemeClr val="accent3">
                  <a:lumMod val="50000"/>
                </a:schemeClr>
              </a:solidFill>
            </a:endParaRPr>
          </a:p>
        </p:txBody>
      </p:sp>
      <p:sp>
        <p:nvSpPr>
          <p:cNvPr id="7" name="Прямоугольник 6"/>
          <p:cNvSpPr/>
          <p:nvPr/>
        </p:nvSpPr>
        <p:spPr>
          <a:xfrm>
            <a:off x="500034" y="3929066"/>
            <a:ext cx="1428760"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bored</a:t>
            </a:r>
            <a:endParaRPr lang="ru-RU" dirty="0">
              <a:solidFill>
                <a:schemeClr val="accent3">
                  <a:lumMod val="50000"/>
                </a:schemeClr>
              </a:solidFill>
            </a:endParaRPr>
          </a:p>
        </p:txBody>
      </p:sp>
      <p:sp>
        <p:nvSpPr>
          <p:cNvPr id="8" name="Прямоугольник 7"/>
          <p:cNvSpPr/>
          <p:nvPr/>
        </p:nvSpPr>
        <p:spPr>
          <a:xfrm>
            <a:off x="5072066" y="4500570"/>
            <a:ext cx="1428760"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unsure</a:t>
            </a:r>
            <a:endParaRPr lang="ru-RU" dirty="0">
              <a:solidFill>
                <a:schemeClr val="accent3">
                  <a:lumMod val="50000"/>
                </a:schemeClr>
              </a:solidFill>
            </a:endParaRPr>
          </a:p>
        </p:txBody>
      </p:sp>
      <p:sp>
        <p:nvSpPr>
          <p:cNvPr id="9" name="Прямоугольник 8"/>
          <p:cNvSpPr/>
          <p:nvPr/>
        </p:nvSpPr>
        <p:spPr>
          <a:xfrm>
            <a:off x="1857356" y="5500702"/>
            <a:ext cx="1428760"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unsure</a:t>
            </a:r>
            <a:endParaRPr lang="ru-RU" dirty="0">
              <a:solidFill>
                <a:schemeClr val="accent3">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accent4">
                    <a:lumMod val="75000"/>
                  </a:schemeClr>
                </a:solidFill>
              </a:rPr>
              <a:t>Body language</a:t>
            </a:r>
            <a:endParaRPr lang="ru-RU" dirty="0"/>
          </a:p>
        </p:txBody>
      </p:sp>
      <p:sp>
        <p:nvSpPr>
          <p:cNvPr id="3" name="Содержимое 2"/>
          <p:cNvSpPr>
            <a:spLocks noGrp="1"/>
          </p:cNvSpPr>
          <p:nvPr>
            <p:ph idx="1"/>
          </p:nvPr>
        </p:nvSpPr>
        <p:spPr/>
        <p:txBody>
          <a:bodyPr/>
          <a:lstStyle/>
          <a:p>
            <a:pPr>
              <a:buNone/>
            </a:pPr>
            <a:r>
              <a:rPr lang="en-US" dirty="0" smtClean="0">
                <a:solidFill>
                  <a:schemeClr val="accent3">
                    <a:lumMod val="50000"/>
                  </a:schemeClr>
                </a:solidFill>
              </a:rPr>
              <a:t>7. clench one’s teeth/fists </a:t>
            </a:r>
          </a:p>
          <a:p>
            <a:pPr>
              <a:buNone/>
            </a:pPr>
            <a:r>
              <a:rPr lang="en-US" dirty="0" smtClean="0">
                <a:solidFill>
                  <a:schemeClr val="accent3">
                    <a:lumMod val="50000"/>
                  </a:schemeClr>
                </a:solidFill>
              </a:rPr>
              <a:t>Laura’s clenching her teeth. She looks</a:t>
            </a:r>
          </a:p>
          <a:p>
            <a:pPr>
              <a:buNone/>
            </a:pPr>
            <a:r>
              <a:rPr lang="en-US" dirty="0" smtClean="0">
                <a:solidFill>
                  <a:schemeClr val="accent3">
                    <a:lumMod val="50000"/>
                  </a:schemeClr>
                </a:solidFill>
              </a:rPr>
              <a:t>              .</a:t>
            </a:r>
          </a:p>
          <a:p>
            <a:pPr>
              <a:buNone/>
            </a:pPr>
            <a:r>
              <a:rPr lang="en-US" dirty="0" smtClean="0">
                <a:solidFill>
                  <a:schemeClr val="accent3">
                    <a:lumMod val="50000"/>
                  </a:schemeClr>
                </a:solidFill>
              </a:rPr>
              <a:t>8. raise one’s eyebrows -                  </a:t>
            </a:r>
          </a:p>
          <a:p>
            <a:pPr>
              <a:buNone/>
            </a:pPr>
            <a:r>
              <a:rPr lang="en-US" dirty="0" smtClean="0">
                <a:solidFill>
                  <a:schemeClr val="accent3">
                    <a:lumMod val="50000"/>
                  </a:schemeClr>
                </a:solidFill>
              </a:rPr>
              <a:t>Tom’s raising his eyebrows. He seems to be                .</a:t>
            </a:r>
            <a:endParaRPr lang="ru-RU" dirty="0">
              <a:solidFill>
                <a:schemeClr val="accent3">
                  <a:lumMod val="50000"/>
                </a:schemeClr>
              </a:solidFill>
            </a:endParaRPr>
          </a:p>
        </p:txBody>
      </p:sp>
      <p:sp>
        <p:nvSpPr>
          <p:cNvPr id="4" name="Прямоугольник 3"/>
          <p:cNvSpPr/>
          <p:nvPr/>
        </p:nvSpPr>
        <p:spPr>
          <a:xfrm>
            <a:off x="5072066" y="1714488"/>
            <a:ext cx="150019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furious</a:t>
            </a:r>
            <a:endParaRPr lang="ru-RU" dirty="0">
              <a:solidFill>
                <a:schemeClr val="accent3">
                  <a:lumMod val="50000"/>
                </a:schemeClr>
              </a:solidFill>
            </a:endParaRPr>
          </a:p>
        </p:txBody>
      </p:sp>
      <p:sp>
        <p:nvSpPr>
          <p:cNvPr id="5" name="Прямоугольник 4"/>
          <p:cNvSpPr/>
          <p:nvPr/>
        </p:nvSpPr>
        <p:spPr>
          <a:xfrm>
            <a:off x="571472" y="2857496"/>
            <a:ext cx="150019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furious</a:t>
            </a:r>
            <a:endParaRPr lang="ru-RU" dirty="0">
              <a:solidFill>
                <a:schemeClr val="accent3">
                  <a:lumMod val="50000"/>
                </a:schemeClr>
              </a:solidFill>
            </a:endParaRPr>
          </a:p>
        </p:txBody>
      </p:sp>
      <p:sp>
        <p:nvSpPr>
          <p:cNvPr id="6" name="Прямоугольник 5"/>
          <p:cNvSpPr/>
          <p:nvPr/>
        </p:nvSpPr>
        <p:spPr>
          <a:xfrm>
            <a:off x="4929190" y="3429000"/>
            <a:ext cx="150019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surprised</a:t>
            </a:r>
            <a:endParaRPr lang="ru-RU" dirty="0">
              <a:solidFill>
                <a:schemeClr val="accent3">
                  <a:lumMod val="50000"/>
                </a:schemeClr>
              </a:solidFill>
            </a:endParaRPr>
          </a:p>
        </p:txBody>
      </p:sp>
      <p:sp>
        <p:nvSpPr>
          <p:cNvPr id="7" name="Прямоугольник 6"/>
          <p:cNvSpPr/>
          <p:nvPr/>
        </p:nvSpPr>
        <p:spPr>
          <a:xfrm>
            <a:off x="1500166" y="4429132"/>
            <a:ext cx="150019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rPr>
              <a:t>surprised</a:t>
            </a:r>
            <a:endParaRPr lang="ru-RU" dirty="0">
              <a:solidFill>
                <a:schemeClr val="accent3">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amond(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diamond(in)">
                                      <p:cBhvr>
                                        <p:cTn id="2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accent4">
                    <a:lumMod val="75000"/>
                  </a:schemeClr>
                </a:solidFill>
              </a:rPr>
              <a:t>Warm-up contest</a:t>
            </a:r>
            <a:endParaRPr lang="ru-RU" dirty="0">
              <a:solidFill>
                <a:schemeClr val="accent4">
                  <a:lumMod val="75000"/>
                </a:schemeClr>
              </a:solidFill>
            </a:endParaRPr>
          </a:p>
        </p:txBody>
      </p:sp>
      <p:sp>
        <p:nvSpPr>
          <p:cNvPr id="3" name="Содержимое 2"/>
          <p:cNvSpPr>
            <a:spLocks noGrp="1"/>
          </p:cNvSpPr>
          <p:nvPr>
            <p:ph idx="1"/>
          </p:nvPr>
        </p:nvSpPr>
        <p:spPr/>
        <p:txBody>
          <a:bodyPr/>
          <a:lstStyle/>
          <a:p>
            <a:pPr>
              <a:buNone/>
            </a:pPr>
            <a:r>
              <a:rPr lang="en-US" dirty="0" smtClean="0">
                <a:solidFill>
                  <a:schemeClr val="accent3">
                    <a:lumMod val="50000"/>
                  </a:schemeClr>
                </a:solidFill>
              </a:rPr>
              <a:t>    It's time for warm-up contest. Let's divide into two teams. Your task is to name an adjective describing character for the opposite team. When the team gives a correct answer, it gets 1 score. </a:t>
            </a:r>
            <a:endParaRPr lang="ru-RU" dirty="0" smtClean="0">
              <a:solidFill>
                <a:schemeClr val="accent3">
                  <a:lumMod val="50000"/>
                </a:schemeClr>
              </a:solidFill>
            </a:endParaRPr>
          </a:p>
          <a:p>
            <a:endParaRPr lang="ru-RU" dirty="0">
              <a:solidFill>
                <a:schemeClr val="accent3">
                  <a:lumMod val="50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accent4">
                    <a:lumMod val="75000"/>
                  </a:schemeClr>
                </a:solidFill>
              </a:rPr>
              <a:t>Lexical contest</a:t>
            </a:r>
            <a:endParaRPr lang="ru-RU" dirty="0">
              <a:solidFill>
                <a:schemeClr val="accent4">
                  <a:lumMod val="75000"/>
                </a:schemeClr>
              </a:solidFill>
            </a:endParaRPr>
          </a:p>
        </p:txBody>
      </p:sp>
      <p:sp>
        <p:nvSpPr>
          <p:cNvPr id="3" name="Содержимое 2"/>
          <p:cNvSpPr>
            <a:spLocks noGrp="1"/>
          </p:cNvSpPr>
          <p:nvPr>
            <p:ph idx="1"/>
          </p:nvPr>
        </p:nvSpPr>
        <p:spPr/>
        <p:txBody>
          <a:bodyPr/>
          <a:lstStyle/>
          <a:p>
            <a:pPr>
              <a:buNone/>
            </a:pPr>
            <a:r>
              <a:rPr lang="en-US" dirty="0" smtClean="0">
                <a:solidFill>
                  <a:schemeClr val="accent3">
                    <a:lumMod val="50000"/>
                  </a:schemeClr>
                </a:solidFill>
              </a:rPr>
              <a:t>   You are going to get the cards. Your task is to read them and complete with an appropriate word. When the team gives a correct answer, it gets 1 score. The team managed to finish the task first, gets an extra 1 score.</a:t>
            </a:r>
            <a:endParaRPr lang="ru-RU" dirty="0" smtClean="0">
              <a:solidFill>
                <a:schemeClr val="accent3">
                  <a:lumMod val="50000"/>
                </a:schemeClr>
              </a:solidFill>
            </a:endParaRPr>
          </a:p>
          <a:p>
            <a:endParaRPr lang="ru-RU" dirty="0">
              <a:solidFill>
                <a:schemeClr val="accent3">
                  <a:lumMod val="50000"/>
                </a:schemeClr>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accent4">
                    <a:lumMod val="75000"/>
                  </a:schemeClr>
                </a:solidFill>
              </a:rPr>
              <a:t>Listening contest</a:t>
            </a:r>
            <a:endParaRPr lang="ru-RU" dirty="0">
              <a:solidFill>
                <a:schemeClr val="accent4">
                  <a:lumMod val="75000"/>
                </a:schemeClr>
              </a:solidFill>
            </a:endParaRPr>
          </a:p>
        </p:txBody>
      </p:sp>
      <p:sp>
        <p:nvSpPr>
          <p:cNvPr id="3" name="Содержимое 2"/>
          <p:cNvSpPr>
            <a:spLocks noGrp="1"/>
          </p:cNvSpPr>
          <p:nvPr>
            <p:ph idx="1"/>
          </p:nvPr>
        </p:nvSpPr>
        <p:spPr/>
        <p:txBody>
          <a:bodyPr/>
          <a:lstStyle/>
          <a:p>
            <a:pPr>
              <a:buNone/>
            </a:pPr>
            <a:r>
              <a:rPr lang="en-US" dirty="0" smtClean="0">
                <a:solidFill>
                  <a:schemeClr val="accent3">
                    <a:lumMod val="50000"/>
                  </a:schemeClr>
                </a:solidFill>
              </a:rPr>
              <a:t>   It's time for Listening contest. Your task is to listen to the description and match each person to the adjective that best describe him or her. When the team gives a correct answer, it gets 1 score. The team managed to finish the task first, gets an extra 1 score. After this final contest we are going to sum up our results and name the winner.</a:t>
            </a:r>
            <a:endParaRPr lang="ru-RU" dirty="0">
              <a:solidFill>
                <a:schemeClr val="accent3">
                  <a:lumMod val="50000"/>
                </a:schemeClr>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ctr"/>
            <a:r>
              <a:rPr lang="en-US" sz="4000" i="1" dirty="0" smtClean="0">
                <a:solidFill>
                  <a:schemeClr val="bg1">
                    <a:lumMod val="90000"/>
                    <a:lumOff val="10000"/>
                  </a:schemeClr>
                </a:solidFill>
              </a:rPr>
              <a:t>Excellent!</a:t>
            </a:r>
          </a:p>
          <a:p>
            <a:pPr algn="ctr"/>
            <a:r>
              <a:rPr lang="en-US" sz="4000" i="1" dirty="0" smtClean="0">
                <a:solidFill>
                  <a:schemeClr val="bg1">
                    <a:lumMod val="90000"/>
                    <a:lumOff val="10000"/>
                  </a:schemeClr>
                </a:solidFill>
              </a:rPr>
              <a:t>Thank you very much for your work!</a:t>
            </a:r>
          </a:p>
          <a:p>
            <a:pPr algn="ctr"/>
            <a:r>
              <a:rPr lang="en-US" sz="4000" i="1" dirty="0" smtClean="0">
                <a:solidFill>
                  <a:schemeClr val="bg1">
                    <a:lumMod val="90000"/>
                    <a:lumOff val="10000"/>
                  </a:schemeClr>
                </a:solidFill>
              </a:rPr>
              <a:t>See you next lesson!</a:t>
            </a:r>
            <a:endParaRPr lang="ru-RU" sz="4000" i="1" dirty="0" smtClean="0">
              <a:solidFill>
                <a:schemeClr val="bg1">
                  <a:lumMod val="90000"/>
                  <a:lumOff val="10000"/>
                </a:schemeClr>
              </a:solidFill>
            </a:endParaRP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accent4">
                    <a:lumMod val="75000"/>
                  </a:schemeClr>
                </a:solidFill>
              </a:rPr>
              <a:t>The idiom “break the ice”</a:t>
            </a:r>
            <a:endParaRPr lang="ru-RU" dirty="0">
              <a:solidFill>
                <a:schemeClr val="accent4">
                  <a:lumMod val="75000"/>
                </a:schemeClr>
              </a:solidFill>
            </a:endParaRPr>
          </a:p>
        </p:txBody>
      </p:sp>
      <p:sp>
        <p:nvSpPr>
          <p:cNvPr id="3" name="Содержимое 2"/>
          <p:cNvSpPr>
            <a:spLocks noGrp="1"/>
          </p:cNvSpPr>
          <p:nvPr>
            <p:ph idx="1"/>
          </p:nvPr>
        </p:nvSpPr>
        <p:spPr/>
        <p:txBody>
          <a:bodyPr>
            <a:normAutofit lnSpcReduction="10000"/>
          </a:bodyPr>
          <a:lstStyle/>
          <a:p>
            <a:pPr>
              <a:buNone/>
            </a:pPr>
            <a:r>
              <a:rPr lang="en-US" dirty="0" smtClean="0">
                <a:solidFill>
                  <a:schemeClr val="accent3">
                    <a:lumMod val="50000"/>
                  </a:schemeClr>
                </a:solidFill>
              </a:rPr>
              <a:t>It means “</a:t>
            </a:r>
            <a:r>
              <a:rPr lang="en-US" dirty="0" err="1" smtClean="0">
                <a:solidFill>
                  <a:schemeClr val="accent3">
                    <a:lumMod val="50000"/>
                  </a:schemeClr>
                </a:solidFill>
              </a:rPr>
              <a:t>начать</a:t>
            </a:r>
            <a:r>
              <a:rPr lang="en-US" dirty="0" smtClean="0">
                <a:solidFill>
                  <a:schemeClr val="accent3">
                    <a:lumMod val="50000"/>
                  </a:schemeClr>
                </a:solidFill>
              </a:rPr>
              <a:t> </a:t>
            </a:r>
            <a:r>
              <a:rPr lang="en-US" dirty="0" err="1" smtClean="0">
                <a:solidFill>
                  <a:schemeClr val="accent3">
                    <a:lumMod val="50000"/>
                  </a:schemeClr>
                </a:solidFill>
              </a:rPr>
              <a:t>общение</a:t>
            </a:r>
            <a:r>
              <a:rPr lang="en-US" dirty="0" smtClean="0">
                <a:solidFill>
                  <a:schemeClr val="accent3">
                    <a:lumMod val="50000"/>
                  </a:schemeClr>
                </a:solidFill>
              </a:rPr>
              <a:t>”. </a:t>
            </a:r>
          </a:p>
          <a:p>
            <a:endParaRPr lang="en-US" dirty="0" smtClean="0">
              <a:solidFill>
                <a:schemeClr val="accent3">
                  <a:lumMod val="50000"/>
                </a:schemeClr>
              </a:solidFill>
            </a:endParaRPr>
          </a:p>
          <a:p>
            <a:pPr>
              <a:buNone/>
            </a:pPr>
            <a:r>
              <a:rPr lang="en-US" dirty="0" smtClean="0">
                <a:solidFill>
                  <a:schemeClr val="accent3">
                    <a:lumMod val="50000"/>
                  </a:schemeClr>
                </a:solidFill>
              </a:rPr>
              <a:t>Definition: To conquer the first difficulties in starting a conversation, getting a party going, or making an acquaintance.</a:t>
            </a:r>
          </a:p>
          <a:p>
            <a:pPr>
              <a:buNone/>
            </a:pPr>
            <a:r>
              <a:rPr lang="en-US" dirty="0" smtClean="0">
                <a:solidFill>
                  <a:schemeClr val="accent3">
                    <a:lumMod val="50000"/>
                  </a:schemeClr>
                </a:solidFill>
              </a:rPr>
              <a:t> </a:t>
            </a:r>
          </a:p>
          <a:p>
            <a:pPr>
              <a:buNone/>
            </a:pPr>
            <a:r>
              <a:rPr lang="en-US" dirty="0" smtClean="0">
                <a:solidFill>
                  <a:schemeClr val="accent3">
                    <a:lumMod val="50000"/>
                  </a:schemeClr>
                </a:solidFill>
              </a:rPr>
              <a:t>For example: Tom is so outgoing. He’s always the first one to break the ice at parties.</a:t>
            </a:r>
            <a:endParaRPr lang="ru-RU" dirty="0">
              <a:solidFill>
                <a:schemeClr val="accent3">
                  <a:lumMod val="50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71546"/>
            <a:ext cx="7467600" cy="5054617"/>
          </a:xfrm>
        </p:spPr>
        <p:txBody>
          <a:bodyPr>
            <a:normAutofit/>
          </a:bodyPr>
          <a:lstStyle/>
          <a:p>
            <a:pPr algn="ctr">
              <a:buNone/>
            </a:pPr>
            <a:r>
              <a:rPr lang="ru-RU" sz="3200" dirty="0" smtClean="0">
                <a:solidFill>
                  <a:schemeClr val="bg1">
                    <a:lumMod val="90000"/>
                    <a:lumOff val="10000"/>
                  </a:schemeClr>
                </a:solidFill>
                <a:latin typeface="Times New Roman" pitchFamily="18" charset="0"/>
                <a:cs typeface="Times New Roman" pitchFamily="18" charset="0"/>
              </a:rPr>
              <a:t>Урок-презентация </a:t>
            </a:r>
          </a:p>
          <a:p>
            <a:pPr algn="ctr">
              <a:buNone/>
            </a:pPr>
            <a:r>
              <a:rPr lang="ru-RU" sz="3200" dirty="0" smtClean="0">
                <a:solidFill>
                  <a:schemeClr val="bg1">
                    <a:lumMod val="90000"/>
                    <a:lumOff val="10000"/>
                  </a:schemeClr>
                </a:solidFill>
                <a:latin typeface="Times New Roman" pitchFamily="18" charset="0"/>
                <a:cs typeface="Times New Roman" pitchFamily="18" charset="0"/>
              </a:rPr>
              <a:t>по теме </a:t>
            </a:r>
            <a:r>
              <a:rPr lang="ru-RU" sz="3200" dirty="0" smtClean="0">
                <a:solidFill>
                  <a:schemeClr val="bg1">
                    <a:lumMod val="90000"/>
                    <a:lumOff val="10000"/>
                  </a:schemeClr>
                </a:solidFill>
                <a:latin typeface="Times New Roman" pitchFamily="18" charset="0"/>
                <a:cs typeface="Times New Roman" pitchFamily="18" charset="0"/>
              </a:rPr>
              <a:t>«</a:t>
            </a:r>
            <a:r>
              <a:rPr lang="en-US" sz="3200" dirty="0" smtClean="0">
                <a:solidFill>
                  <a:schemeClr val="bg1">
                    <a:lumMod val="90000"/>
                    <a:lumOff val="10000"/>
                  </a:schemeClr>
                </a:solidFill>
                <a:latin typeface="Times New Roman" pitchFamily="18" charset="0"/>
                <a:cs typeface="Times New Roman" pitchFamily="18" charset="0"/>
              </a:rPr>
              <a:t>Breaking the ice</a:t>
            </a:r>
            <a:r>
              <a:rPr lang="ru-RU" sz="3200" dirty="0" smtClean="0">
                <a:solidFill>
                  <a:schemeClr val="bg1">
                    <a:lumMod val="90000"/>
                    <a:lumOff val="10000"/>
                  </a:schemeClr>
                </a:solidFill>
                <a:latin typeface="Times New Roman" pitchFamily="18" charset="0"/>
                <a:cs typeface="Times New Roman" pitchFamily="18" charset="0"/>
              </a:rPr>
              <a:t>»</a:t>
            </a:r>
            <a:endParaRPr lang="ru-RU" sz="3200" dirty="0" smtClean="0">
              <a:solidFill>
                <a:schemeClr val="bg1">
                  <a:lumMod val="90000"/>
                  <a:lumOff val="10000"/>
                </a:schemeClr>
              </a:solidFill>
              <a:latin typeface="Times New Roman" pitchFamily="18" charset="0"/>
              <a:cs typeface="Times New Roman" pitchFamily="18" charset="0"/>
            </a:endParaRPr>
          </a:p>
          <a:p>
            <a:pPr algn="ctr">
              <a:buNone/>
            </a:pPr>
            <a:r>
              <a:rPr lang="ru-RU" sz="3200" dirty="0" smtClean="0">
                <a:solidFill>
                  <a:schemeClr val="bg1">
                    <a:lumMod val="90000"/>
                    <a:lumOff val="10000"/>
                  </a:schemeClr>
                </a:solidFill>
                <a:latin typeface="Times New Roman" pitchFamily="18" charset="0"/>
                <a:cs typeface="Times New Roman" pitchFamily="18" charset="0"/>
              </a:rPr>
              <a:t>УМК «Английский в фокусе </a:t>
            </a:r>
            <a:r>
              <a:rPr lang="en-US" sz="3200" dirty="0" smtClean="0">
                <a:solidFill>
                  <a:schemeClr val="bg1">
                    <a:lumMod val="90000"/>
                    <a:lumOff val="10000"/>
                  </a:schemeClr>
                </a:solidFill>
                <a:latin typeface="Times New Roman" pitchFamily="18" charset="0"/>
                <a:cs typeface="Times New Roman" pitchFamily="18" charset="0"/>
              </a:rPr>
              <a:t>8</a:t>
            </a:r>
            <a:r>
              <a:rPr lang="ru-RU" sz="3200" dirty="0" smtClean="0">
                <a:solidFill>
                  <a:schemeClr val="bg1">
                    <a:lumMod val="90000"/>
                    <a:lumOff val="10000"/>
                  </a:schemeClr>
                </a:solidFill>
                <a:latin typeface="Times New Roman" pitchFamily="18" charset="0"/>
                <a:cs typeface="Times New Roman" pitchFamily="18" charset="0"/>
              </a:rPr>
              <a:t>»</a:t>
            </a:r>
            <a:endParaRPr lang="ru-RU" sz="3200" dirty="0" smtClean="0">
              <a:solidFill>
                <a:schemeClr val="bg1">
                  <a:lumMod val="90000"/>
                  <a:lumOff val="10000"/>
                </a:schemeClr>
              </a:solidFill>
              <a:latin typeface="Times New Roman" pitchFamily="18" charset="0"/>
              <a:cs typeface="Times New Roman" pitchFamily="18" charset="0"/>
            </a:endParaRPr>
          </a:p>
          <a:p>
            <a:pPr algn="r">
              <a:buNone/>
            </a:pPr>
            <a:r>
              <a:rPr lang="ru-RU" sz="3200" dirty="0" smtClean="0">
                <a:solidFill>
                  <a:schemeClr val="bg1">
                    <a:lumMod val="90000"/>
                    <a:lumOff val="10000"/>
                  </a:schemeClr>
                </a:solidFill>
                <a:latin typeface="Times New Roman" pitchFamily="18" charset="0"/>
                <a:cs typeface="Times New Roman" pitchFamily="18" charset="0"/>
              </a:rPr>
              <a:t>Выполнила: </a:t>
            </a:r>
          </a:p>
          <a:p>
            <a:pPr algn="r">
              <a:buNone/>
            </a:pPr>
            <a:r>
              <a:rPr lang="ru-RU" sz="3200" dirty="0" smtClean="0">
                <a:solidFill>
                  <a:schemeClr val="bg1">
                    <a:lumMod val="90000"/>
                    <a:lumOff val="10000"/>
                  </a:schemeClr>
                </a:solidFill>
                <a:latin typeface="Times New Roman" pitchFamily="18" charset="0"/>
                <a:cs typeface="Times New Roman" pitchFamily="18" charset="0"/>
              </a:rPr>
              <a:t>Учитель английского языка</a:t>
            </a:r>
          </a:p>
          <a:p>
            <a:pPr algn="r">
              <a:buNone/>
            </a:pPr>
            <a:r>
              <a:rPr lang="ru-RU" sz="3200" dirty="0" smtClean="0">
                <a:solidFill>
                  <a:schemeClr val="bg1">
                    <a:lumMod val="90000"/>
                    <a:lumOff val="10000"/>
                  </a:schemeClr>
                </a:solidFill>
                <a:latin typeface="Times New Roman" pitchFamily="18" charset="0"/>
                <a:cs typeface="Times New Roman" pitchFamily="18" charset="0"/>
              </a:rPr>
              <a:t>Николаева Майя Александровна</a:t>
            </a:r>
          </a:p>
          <a:p>
            <a:pPr algn="r">
              <a:buNone/>
            </a:pPr>
            <a:r>
              <a:rPr lang="ru-RU" sz="3200" dirty="0" smtClean="0">
                <a:solidFill>
                  <a:schemeClr val="bg1">
                    <a:lumMod val="90000"/>
                    <a:lumOff val="10000"/>
                  </a:schemeClr>
                </a:solidFill>
                <a:latin typeface="Times New Roman" pitchFamily="18" charset="0"/>
                <a:cs typeface="Times New Roman" pitchFamily="18" charset="0"/>
              </a:rPr>
              <a:t>МБОУ гимназии № 7</a:t>
            </a:r>
          </a:p>
          <a:p>
            <a:pPr algn="r">
              <a:buNone/>
            </a:pPr>
            <a:r>
              <a:rPr lang="ru-RU" sz="3200" dirty="0" smtClean="0">
                <a:solidFill>
                  <a:schemeClr val="bg1">
                    <a:lumMod val="90000"/>
                    <a:lumOff val="10000"/>
                  </a:schemeClr>
                </a:solidFill>
                <a:latin typeface="Times New Roman" pitchFamily="18" charset="0"/>
                <a:cs typeface="Times New Roman" pitchFamily="18" charset="0"/>
              </a:rPr>
              <a:t>г Красногорска</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solidFill>
                  <a:schemeClr val="accent4">
                    <a:lumMod val="75000"/>
                  </a:schemeClr>
                </a:solidFill>
              </a:rPr>
              <a:t>What does the title “Breaking the ice” mean?</a:t>
            </a:r>
            <a:endParaRPr lang="ru-RU" dirty="0">
              <a:solidFill>
                <a:schemeClr val="accent4">
                  <a:lumMod val="75000"/>
                </a:schemeClr>
              </a:solidFill>
            </a:endParaRPr>
          </a:p>
        </p:txBody>
      </p:sp>
      <p:sp>
        <p:nvSpPr>
          <p:cNvPr id="3" name="Содержимое 2"/>
          <p:cNvSpPr>
            <a:spLocks noGrp="1"/>
          </p:cNvSpPr>
          <p:nvPr>
            <p:ph idx="1"/>
          </p:nvPr>
        </p:nvSpPr>
        <p:spPr/>
        <p:txBody>
          <a:bodyPr>
            <a:normAutofit lnSpcReduction="10000"/>
          </a:bodyPr>
          <a:lstStyle/>
          <a:p>
            <a:pPr>
              <a:buNone/>
            </a:pPr>
            <a:r>
              <a:rPr lang="en-US" dirty="0" smtClean="0">
                <a:solidFill>
                  <a:schemeClr val="accent3">
                    <a:lumMod val="50000"/>
                  </a:schemeClr>
                </a:solidFill>
              </a:rPr>
              <a:t>How would you start the conversation with the person you don’t know?</a:t>
            </a:r>
          </a:p>
          <a:p>
            <a:endParaRPr lang="en-US" dirty="0" smtClean="0">
              <a:solidFill>
                <a:schemeClr val="accent3">
                  <a:lumMod val="50000"/>
                </a:schemeClr>
              </a:solidFill>
            </a:endParaRPr>
          </a:p>
          <a:p>
            <a:pPr>
              <a:buNone/>
            </a:pPr>
            <a:r>
              <a:rPr lang="en-US" dirty="0" smtClean="0">
                <a:solidFill>
                  <a:schemeClr val="accent3">
                    <a:lumMod val="50000"/>
                  </a:schemeClr>
                </a:solidFill>
              </a:rPr>
              <a:t>To start the conversation with the person I don’t know I would …</a:t>
            </a:r>
          </a:p>
          <a:p>
            <a:pPr>
              <a:buNone/>
            </a:pPr>
            <a:r>
              <a:rPr lang="en-US" dirty="0" smtClean="0">
                <a:solidFill>
                  <a:schemeClr val="accent3">
                    <a:lumMod val="50000"/>
                  </a:schemeClr>
                </a:solidFill>
              </a:rPr>
              <a:t>As for me I would …/As far as I am concerned I would …</a:t>
            </a:r>
          </a:p>
          <a:p>
            <a:pPr>
              <a:buNone/>
            </a:pPr>
            <a:r>
              <a:rPr lang="en-US" dirty="0" smtClean="0">
                <a:solidFill>
                  <a:schemeClr val="accent3">
                    <a:lumMod val="50000"/>
                  </a:schemeClr>
                </a:solidFill>
              </a:rPr>
              <a:t>The trouble is that I … That is why I …</a:t>
            </a:r>
          </a:p>
          <a:p>
            <a:pPr>
              <a:buNone/>
            </a:pPr>
            <a:r>
              <a:rPr lang="en-US" dirty="0" smtClean="0">
                <a:solidFill>
                  <a:schemeClr val="accent3">
                    <a:lumMod val="50000"/>
                  </a:schemeClr>
                </a:solidFill>
              </a:rPr>
              <a:t>There is no doubt that … However …</a:t>
            </a:r>
            <a:endParaRPr lang="ru-RU" dirty="0">
              <a:solidFill>
                <a:schemeClr val="accent3">
                  <a:lumMod val="50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solidFill>
                  <a:schemeClr val="accent4">
                    <a:lumMod val="75000"/>
                  </a:schemeClr>
                </a:solidFill>
              </a:rPr>
              <a:t>Match words to the descriptions</a:t>
            </a:r>
            <a:endParaRPr lang="ru-RU" dirty="0">
              <a:solidFill>
                <a:schemeClr val="accent4">
                  <a:lumMod val="75000"/>
                </a:schemeClr>
              </a:solidFill>
            </a:endParaRPr>
          </a:p>
        </p:txBody>
      </p:sp>
      <p:graphicFrame>
        <p:nvGraphicFramePr>
          <p:cNvPr id="5" name="Содержимое 4"/>
          <p:cNvGraphicFramePr>
            <a:graphicFrameLocks noGrp="1"/>
          </p:cNvGraphicFramePr>
          <p:nvPr>
            <p:ph idx="1"/>
          </p:nvPr>
        </p:nvGraphicFramePr>
        <p:xfrm>
          <a:off x="457200" y="1600200"/>
          <a:ext cx="7467600" cy="4145280"/>
        </p:xfrm>
        <a:graphic>
          <a:graphicData uri="http://schemas.openxmlformats.org/drawingml/2006/table">
            <a:tbl>
              <a:tblPr firstRow="1" bandRow="1">
                <a:tableStyleId>{5C22544A-7EE6-4342-B048-85BDC9FD1C3A}</a:tableStyleId>
              </a:tblPr>
              <a:tblGrid>
                <a:gridCol w="3733800"/>
                <a:gridCol w="3733800"/>
              </a:tblGrid>
              <a:tr h="370840">
                <a:tc>
                  <a:txBody>
                    <a:bodyPr/>
                    <a:lstStyle/>
                    <a:p>
                      <a:pPr algn="ctr"/>
                      <a:r>
                        <a:rPr lang="en-US" dirty="0" smtClean="0">
                          <a:solidFill>
                            <a:schemeClr val="accent3">
                              <a:lumMod val="50000"/>
                            </a:schemeClr>
                          </a:solidFill>
                        </a:rPr>
                        <a:t>Words </a:t>
                      </a:r>
                      <a:endParaRPr lang="ru-RU" dirty="0">
                        <a:solidFill>
                          <a:schemeClr val="accent3">
                            <a:lumMod val="50000"/>
                          </a:schemeClr>
                        </a:solidFill>
                      </a:endParaRPr>
                    </a:p>
                  </a:txBody>
                  <a:tcPr/>
                </a:tc>
                <a:tc>
                  <a:txBody>
                    <a:bodyPr/>
                    <a:lstStyle/>
                    <a:p>
                      <a:pPr algn="ctr"/>
                      <a:r>
                        <a:rPr lang="en-US" dirty="0" smtClean="0">
                          <a:solidFill>
                            <a:schemeClr val="accent3">
                              <a:lumMod val="50000"/>
                            </a:schemeClr>
                          </a:solidFill>
                        </a:rPr>
                        <a:t>Descriptions</a:t>
                      </a:r>
                      <a:r>
                        <a:rPr lang="en-US" dirty="0" smtClean="0"/>
                        <a:t> </a:t>
                      </a:r>
                      <a:endParaRPr lang="ru-RU"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opportunity</a:t>
                      </a:r>
                      <a:r>
                        <a:rPr kumimoji="0" lang="ru-RU" sz="1800" kern="1200" dirty="0" smtClean="0">
                          <a:solidFill>
                            <a:schemeClr val="dk1"/>
                          </a:solidFill>
                          <a:latin typeface="+mn-lt"/>
                          <a:ea typeface="+mn-ea"/>
                          <a:cs typeface="+mn-cs"/>
                        </a:rPr>
                        <a:t> </a:t>
                      </a:r>
                      <a:r>
                        <a:rPr kumimoji="0" lang="ru-RU" sz="1800" kern="1200" dirty="0" err="1" smtClean="0">
                          <a:solidFill>
                            <a:schemeClr val="dk1"/>
                          </a:solidFill>
                          <a:latin typeface="+mn-lt"/>
                          <a:ea typeface="+mn-ea"/>
                          <a:cs typeface="+mn-cs"/>
                        </a:rPr>
                        <a:t>[ˌɔpə'tjuːnətɪ</a:t>
                      </a:r>
                      <a:r>
                        <a:rPr kumimoji="0" lang="ru-RU" sz="1800" kern="1200" dirty="0" smtClean="0">
                          <a:solidFill>
                            <a:schemeClr val="dk1"/>
                          </a:solidFill>
                          <a:latin typeface="+mn-lt"/>
                          <a:ea typeface="+mn-ea"/>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kern="1200" dirty="0" smtClean="0">
                          <a:solidFill>
                            <a:schemeClr val="dk1"/>
                          </a:solidFill>
                          <a:latin typeface="+mn-lt"/>
                          <a:ea typeface="+mn-ea"/>
                          <a:cs typeface="+mn-cs"/>
                        </a:rPr>
                        <a:t>a.</a:t>
                      </a:r>
                      <a:r>
                        <a:rPr kumimoji="0" lang="en-US" sz="1800" kern="1200" baseline="0" dirty="0" smtClean="0">
                          <a:solidFill>
                            <a:schemeClr val="dk1"/>
                          </a:solidFill>
                          <a:latin typeface="+mn-lt"/>
                          <a:ea typeface="+mn-ea"/>
                          <a:cs typeface="+mn-cs"/>
                        </a:rPr>
                        <a:t> </a:t>
                      </a:r>
                      <a:r>
                        <a:rPr kumimoji="0" lang="en-US" sz="1800" kern="1200" dirty="0" smtClean="0">
                          <a:solidFill>
                            <a:schemeClr val="dk1"/>
                          </a:solidFill>
                          <a:latin typeface="+mn-lt"/>
                          <a:ea typeface="+mn-ea"/>
                          <a:cs typeface="+mn-cs"/>
                        </a:rPr>
                        <a:t>positive, full of light.</a:t>
                      </a:r>
                      <a:endParaRPr kumimoji="0" lang="ru-RU" sz="1800" kern="1200" dirty="0" smtClean="0">
                        <a:solidFill>
                          <a:schemeClr val="dk1"/>
                        </a:solidFill>
                        <a:latin typeface="+mn-lt"/>
                        <a:ea typeface="+mn-ea"/>
                        <a:cs typeface="+mn-cs"/>
                      </a:endParaRP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blush [</a:t>
                      </a:r>
                      <a:r>
                        <a:rPr kumimoji="0" lang="en-US" sz="1800" kern="1200" dirty="0" err="1" smtClean="0">
                          <a:solidFill>
                            <a:schemeClr val="dk1"/>
                          </a:solidFill>
                          <a:latin typeface="+mn-lt"/>
                          <a:ea typeface="+mn-ea"/>
                          <a:cs typeface="+mn-cs"/>
                        </a:rPr>
                        <a:t>blʌʃ</a:t>
                      </a:r>
                      <a:r>
                        <a:rPr kumimoji="0" lang="en-US" sz="1800" kern="1200" dirty="0" smtClean="0">
                          <a:solidFill>
                            <a:schemeClr val="dk1"/>
                          </a:solidFill>
                          <a:latin typeface="+mn-lt"/>
                          <a:ea typeface="+mn-ea"/>
                          <a:cs typeface="+mn-cs"/>
                        </a:rPr>
                        <a:t>]	</a:t>
                      </a:r>
                      <a:endParaRPr kumimoji="0" lang="ru-RU" sz="1800" kern="1200" dirty="0" smtClean="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kern="1200" dirty="0" smtClean="0">
                          <a:solidFill>
                            <a:schemeClr val="dk1"/>
                          </a:solidFill>
                          <a:latin typeface="+mn-lt"/>
                          <a:ea typeface="+mn-ea"/>
                          <a:cs typeface="+mn-cs"/>
                        </a:rPr>
                        <a:t>b.</a:t>
                      </a:r>
                      <a:r>
                        <a:rPr kumimoji="0" lang="en-US" sz="1800" kern="1200" baseline="0" dirty="0" smtClean="0">
                          <a:solidFill>
                            <a:schemeClr val="dk1"/>
                          </a:solidFill>
                          <a:latin typeface="+mn-lt"/>
                          <a:ea typeface="+mn-ea"/>
                          <a:cs typeface="+mn-cs"/>
                        </a:rPr>
                        <a:t> </a:t>
                      </a:r>
                      <a:r>
                        <a:rPr kumimoji="0" lang="en-US" sz="1800" kern="1200" dirty="0" smtClean="0">
                          <a:solidFill>
                            <a:schemeClr val="dk1"/>
                          </a:solidFill>
                          <a:latin typeface="+mn-lt"/>
                          <a:ea typeface="+mn-ea"/>
                          <a:cs typeface="+mn-cs"/>
                        </a:rPr>
                        <a:t>become red in the face because       you feel embarrassed.</a:t>
                      </a:r>
                      <a:endParaRPr kumimoji="0" lang="ru-RU" sz="1800" kern="1200" dirty="0" smtClean="0">
                        <a:solidFill>
                          <a:schemeClr val="dk1"/>
                        </a:solidFill>
                        <a:latin typeface="+mn-lt"/>
                        <a:ea typeface="+mn-ea"/>
                        <a:cs typeface="+mn-cs"/>
                      </a:endParaRP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approach [</a:t>
                      </a:r>
                      <a:r>
                        <a:rPr kumimoji="0" lang="en-US" sz="1800" kern="1200" dirty="0" err="1" smtClean="0">
                          <a:solidFill>
                            <a:schemeClr val="dk1"/>
                          </a:solidFill>
                          <a:latin typeface="+mn-lt"/>
                          <a:ea typeface="+mn-ea"/>
                          <a:cs typeface="+mn-cs"/>
                        </a:rPr>
                        <a:t>ə'prəuʧ</a:t>
                      </a:r>
                      <a:r>
                        <a:rPr kumimoji="0" lang="en-US" sz="1800" kern="1200" dirty="0" smtClean="0">
                          <a:solidFill>
                            <a:schemeClr val="dk1"/>
                          </a:solidFill>
                          <a:latin typeface="+mn-lt"/>
                          <a:ea typeface="+mn-ea"/>
                          <a:cs typeface="+mn-cs"/>
                        </a:rPr>
                        <a:t>]</a:t>
                      </a:r>
                      <a:endParaRPr kumimoji="0" lang="ru-RU" sz="1800" kern="1200" dirty="0" smtClean="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kern="1200" dirty="0" smtClean="0">
                          <a:solidFill>
                            <a:schemeClr val="dk1"/>
                          </a:solidFill>
                          <a:latin typeface="+mn-lt"/>
                          <a:ea typeface="+mn-ea"/>
                          <a:cs typeface="+mn-cs"/>
                        </a:rPr>
                        <a:t>c.</a:t>
                      </a:r>
                      <a:r>
                        <a:rPr kumimoji="0" lang="en-US" sz="1800" kern="1200" dirty="0" smtClean="0">
                          <a:solidFill>
                            <a:schemeClr val="dk1"/>
                          </a:solidFill>
                          <a:latin typeface="+mn-lt"/>
                          <a:ea typeface="+mn-ea"/>
                          <a:cs typeface="+mn-cs"/>
                        </a:rPr>
                        <a:t> situation in which it is possible to do </a:t>
                      </a:r>
                      <a:r>
                        <a:rPr kumimoji="0" lang="en-US" sz="1800" kern="1200" dirty="0" err="1" smtClean="0">
                          <a:solidFill>
                            <a:schemeClr val="dk1"/>
                          </a:solidFill>
                          <a:latin typeface="+mn-lt"/>
                          <a:ea typeface="+mn-ea"/>
                          <a:cs typeface="+mn-cs"/>
                        </a:rPr>
                        <a:t>smth</a:t>
                      </a:r>
                      <a:r>
                        <a:rPr kumimoji="0" lang="en-US" sz="1800" kern="1200" dirty="0" smtClean="0">
                          <a:solidFill>
                            <a:schemeClr val="dk1"/>
                          </a:solidFill>
                          <a:latin typeface="+mn-lt"/>
                          <a:ea typeface="+mn-ea"/>
                          <a:cs typeface="+mn-cs"/>
                        </a:rPr>
                        <a:t>.</a:t>
                      </a:r>
                      <a:endParaRPr kumimoji="0" lang="ru-RU" sz="1800" kern="1200" dirty="0" smtClean="0">
                        <a:solidFill>
                          <a:schemeClr val="dk1"/>
                        </a:solidFill>
                        <a:latin typeface="+mn-lt"/>
                        <a:ea typeface="+mn-ea"/>
                        <a:cs typeface="+mn-cs"/>
                      </a:endParaRP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fancy ['</a:t>
                      </a:r>
                      <a:r>
                        <a:rPr kumimoji="0" lang="en-US" sz="1800" kern="1200" dirty="0" err="1" smtClean="0">
                          <a:solidFill>
                            <a:schemeClr val="dk1"/>
                          </a:solidFill>
                          <a:latin typeface="+mn-lt"/>
                          <a:ea typeface="+mn-ea"/>
                          <a:cs typeface="+mn-cs"/>
                        </a:rPr>
                        <a:t>fænsɪ</a:t>
                      </a:r>
                      <a:r>
                        <a:rPr kumimoji="0" lang="en-US" sz="1800" kern="1200" dirty="0" smtClean="0">
                          <a:solidFill>
                            <a:schemeClr val="dk1"/>
                          </a:solidFill>
                          <a:latin typeface="+mn-lt"/>
                          <a:ea typeface="+mn-ea"/>
                          <a:cs typeface="+mn-cs"/>
                        </a:rPr>
                        <a:t>]</a:t>
                      </a:r>
                      <a:endParaRPr kumimoji="0" lang="ru-RU" sz="1800" kern="1200" dirty="0" smtClean="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kern="1200" dirty="0" smtClean="0">
                          <a:solidFill>
                            <a:schemeClr val="dk1"/>
                          </a:solidFill>
                          <a:latin typeface="+mn-lt"/>
                          <a:ea typeface="+mn-ea"/>
                          <a:cs typeface="+mn-cs"/>
                        </a:rPr>
                        <a:t>d.</a:t>
                      </a:r>
                      <a:r>
                        <a:rPr kumimoji="0" lang="en-US" sz="1800" kern="1200" baseline="0" dirty="0" smtClean="0">
                          <a:solidFill>
                            <a:schemeClr val="dk1"/>
                          </a:solidFill>
                          <a:latin typeface="+mn-lt"/>
                          <a:ea typeface="+mn-ea"/>
                          <a:cs typeface="+mn-cs"/>
                        </a:rPr>
                        <a:t> </a:t>
                      </a:r>
                      <a:r>
                        <a:rPr kumimoji="0" lang="en-US" sz="1800" kern="1200" dirty="0" smtClean="0">
                          <a:solidFill>
                            <a:schemeClr val="dk1"/>
                          </a:solidFill>
                          <a:latin typeface="+mn-lt"/>
                          <a:ea typeface="+mn-ea"/>
                          <a:cs typeface="+mn-cs"/>
                        </a:rPr>
                        <a:t>keep away from </a:t>
                      </a:r>
                      <a:r>
                        <a:rPr kumimoji="0" lang="en-US" sz="1800" kern="1200" dirty="0" err="1" smtClean="0">
                          <a:solidFill>
                            <a:schemeClr val="dk1"/>
                          </a:solidFill>
                          <a:latin typeface="+mn-lt"/>
                          <a:ea typeface="+mn-ea"/>
                          <a:cs typeface="+mn-cs"/>
                        </a:rPr>
                        <a:t>smb</a:t>
                      </a:r>
                      <a:r>
                        <a:rPr kumimoji="0" lang="en-US" sz="1800" kern="1200" dirty="0" smtClean="0">
                          <a:solidFill>
                            <a:schemeClr val="dk1"/>
                          </a:solidFill>
                          <a:latin typeface="+mn-lt"/>
                          <a:ea typeface="+mn-ea"/>
                          <a:cs typeface="+mn-cs"/>
                        </a:rPr>
                        <a:t>.</a:t>
                      </a:r>
                      <a:endParaRPr kumimoji="0" lang="ru-RU" sz="1800" kern="1200" dirty="0" smtClean="0">
                        <a:solidFill>
                          <a:schemeClr val="dk1"/>
                        </a:solidFill>
                        <a:latin typeface="+mn-lt"/>
                        <a:ea typeface="+mn-ea"/>
                        <a:cs typeface="+mn-cs"/>
                      </a:endParaRP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bright [</a:t>
                      </a:r>
                      <a:r>
                        <a:rPr kumimoji="0" lang="en-US" sz="1800" kern="1200" dirty="0" err="1" smtClean="0">
                          <a:solidFill>
                            <a:schemeClr val="dk1"/>
                          </a:solidFill>
                          <a:latin typeface="+mn-lt"/>
                          <a:ea typeface="+mn-ea"/>
                          <a:cs typeface="+mn-cs"/>
                        </a:rPr>
                        <a:t>braɪt</a:t>
                      </a:r>
                      <a:r>
                        <a:rPr kumimoji="0" lang="en-US" sz="1800" kern="1200" dirty="0" smtClean="0">
                          <a:solidFill>
                            <a:schemeClr val="dk1"/>
                          </a:solidFill>
                          <a:latin typeface="+mn-lt"/>
                          <a:ea typeface="+mn-ea"/>
                          <a:cs typeface="+mn-cs"/>
                        </a:rPr>
                        <a:t>]</a:t>
                      </a:r>
                      <a:endParaRPr kumimoji="0" lang="ru-RU" sz="1800" kern="1200" dirty="0" smtClean="0">
                        <a:solidFill>
                          <a:schemeClr val="dk1"/>
                        </a:solidFill>
                        <a:latin typeface="+mn-lt"/>
                        <a:ea typeface="+mn-ea"/>
                        <a:cs typeface="+mn-cs"/>
                      </a:endParaRPr>
                    </a:p>
                  </a:txBody>
                  <a:tcPr/>
                </a:tc>
                <a:tc>
                  <a:txBody>
                    <a:bodyPr/>
                    <a:lstStyle/>
                    <a:p>
                      <a:pPr lvl="0"/>
                      <a:r>
                        <a:rPr kumimoji="0" lang="en-US" sz="1800" b="1" kern="1200" dirty="0" smtClean="0">
                          <a:solidFill>
                            <a:schemeClr val="dk1"/>
                          </a:solidFill>
                          <a:latin typeface="+mn-lt"/>
                          <a:ea typeface="+mn-ea"/>
                          <a:cs typeface="+mn-cs"/>
                        </a:rPr>
                        <a:t>e.</a:t>
                      </a:r>
                      <a:r>
                        <a:rPr kumimoji="0" lang="en-US" sz="1800" kern="1200" dirty="0" smtClean="0">
                          <a:solidFill>
                            <a:schemeClr val="dk1"/>
                          </a:solidFill>
                          <a:latin typeface="+mn-lt"/>
                          <a:ea typeface="+mn-ea"/>
                          <a:cs typeface="+mn-cs"/>
                        </a:rPr>
                        <a:t> get help, improve </a:t>
                      </a:r>
                      <a:r>
                        <a:rPr kumimoji="0" lang="en-US" sz="1800" kern="1200" dirty="0" err="1" smtClean="0">
                          <a:solidFill>
                            <a:schemeClr val="dk1"/>
                          </a:solidFill>
                          <a:latin typeface="+mn-lt"/>
                          <a:ea typeface="+mn-ea"/>
                          <a:cs typeface="+mn-cs"/>
                        </a:rPr>
                        <a:t>smth</a:t>
                      </a:r>
                      <a:r>
                        <a:rPr kumimoji="0" lang="en-US" sz="1800" kern="1200" dirty="0" smtClean="0">
                          <a:solidFill>
                            <a:schemeClr val="dk1"/>
                          </a:solidFill>
                          <a:latin typeface="+mn-lt"/>
                          <a:ea typeface="+mn-ea"/>
                          <a:cs typeface="+mn-cs"/>
                        </a:rPr>
                        <a:t>.</a:t>
                      </a:r>
                      <a:endParaRPr kumimoji="0" lang="ru-RU" sz="1800" kern="1200" dirty="0" smtClean="0">
                        <a:solidFill>
                          <a:schemeClr val="dk1"/>
                        </a:solidFill>
                        <a:latin typeface="+mn-lt"/>
                        <a:ea typeface="+mn-ea"/>
                        <a:cs typeface="+mn-cs"/>
                      </a:endParaRP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benefit ['</a:t>
                      </a:r>
                      <a:r>
                        <a:rPr kumimoji="0" lang="en-US" sz="1800" kern="1200" dirty="0" err="1" smtClean="0">
                          <a:solidFill>
                            <a:schemeClr val="dk1"/>
                          </a:solidFill>
                          <a:latin typeface="+mn-lt"/>
                          <a:ea typeface="+mn-ea"/>
                          <a:cs typeface="+mn-cs"/>
                        </a:rPr>
                        <a:t>benɪfɪt</a:t>
                      </a:r>
                      <a:r>
                        <a:rPr kumimoji="0" lang="en-US" sz="1800" kern="1200" dirty="0" smtClean="0">
                          <a:solidFill>
                            <a:schemeClr val="dk1"/>
                          </a:solidFill>
                          <a:latin typeface="+mn-lt"/>
                          <a:ea typeface="+mn-ea"/>
                          <a:cs typeface="+mn-cs"/>
                        </a:rPr>
                        <a:t>]</a:t>
                      </a:r>
                      <a:endParaRPr kumimoji="0" lang="ru-RU" sz="1800" kern="1200" dirty="0" smtClean="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kern="1200" dirty="0" smtClean="0">
                          <a:solidFill>
                            <a:schemeClr val="dk1"/>
                          </a:solidFill>
                          <a:latin typeface="+mn-lt"/>
                          <a:ea typeface="+mn-ea"/>
                          <a:cs typeface="+mn-cs"/>
                        </a:rPr>
                        <a:t>f. </a:t>
                      </a:r>
                      <a:r>
                        <a:rPr kumimoji="0" lang="en-US" sz="1800" kern="1200" dirty="0" smtClean="0">
                          <a:solidFill>
                            <a:schemeClr val="dk1"/>
                          </a:solidFill>
                          <a:latin typeface="+mn-lt"/>
                          <a:ea typeface="+mn-ea"/>
                          <a:cs typeface="+mn-cs"/>
                        </a:rPr>
                        <a:t>go up to, speak to.</a:t>
                      </a:r>
                      <a:endParaRPr kumimoji="0" lang="ru-RU" sz="1800" kern="1200" dirty="0" smtClean="0">
                        <a:solidFill>
                          <a:schemeClr val="dk1"/>
                        </a:solidFill>
                        <a:latin typeface="+mn-lt"/>
                        <a:ea typeface="+mn-ea"/>
                        <a:cs typeface="+mn-cs"/>
                      </a:endParaRP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develop [</a:t>
                      </a:r>
                      <a:r>
                        <a:rPr kumimoji="0" lang="en-US" sz="1800" kern="1200" dirty="0" err="1" smtClean="0">
                          <a:solidFill>
                            <a:schemeClr val="dk1"/>
                          </a:solidFill>
                          <a:latin typeface="+mn-lt"/>
                          <a:ea typeface="+mn-ea"/>
                          <a:cs typeface="+mn-cs"/>
                        </a:rPr>
                        <a:t>dɪ'veləp</a:t>
                      </a:r>
                      <a:r>
                        <a:rPr kumimoji="0" lang="en-US" sz="1800" kern="1200" dirty="0" smtClean="0">
                          <a:solidFill>
                            <a:schemeClr val="dk1"/>
                          </a:solidFill>
                          <a:latin typeface="+mn-lt"/>
                          <a:ea typeface="+mn-ea"/>
                          <a:cs typeface="+mn-cs"/>
                        </a:rPr>
                        <a:t>]</a:t>
                      </a:r>
                      <a:endParaRPr kumimoji="0" lang="ru-RU" sz="1800" kern="1200" dirty="0" smtClean="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kern="1200" dirty="0" smtClean="0">
                          <a:solidFill>
                            <a:schemeClr val="dk1"/>
                          </a:solidFill>
                          <a:latin typeface="+mn-lt"/>
                          <a:ea typeface="+mn-ea"/>
                          <a:cs typeface="+mn-cs"/>
                        </a:rPr>
                        <a:t>g.</a:t>
                      </a:r>
                      <a:r>
                        <a:rPr kumimoji="0" lang="en-US" sz="1800" kern="1200" dirty="0" smtClean="0">
                          <a:solidFill>
                            <a:schemeClr val="dk1"/>
                          </a:solidFill>
                          <a:latin typeface="+mn-lt"/>
                          <a:ea typeface="+mn-ea"/>
                          <a:cs typeface="+mn-cs"/>
                        </a:rPr>
                        <a:t> feel attracted to.</a:t>
                      </a:r>
                      <a:endParaRPr kumimoji="0" lang="ru-RU" sz="1800" kern="1200" dirty="0" smtClean="0">
                        <a:solidFill>
                          <a:schemeClr val="dk1"/>
                        </a:solidFill>
                        <a:latin typeface="+mn-lt"/>
                        <a:ea typeface="+mn-ea"/>
                        <a:cs typeface="+mn-cs"/>
                      </a:endParaRPr>
                    </a:p>
                  </a:txBody>
                  <a:tcPr/>
                </a:tc>
              </a:tr>
              <a:tr h="370840">
                <a:tc>
                  <a:txBody>
                    <a:bodyPr/>
                    <a:lstStyle/>
                    <a:p>
                      <a:pPr lvl="0"/>
                      <a:r>
                        <a:rPr kumimoji="0" lang="en-US" sz="1800" kern="1200" dirty="0" smtClean="0">
                          <a:solidFill>
                            <a:schemeClr val="dk1"/>
                          </a:solidFill>
                          <a:latin typeface="+mn-lt"/>
                          <a:ea typeface="+mn-ea"/>
                          <a:cs typeface="+mn-cs"/>
                        </a:rPr>
                        <a:t>avoid [</a:t>
                      </a:r>
                      <a:r>
                        <a:rPr kumimoji="0" lang="en-US" sz="1800" kern="1200" dirty="0" err="1" smtClean="0">
                          <a:solidFill>
                            <a:schemeClr val="dk1"/>
                          </a:solidFill>
                          <a:latin typeface="+mn-lt"/>
                          <a:ea typeface="+mn-ea"/>
                          <a:cs typeface="+mn-cs"/>
                        </a:rPr>
                        <a:t>ə'vɔɪd</a:t>
                      </a:r>
                      <a:r>
                        <a:rPr kumimoji="0" lang="en-US" sz="1800" kern="1200" dirty="0" smtClean="0">
                          <a:solidFill>
                            <a:schemeClr val="dk1"/>
                          </a:solidFill>
                          <a:latin typeface="+mn-lt"/>
                          <a:ea typeface="+mn-ea"/>
                          <a:cs typeface="+mn-cs"/>
                        </a:rPr>
                        <a:t>]</a:t>
                      </a:r>
                      <a:endParaRPr kumimoji="0" lang="ru-RU" sz="1800" kern="1200" dirty="0" smtClean="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kern="1200" dirty="0" smtClean="0">
                          <a:solidFill>
                            <a:schemeClr val="dk1"/>
                          </a:solidFill>
                          <a:latin typeface="+mn-lt"/>
                          <a:ea typeface="+mn-ea"/>
                          <a:cs typeface="+mn-cs"/>
                        </a:rPr>
                        <a:t>h.</a:t>
                      </a:r>
                      <a:r>
                        <a:rPr kumimoji="0" lang="en-US" sz="1800" kern="1200" dirty="0" smtClean="0">
                          <a:solidFill>
                            <a:schemeClr val="dk1"/>
                          </a:solidFill>
                          <a:latin typeface="+mn-lt"/>
                          <a:ea typeface="+mn-ea"/>
                          <a:cs typeface="+mn-cs"/>
                        </a:rPr>
                        <a:t> grow or change over a period of time, acquire.</a:t>
                      </a:r>
                      <a:endParaRPr kumimoji="0" lang="ru-RU" sz="1800" kern="1200" dirty="0" smtClean="0">
                        <a:solidFill>
                          <a:schemeClr val="dk1"/>
                        </a:solidFill>
                        <a:latin typeface="+mn-lt"/>
                        <a:ea typeface="+mn-ea"/>
                        <a:cs typeface="+mn-cs"/>
                      </a:endParaRPr>
                    </a:p>
                  </a:txBody>
                  <a:tcPr/>
                </a:tc>
              </a:tr>
            </a:tbl>
          </a:graphicData>
        </a:graphic>
      </p:graphicFrame>
      <p:sp>
        <p:nvSpPr>
          <p:cNvPr id="6" name="TextBox 5"/>
          <p:cNvSpPr txBox="1"/>
          <p:nvPr/>
        </p:nvSpPr>
        <p:spPr>
          <a:xfrm>
            <a:off x="3286116" y="2000240"/>
            <a:ext cx="428628" cy="292388"/>
          </a:xfrm>
          <a:prstGeom prst="rect">
            <a:avLst/>
          </a:prstGeom>
          <a:noFill/>
        </p:spPr>
        <p:txBody>
          <a:bodyPr wrap="square" rtlCol="0">
            <a:spAutoFit/>
          </a:bodyPr>
          <a:lstStyle/>
          <a:p>
            <a:r>
              <a:rPr lang="en-US" sz="1300" dirty="0">
                <a:solidFill>
                  <a:schemeClr val="dk1"/>
                </a:solidFill>
              </a:rPr>
              <a:t>(c)</a:t>
            </a:r>
            <a:endParaRPr lang="ru-RU" sz="1300" dirty="0"/>
          </a:p>
        </p:txBody>
      </p:sp>
      <p:sp>
        <p:nvSpPr>
          <p:cNvPr id="7" name="TextBox 6"/>
          <p:cNvSpPr txBox="1"/>
          <p:nvPr/>
        </p:nvSpPr>
        <p:spPr>
          <a:xfrm>
            <a:off x="3286116" y="2428868"/>
            <a:ext cx="428628" cy="292388"/>
          </a:xfrm>
          <a:prstGeom prst="rect">
            <a:avLst/>
          </a:prstGeom>
          <a:noFill/>
        </p:spPr>
        <p:txBody>
          <a:bodyPr wrap="square" rtlCol="0">
            <a:spAutoFit/>
          </a:bodyPr>
          <a:lstStyle/>
          <a:p>
            <a:r>
              <a:rPr lang="en-US" sz="1300" dirty="0" smtClean="0">
                <a:solidFill>
                  <a:schemeClr val="dk1"/>
                </a:solidFill>
              </a:rPr>
              <a:t>(b)</a:t>
            </a:r>
            <a:endParaRPr lang="ru-RU" sz="1300" dirty="0"/>
          </a:p>
        </p:txBody>
      </p:sp>
      <p:sp>
        <p:nvSpPr>
          <p:cNvPr id="8" name="TextBox 7"/>
          <p:cNvSpPr txBox="1"/>
          <p:nvPr/>
        </p:nvSpPr>
        <p:spPr>
          <a:xfrm>
            <a:off x="3286116" y="3071810"/>
            <a:ext cx="428628" cy="292388"/>
          </a:xfrm>
          <a:prstGeom prst="rect">
            <a:avLst/>
          </a:prstGeom>
          <a:noFill/>
        </p:spPr>
        <p:txBody>
          <a:bodyPr wrap="square" rtlCol="0">
            <a:spAutoFit/>
          </a:bodyPr>
          <a:lstStyle/>
          <a:p>
            <a:r>
              <a:rPr lang="en-US" sz="1300" dirty="0" smtClean="0">
                <a:solidFill>
                  <a:schemeClr val="dk1"/>
                </a:solidFill>
              </a:rPr>
              <a:t>(f)</a:t>
            </a:r>
            <a:endParaRPr lang="ru-RU" sz="1300" dirty="0"/>
          </a:p>
        </p:txBody>
      </p:sp>
      <p:sp>
        <p:nvSpPr>
          <p:cNvPr id="9" name="TextBox 8"/>
          <p:cNvSpPr txBox="1"/>
          <p:nvPr/>
        </p:nvSpPr>
        <p:spPr>
          <a:xfrm>
            <a:off x="3286116" y="3643314"/>
            <a:ext cx="428628" cy="292388"/>
          </a:xfrm>
          <a:prstGeom prst="rect">
            <a:avLst/>
          </a:prstGeom>
          <a:noFill/>
        </p:spPr>
        <p:txBody>
          <a:bodyPr wrap="square" rtlCol="0">
            <a:spAutoFit/>
          </a:bodyPr>
          <a:lstStyle/>
          <a:p>
            <a:r>
              <a:rPr lang="en-US" sz="1300" dirty="0" smtClean="0">
                <a:solidFill>
                  <a:schemeClr val="dk1"/>
                </a:solidFill>
              </a:rPr>
              <a:t>(g)</a:t>
            </a:r>
            <a:endParaRPr lang="ru-RU" sz="1300" dirty="0"/>
          </a:p>
        </p:txBody>
      </p:sp>
      <p:sp>
        <p:nvSpPr>
          <p:cNvPr id="10" name="TextBox 9"/>
          <p:cNvSpPr txBox="1"/>
          <p:nvPr/>
        </p:nvSpPr>
        <p:spPr>
          <a:xfrm>
            <a:off x="3286116" y="4000504"/>
            <a:ext cx="428628" cy="292388"/>
          </a:xfrm>
          <a:prstGeom prst="rect">
            <a:avLst/>
          </a:prstGeom>
          <a:noFill/>
        </p:spPr>
        <p:txBody>
          <a:bodyPr wrap="square" rtlCol="0">
            <a:spAutoFit/>
          </a:bodyPr>
          <a:lstStyle/>
          <a:p>
            <a:r>
              <a:rPr lang="en-US" sz="1300" dirty="0" smtClean="0">
                <a:solidFill>
                  <a:schemeClr val="dk1"/>
                </a:solidFill>
              </a:rPr>
              <a:t>(a)</a:t>
            </a:r>
            <a:endParaRPr lang="ru-RU" sz="1300" dirty="0"/>
          </a:p>
        </p:txBody>
      </p:sp>
      <p:sp>
        <p:nvSpPr>
          <p:cNvPr id="11" name="TextBox 10"/>
          <p:cNvSpPr txBox="1"/>
          <p:nvPr/>
        </p:nvSpPr>
        <p:spPr>
          <a:xfrm>
            <a:off x="3286116" y="4429132"/>
            <a:ext cx="428628" cy="292388"/>
          </a:xfrm>
          <a:prstGeom prst="rect">
            <a:avLst/>
          </a:prstGeom>
          <a:noFill/>
        </p:spPr>
        <p:txBody>
          <a:bodyPr wrap="square" rtlCol="0">
            <a:spAutoFit/>
          </a:bodyPr>
          <a:lstStyle/>
          <a:p>
            <a:r>
              <a:rPr lang="en-US" sz="1300" dirty="0" smtClean="0">
                <a:solidFill>
                  <a:schemeClr val="dk1"/>
                </a:solidFill>
              </a:rPr>
              <a:t>(e)</a:t>
            </a:r>
            <a:endParaRPr lang="ru-RU" sz="1300" dirty="0"/>
          </a:p>
        </p:txBody>
      </p:sp>
      <p:sp>
        <p:nvSpPr>
          <p:cNvPr id="12" name="TextBox 11"/>
          <p:cNvSpPr txBox="1"/>
          <p:nvPr/>
        </p:nvSpPr>
        <p:spPr>
          <a:xfrm>
            <a:off x="3286116" y="4786322"/>
            <a:ext cx="428628" cy="292388"/>
          </a:xfrm>
          <a:prstGeom prst="rect">
            <a:avLst/>
          </a:prstGeom>
          <a:noFill/>
        </p:spPr>
        <p:txBody>
          <a:bodyPr wrap="square" rtlCol="0">
            <a:spAutoFit/>
          </a:bodyPr>
          <a:lstStyle/>
          <a:p>
            <a:r>
              <a:rPr lang="en-US" sz="1300" dirty="0" smtClean="0">
                <a:solidFill>
                  <a:schemeClr val="dk1"/>
                </a:solidFill>
              </a:rPr>
              <a:t>(h)</a:t>
            </a:r>
            <a:endParaRPr lang="ru-RU" sz="1300" dirty="0"/>
          </a:p>
        </p:txBody>
      </p:sp>
      <p:sp>
        <p:nvSpPr>
          <p:cNvPr id="13" name="TextBox 12"/>
          <p:cNvSpPr txBox="1"/>
          <p:nvPr/>
        </p:nvSpPr>
        <p:spPr>
          <a:xfrm>
            <a:off x="3286116" y="5143512"/>
            <a:ext cx="428628" cy="292388"/>
          </a:xfrm>
          <a:prstGeom prst="rect">
            <a:avLst/>
          </a:prstGeom>
          <a:noFill/>
        </p:spPr>
        <p:txBody>
          <a:bodyPr wrap="square" rtlCol="0">
            <a:spAutoFit/>
          </a:bodyPr>
          <a:lstStyle/>
          <a:p>
            <a:r>
              <a:rPr lang="en-US" sz="1300" dirty="0" smtClean="0">
                <a:solidFill>
                  <a:schemeClr val="dk1"/>
                </a:solidFill>
              </a:rPr>
              <a:t>(d)</a:t>
            </a:r>
            <a:endParaRPr lang="ru-RU" sz="13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accent4">
                    <a:lumMod val="75000"/>
                  </a:schemeClr>
                </a:solidFill>
              </a:rPr>
              <a:t>False, True or Doesn’t say</a:t>
            </a:r>
            <a:endParaRPr lang="ru-RU" dirty="0">
              <a:solidFill>
                <a:schemeClr val="accent4">
                  <a:lumMod val="75000"/>
                </a:schemeClr>
              </a:solidFill>
            </a:endParaRPr>
          </a:p>
        </p:txBody>
      </p:sp>
      <p:sp>
        <p:nvSpPr>
          <p:cNvPr id="3" name="Содержимое 2"/>
          <p:cNvSpPr>
            <a:spLocks noGrp="1"/>
          </p:cNvSpPr>
          <p:nvPr>
            <p:ph idx="1"/>
          </p:nvPr>
        </p:nvSpPr>
        <p:spPr/>
        <p:txBody>
          <a:bodyPr>
            <a:normAutofit/>
          </a:bodyPr>
          <a:lstStyle/>
          <a:p>
            <a:pPr>
              <a:buNone/>
            </a:pPr>
            <a:r>
              <a:rPr lang="en-US" dirty="0" smtClean="0">
                <a:solidFill>
                  <a:schemeClr val="accent3">
                    <a:lumMod val="50000"/>
                  </a:schemeClr>
                </a:solidFill>
              </a:rPr>
              <a:t>1. </a:t>
            </a:r>
            <a:endParaRPr lang="ru-RU" dirty="0" smtClean="0">
              <a:solidFill>
                <a:schemeClr val="accent3">
                  <a:lumMod val="50000"/>
                </a:schemeClr>
              </a:solidFill>
            </a:endParaRPr>
          </a:p>
          <a:p>
            <a:pPr>
              <a:buNone/>
            </a:pPr>
            <a:r>
              <a:rPr lang="en-US" dirty="0" smtClean="0">
                <a:solidFill>
                  <a:schemeClr val="accent3">
                    <a:lumMod val="50000"/>
                  </a:schemeClr>
                </a:solidFill>
              </a:rPr>
              <a:t>2. </a:t>
            </a:r>
            <a:endParaRPr lang="ru-RU" dirty="0" smtClean="0">
              <a:solidFill>
                <a:schemeClr val="accent3">
                  <a:lumMod val="50000"/>
                </a:schemeClr>
              </a:solidFill>
            </a:endParaRPr>
          </a:p>
          <a:p>
            <a:pPr>
              <a:buNone/>
            </a:pPr>
            <a:r>
              <a:rPr lang="en-US" dirty="0" smtClean="0">
                <a:solidFill>
                  <a:schemeClr val="accent3">
                    <a:lumMod val="50000"/>
                  </a:schemeClr>
                </a:solidFill>
              </a:rPr>
              <a:t>3. </a:t>
            </a:r>
            <a:endParaRPr lang="ru-RU" dirty="0" smtClean="0">
              <a:solidFill>
                <a:schemeClr val="accent3">
                  <a:lumMod val="50000"/>
                </a:schemeClr>
              </a:solidFill>
            </a:endParaRPr>
          </a:p>
          <a:p>
            <a:pPr>
              <a:buNone/>
            </a:pPr>
            <a:r>
              <a:rPr lang="en-US" dirty="0" smtClean="0">
                <a:solidFill>
                  <a:schemeClr val="accent3">
                    <a:lumMod val="50000"/>
                  </a:schemeClr>
                </a:solidFill>
              </a:rPr>
              <a:t>4. </a:t>
            </a:r>
            <a:endParaRPr lang="ru-RU" dirty="0" smtClean="0">
              <a:solidFill>
                <a:schemeClr val="accent3">
                  <a:lumMod val="50000"/>
                </a:schemeClr>
              </a:solidFill>
            </a:endParaRPr>
          </a:p>
          <a:p>
            <a:pPr>
              <a:buNone/>
            </a:pPr>
            <a:r>
              <a:rPr lang="en-US" dirty="0" smtClean="0">
                <a:solidFill>
                  <a:schemeClr val="accent3">
                    <a:lumMod val="50000"/>
                  </a:schemeClr>
                </a:solidFill>
              </a:rPr>
              <a:t>5. </a:t>
            </a:r>
            <a:endParaRPr lang="ru-RU" dirty="0" smtClean="0">
              <a:solidFill>
                <a:schemeClr val="accent3">
                  <a:lumMod val="50000"/>
                </a:schemeClr>
              </a:solidFill>
            </a:endParaRPr>
          </a:p>
          <a:p>
            <a:pPr>
              <a:buNone/>
            </a:pPr>
            <a:r>
              <a:rPr lang="en-US" dirty="0" smtClean="0">
                <a:solidFill>
                  <a:schemeClr val="accent3">
                    <a:lumMod val="50000"/>
                  </a:schemeClr>
                </a:solidFill>
              </a:rPr>
              <a:t>6. </a:t>
            </a:r>
            <a:endParaRPr lang="ru-RU" dirty="0" smtClean="0">
              <a:solidFill>
                <a:schemeClr val="accent3">
                  <a:lumMod val="50000"/>
                </a:schemeClr>
              </a:solidFill>
            </a:endParaRPr>
          </a:p>
          <a:p>
            <a:pPr>
              <a:buNone/>
            </a:pPr>
            <a:r>
              <a:rPr lang="en-US" dirty="0" smtClean="0">
                <a:solidFill>
                  <a:schemeClr val="accent3">
                    <a:lumMod val="50000"/>
                  </a:schemeClr>
                </a:solidFill>
              </a:rPr>
              <a:t>7. </a:t>
            </a:r>
            <a:endParaRPr lang="ru-RU" dirty="0">
              <a:solidFill>
                <a:schemeClr val="accent3">
                  <a:lumMod val="50000"/>
                </a:schemeClr>
              </a:solidFill>
            </a:endParaRPr>
          </a:p>
        </p:txBody>
      </p:sp>
      <p:sp>
        <p:nvSpPr>
          <p:cNvPr id="4" name="Прямоугольник 3"/>
          <p:cNvSpPr/>
          <p:nvPr/>
        </p:nvSpPr>
        <p:spPr>
          <a:xfrm>
            <a:off x="1357290" y="1714488"/>
            <a:ext cx="714380"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6">
                    <a:lumMod val="50000"/>
                  </a:schemeClr>
                </a:solidFill>
              </a:rPr>
              <a:t>T</a:t>
            </a:r>
            <a:endParaRPr lang="ru-RU" dirty="0">
              <a:solidFill>
                <a:schemeClr val="accent6">
                  <a:lumMod val="50000"/>
                </a:schemeClr>
              </a:solidFill>
            </a:endParaRPr>
          </a:p>
        </p:txBody>
      </p:sp>
      <p:sp>
        <p:nvSpPr>
          <p:cNvPr id="5" name="Прямоугольник 4"/>
          <p:cNvSpPr/>
          <p:nvPr/>
        </p:nvSpPr>
        <p:spPr>
          <a:xfrm>
            <a:off x="1357290" y="2285992"/>
            <a:ext cx="714380"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6">
                    <a:lumMod val="50000"/>
                  </a:schemeClr>
                </a:solidFill>
              </a:rPr>
              <a:t>T</a:t>
            </a:r>
            <a:endParaRPr lang="ru-RU" dirty="0">
              <a:solidFill>
                <a:schemeClr val="accent6">
                  <a:lumMod val="50000"/>
                </a:schemeClr>
              </a:solidFill>
            </a:endParaRPr>
          </a:p>
        </p:txBody>
      </p:sp>
      <p:sp>
        <p:nvSpPr>
          <p:cNvPr id="6" name="Прямоугольник 5"/>
          <p:cNvSpPr/>
          <p:nvPr/>
        </p:nvSpPr>
        <p:spPr>
          <a:xfrm>
            <a:off x="1357290" y="2786058"/>
            <a:ext cx="714380"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6">
                    <a:lumMod val="50000"/>
                  </a:schemeClr>
                </a:solidFill>
              </a:rPr>
              <a:t>DS</a:t>
            </a:r>
            <a:endParaRPr lang="ru-RU" dirty="0">
              <a:solidFill>
                <a:schemeClr val="accent6">
                  <a:lumMod val="50000"/>
                </a:schemeClr>
              </a:solidFill>
            </a:endParaRPr>
          </a:p>
        </p:txBody>
      </p:sp>
      <p:sp>
        <p:nvSpPr>
          <p:cNvPr id="7" name="Прямоугольник 6"/>
          <p:cNvSpPr/>
          <p:nvPr/>
        </p:nvSpPr>
        <p:spPr>
          <a:xfrm>
            <a:off x="1357290" y="3286124"/>
            <a:ext cx="6715172"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6">
                    <a:lumMod val="50000"/>
                  </a:schemeClr>
                </a:solidFill>
              </a:rPr>
              <a:t>F (When you meet someone for the first time, it's better to smile)</a:t>
            </a:r>
            <a:endParaRPr lang="ru-RU" dirty="0">
              <a:solidFill>
                <a:schemeClr val="accent6">
                  <a:lumMod val="50000"/>
                </a:schemeClr>
              </a:solidFill>
            </a:endParaRPr>
          </a:p>
        </p:txBody>
      </p:sp>
      <p:sp>
        <p:nvSpPr>
          <p:cNvPr id="8" name="Прямоугольник 7"/>
          <p:cNvSpPr/>
          <p:nvPr/>
        </p:nvSpPr>
        <p:spPr>
          <a:xfrm>
            <a:off x="1357290" y="3929066"/>
            <a:ext cx="714380"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6">
                    <a:lumMod val="50000"/>
                  </a:schemeClr>
                </a:solidFill>
              </a:rPr>
              <a:t>DS</a:t>
            </a:r>
            <a:endParaRPr lang="ru-RU" dirty="0">
              <a:solidFill>
                <a:schemeClr val="accent6">
                  <a:lumMod val="50000"/>
                </a:schemeClr>
              </a:solidFill>
            </a:endParaRPr>
          </a:p>
        </p:txBody>
      </p:sp>
      <p:sp>
        <p:nvSpPr>
          <p:cNvPr id="9" name="Прямоугольник 8"/>
          <p:cNvSpPr/>
          <p:nvPr/>
        </p:nvSpPr>
        <p:spPr>
          <a:xfrm>
            <a:off x="1357290" y="4429132"/>
            <a:ext cx="7143800"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6">
                    <a:lumMod val="50000"/>
                  </a:schemeClr>
                </a:solidFill>
              </a:rPr>
              <a:t>F (You should show you are interested in others by asking them to speak to)</a:t>
            </a:r>
            <a:endParaRPr lang="ru-RU" dirty="0">
              <a:solidFill>
                <a:schemeClr val="accent6">
                  <a:lumMod val="50000"/>
                </a:schemeClr>
              </a:solidFill>
            </a:endParaRPr>
          </a:p>
        </p:txBody>
      </p:sp>
      <p:sp>
        <p:nvSpPr>
          <p:cNvPr id="10" name="Прямоугольник 9"/>
          <p:cNvSpPr/>
          <p:nvPr/>
        </p:nvSpPr>
        <p:spPr>
          <a:xfrm>
            <a:off x="1357290" y="5072074"/>
            <a:ext cx="7143800"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6">
                    <a:lumMod val="50000"/>
                  </a:schemeClr>
                </a:solidFill>
              </a:rPr>
              <a:t>F (You should make the effort to get to know people, even if you find it difficult)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accent4">
                    <a:lumMod val="75000"/>
                  </a:schemeClr>
                </a:solidFill>
              </a:rPr>
              <a:t>Let's discuss in pairs!</a:t>
            </a:r>
            <a:endParaRPr lang="ru-RU" dirty="0">
              <a:solidFill>
                <a:schemeClr val="accent4">
                  <a:lumMod val="75000"/>
                </a:schemeClr>
              </a:solidFill>
            </a:endParaRPr>
          </a:p>
        </p:txBody>
      </p:sp>
      <p:sp>
        <p:nvSpPr>
          <p:cNvPr id="3" name="Содержимое 2"/>
          <p:cNvSpPr>
            <a:spLocks noGrp="1"/>
          </p:cNvSpPr>
          <p:nvPr>
            <p:ph idx="1"/>
          </p:nvPr>
        </p:nvSpPr>
        <p:spPr/>
        <p:txBody>
          <a:bodyPr>
            <a:normAutofit fontScale="85000" lnSpcReduction="20000"/>
          </a:bodyPr>
          <a:lstStyle/>
          <a:p>
            <a:r>
              <a:rPr lang="en-US" dirty="0" smtClean="0">
                <a:solidFill>
                  <a:schemeClr val="accent3">
                    <a:lumMod val="50000"/>
                  </a:schemeClr>
                </a:solidFill>
              </a:rPr>
              <a:t>What is the author's purpose, the reason to write this text?</a:t>
            </a:r>
          </a:p>
          <a:p>
            <a:endParaRPr lang="en-US" dirty="0" smtClean="0">
              <a:solidFill>
                <a:schemeClr val="accent3">
                  <a:lumMod val="50000"/>
                </a:schemeClr>
              </a:solidFill>
            </a:endParaRPr>
          </a:p>
          <a:p>
            <a:r>
              <a:rPr lang="en-US" dirty="0" smtClean="0">
                <a:solidFill>
                  <a:schemeClr val="accent3">
                    <a:lumMod val="50000"/>
                  </a:schemeClr>
                </a:solidFill>
              </a:rPr>
              <a:t>From my point of view, the author's purpose is to entertain, persuade, inform, advise, narrate, describe….</a:t>
            </a:r>
          </a:p>
          <a:p>
            <a:r>
              <a:rPr lang="en-US" dirty="0" smtClean="0">
                <a:solidFill>
                  <a:schemeClr val="accent3">
                    <a:lumMod val="50000"/>
                  </a:schemeClr>
                </a:solidFill>
              </a:rPr>
              <a:t>As far as I understand, the author's reason to write this text is to… </a:t>
            </a:r>
          </a:p>
          <a:p>
            <a:r>
              <a:rPr lang="en-US" dirty="0" smtClean="0">
                <a:solidFill>
                  <a:schemeClr val="accent3">
                    <a:lumMod val="50000"/>
                  </a:schemeClr>
                </a:solidFill>
              </a:rPr>
              <a:t>According to the author…</a:t>
            </a:r>
          </a:p>
          <a:p>
            <a:r>
              <a:rPr lang="en-US" dirty="0" smtClean="0">
                <a:solidFill>
                  <a:schemeClr val="accent3">
                    <a:lumMod val="50000"/>
                  </a:schemeClr>
                </a:solidFill>
              </a:rPr>
              <a:t>On the one hand… On the other hand…</a:t>
            </a:r>
          </a:p>
          <a:p>
            <a:r>
              <a:rPr lang="en-US" dirty="0" smtClean="0">
                <a:solidFill>
                  <a:schemeClr val="accent3">
                    <a:lumMod val="50000"/>
                  </a:schemeClr>
                </a:solidFill>
              </a:rPr>
              <a:t>… is concerned to be the reason to write this text. </a:t>
            </a:r>
          </a:p>
          <a:p>
            <a:endParaRPr lang="ru-RU" dirty="0">
              <a:solidFill>
                <a:schemeClr val="accent3">
                  <a:lumMod val="50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accent4">
                    <a:lumMod val="75000"/>
                  </a:schemeClr>
                </a:solidFill>
              </a:rPr>
              <a:t>Speaking</a:t>
            </a:r>
            <a:endParaRPr lang="ru-RU" dirty="0">
              <a:solidFill>
                <a:schemeClr val="accent4">
                  <a:lumMod val="75000"/>
                </a:schemeClr>
              </a:solidFill>
            </a:endParaRPr>
          </a:p>
        </p:txBody>
      </p:sp>
      <p:sp>
        <p:nvSpPr>
          <p:cNvPr id="3" name="Содержимое 2"/>
          <p:cNvSpPr>
            <a:spLocks noGrp="1"/>
          </p:cNvSpPr>
          <p:nvPr>
            <p:ph idx="1"/>
          </p:nvPr>
        </p:nvSpPr>
        <p:spPr/>
        <p:txBody>
          <a:bodyPr>
            <a:normAutofit fontScale="85000" lnSpcReduction="20000"/>
          </a:bodyPr>
          <a:lstStyle/>
          <a:p>
            <a:r>
              <a:rPr lang="en-US" dirty="0" smtClean="0">
                <a:solidFill>
                  <a:schemeClr val="accent3">
                    <a:lumMod val="50000"/>
                  </a:schemeClr>
                </a:solidFill>
              </a:rPr>
              <a:t>Try to convince me that the text is really interesting for you. Say three things you found interesting in the text and explain how these can help you when you meet new people.</a:t>
            </a:r>
          </a:p>
          <a:p>
            <a:endParaRPr lang="en-US" dirty="0" smtClean="0">
              <a:solidFill>
                <a:schemeClr val="accent3">
                  <a:lumMod val="50000"/>
                </a:schemeClr>
              </a:solidFill>
            </a:endParaRPr>
          </a:p>
          <a:p>
            <a:r>
              <a:rPr lang="en-US" dirty="0" smtClean="0">
                <a:solidFill>
                  <a:schemeClr val="accent3">
                    <a:lumMod val="50000"/>
                  </a:schemeClr>
                </a:solidFill>
              </a:rPr>
              <a:t>To break the ice you can try to be/to develop…</a:t>
            </a:r>
          </a:p>
          <a:p>
            <a:r>
              <a:rPr lang="en-US" dirty="0" smtClean="0">
                <a:solidFill>
                  <a:schemeClr val="accent3">
                    <a:lumMod val="50000"/>
                  </a:schemeClr>
                </a:solidFill>
              </a:rPr>
              <a:t>The best way to…is…</a:t>
            </a:r>
          </a:p>
          <a:p>
            <a:r>
              <a:rPr lang="en-US" dirty="0" smtClean="0">
                <a:solidFill>
                  <a:schemeClr val="accent3">
                    <a:lumMod val="50000"/>
                  </a:schemeClr>
                </a:solidFill>
              </a:rPr>
              <a:t>This way you’ll …</a:t>
            </a:r>
          </a:p>
          <a:p>
            <a:r>
              <a:rPr lang="en-US" dirty="0" smtClean="0">
                <a:solidFill>
                  <a:schemeClr val="accent3">
                    <a:lumMod val="50000"/>
                  </a:schemeClr>
                </a:solidFill>
              </a:rPr>
              <a:t>Make sure you...</a:t>
            </a:r>
          </a:p>
          <a:p>
            <a:r>
              <a:rPr lang="en-US" dirty="0" smtClean="0">
                <a:solidFill>
                  <a:schemeClr val="accent3">
                    <a:lumMod val="50000"/>
                  </a:schemeClr>
                </a:solidFill>
              </a:rPr>
              <a:t>Don’t avoid…</a:t>
            </a:r>
          </a:p>
          <a:p>
            <a:r>
              <a:rPr lang="en-US" dirty="0" smtClean="0">
                <a:solidFill>
                  <a:schemeClr val="accent3">
                    <a:lumMod val="50000"/>
                  </a:schemeClr>
                </a:solidFill>
              </a:rPr>
              <a:t>You shouldn’t…</a:t>
            </a:r>
          </a:p>
          <a:p>
            <a:endParaRPr lang="en-US" dirty="0" smtClean="0">
              <a:solidFill>
                <a:schemeClr val="accent3">
                  <a:lumMod val="50000"/>
                </a:schemeClr>
              </a:solidFill>
            </a:endParaRPr>
          </a:p>
          <a:p>
            <a:endParaRPr lang="en-US" dirty="0" smtClean="0">
              <a:solidFill>
                <a:schemeClr val="accent3">
                  <a:lumMod val="50000"/>
                </a:schemeClr>
              </a:solidFill>
            </a:endParaRPr>
          </a:p>
          <a:p>
            <a:endParaRPr lang="ru-RU" dirty="0">
              <a:solidFill>
                <a:schemeClr val="accent3">
                  <a:lumMod val="50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smtClean="0">
                <a:solidFill>
                  <a:schemeClr val="accent4">
                    <a:lumMod val="75000"/>
                  </a:schemeClr>
                </a:solidFill>
              </a:rPr>
              <a:t>Character adjectives</a:t>
            </a:r>
            <a:endParaRPr lang="ru-RU" dirty="0">
              <a:solidFill>
                <a:schemeClr val="accent4">
                  <a:lumMod val="75000"/>
                </a:schemeClr>
              </a:solidFill>
            </a:endParaRPr>
          </a:p>
        </p:txBody>
      </p:sp>
      <p:graphicFrame>
        <p:nvGraphicFramePr>
          <p:cNvPr id="4" name="Содержимое 3"/>
          <p:cNvGraphicFramePr>
            <a:graphicFrameLocks noGrp="1"/>
          </p:cNvGraphicFramePr>
          <p:nvPr>
            <p:ph idx="1"/>
          </p:nvPr>
        </p:nvGraphicFramePr>
        <p:xfrm>
          <a:off x="357158" y="1285860"/>
          <a:ext cx="7467600" cy="5151120"/>
        </p:xfrm>
        <a:graphic>
          <a:graphicData uri="http://schemas.openxmlformats.org/drawingml/2006/table">
            <a:tbl>
              <a:tblPr firstRow="1" bandRow="1">
                <a:tableStyleId>{5C22544A-7EE6-4342-B048-85BDC9FD1C3A}</a:tableStyleId>
              </a:tblPr>
              <a:tblGrid>
                <a:gridCol w="7467600"/>
              </a:tblGrid>
              <a:tr h="0">
                <a:tc>
                  <a:txBody>
                    <a:bodyPr/>
                    <a:lstStyle/>
                    <a:p>
                      <a:r>
                        <a:rPr lang="en-US" dirty="0" smtClean="0">
                          <a:solidFill>
                            <a:schemeClr val="accent3">
                              <a:lumMod val="50000"/>
                            </a:schemeClr>
                          </a:solidFill>
                        </a:rPr>
                        <a:t>List the adjectives as positive</a:t>
                      </a:r>
                      <a:r>
                        <a:rPr lang="en-US" baseline="0" dirty="0" smtClean="0">
                          <a:solidFill>
                            <a:schemeClr val="accent3">
                              <a:lumMod val="50000"/>
                            </a:schemeClr>
                          </a:solidFill>
                        </a:rPr>
                        <a:t> or negative</a:t>
                      </a:r>
                      <a:endParaRPr lang="ru-RU" dirty="0">
                        <a:solidFill>
                          <a:schemeClr val="accent3">
                            <a:lumMod val="50000"/>
                          </a:schemeClr>
                        </a:solidFill>
                      </a:endParaRPr>
                    </a:p>
                  </a:txBody>
                  <a:tcPr/>
                </a:tc>
              </a:tr>
              <a:tr h="370840">
                <a:tc>
                  <a:txBody>
                    <a:bodyPr/>
                    <a:lstStyle/>
                    <a:p>
                      <a:r>
                        <a:rPr lang="en-US" dirty="0" smtClean="0"/>
                        <a:t>Optimistic</a:t>
                      </a:r>
                      <a:endParaRPr lang="ru-RU" dirty="0"/>
                    </a:p>
                    <a:p>
                      <a:pPr algn="r"/>
                      <a:r>
                        <a:rPr lang="en-US" dirty="0" smtClean="0"/>
                        <a:t>Annoyed with people</a:t>
                      </a:r>
                      <a:endParaRPr lang="ru-RU" dirty="0"/>
                    </a:p>
                  </a:txBody>
                  <a:tcPr/>
                </a:tc>
              </a:tr>
              <a:tr h="370840">
                <a:tc>
                  <a:txBody>
                    <a:bodyPr/>
                    <a:lstStyle/>
                    <a:p>
                      <a:r>
                        <a:rPr lang="en-US" dirty="0" smtClean="0"/>
                        <a:t>Sensitive</a:t>
                      </a:r>
                      <a:endParaRPr lang="ru-RU" dirty="0"/>
                    </a:p>
                    <a:p>
                      <a:pPr algn="r"/>
                      <a:r>
                        <a:rPr lang="en-US" dirty="0" smtClean="0"/>
                        <a:t>Upset (get upset)</a:t>
                      </a:r>
                      <a:endParaRPr lang="ru-RU" dirty="0"/>
                    </a:p>
                  </a:txBody>
                  <a:tcPr/>
                </a:tc>
              </a:tr>
              <a:tr h="370840">
                <a:tc>
                  <a:txBody>
                    <a:bodyPr/>
                    <a:lstStyle/>
                    <a:p>
                      <a:r>
                        <a:rPr lang="en-US" dirty="0" smtClean="0"/>
                        <a:t>Caring </a:t>
                      </a:r>
                      <a:endParaRPr lang="ru-RU" dirty="0"/>
                    </a:p>
                    <a:p>
                      <a:pPr algn="r"/>
                      <a:r>
                        <a:rPr lang="en-US" dirty="0" smtClean="0"/>
                        <a:t>Stubborn </a:t>
                      </a:r>
                      <a:endParaRPr lang="ru-RU" dirty="0"/>
                    </a:p>
                  </a:txBody>
                  <a:tcPr/>
                </a:tc>
              </a:tr>
              <a:tr h="370840">
                <a:tc>
                  <a:txBody>
                    <a:bodyPr/>
                    <a:lstStyle/>
                    <a:p>
                      <a:r>
                        <a:rPr lang="en-US" dirty="0" smtClean="0"/>
                        <a:t>Patient </a:t>
                      </a:r>
                      <a:endParaRPr lang="ru-RU" dirty="0"/>
                    </a:p>
                    <a:p>
                      <a:pPr algn="r"/>
                      <a:r>
                        <a:rPr lang="en-US" dirty="0" smtClean="0"/>
                        <a:t>Selfish</a:t>
                      </a:r>
                      <a:endParaRPr lang="ru-RU" dirty="0"/>
                    </a:p>
                  </a:txBody>
                  <a:tcPr/>
                </a:tc>
              </a:tr>
              <a:tr h="370840">
                <a:tc>
                  <a:txBody>
                    <a:bodyPr/>
                    <a:lstStyle/>
                    <a:p>
                      <a:r>
                        <a:rPr lang="en-US" dirty="0" smtClean="0"/>
                        <a:t>Calm </a:t>
                      </a:r>
                      <a:endParaRPr lang="ru-RU" dirty="0"/>
                    </a:p>
                  </a:txBody>
                  <a:tcPr/>
                </a:tc>
              </a:tr>
              <a:tr h="370840">
                <a:tc>
                  <a:txBody>
                    <a:bodyPr/>
                    <a:lstStyle/>
                    <a:p>
                      <a:pPr algn="r"/>
                      <a:r>
                        <a:rPr lang="en-US" dirty="0" smtClean="0"/>
                        <a:t>Easy-going</a:t>
                      </a:r>
                      <a:endParaRPr lang="ru-RU" dirty="0"/>
                    </a:p>
                  </a:txBody>
                  <a:tcPr/>
                </a:tc>
              </a:tr>
              <a:tr h="370840">
                <a:tc>
                  <a:txBody>
                    <a:bodyPr/>
                    <a:lstStyle/>
                    <a:p>
                      <a:r>
                        <a:rPr lang="en-US" dirty="0" smtClean="0"/>
                        <a:t>Sociable</a:t>
                      </a:r>
                      <a:endParaRPr lang="ru-RU" dirty="0"/>
                    </a:p>
                  </a:txBody>
                  <a:tcPr/>
                </a:tc>
              </a:tr>
              <a:tr h="370840">
                <a:tc>
                  <a:txBody>
                    <a:bodyPr/>
                    <a:lstStyle/>
                    <a:p>
                      <a:pPr algn="r"/>
                      <a:r>
                        <a:rPr lang="en-US" dirty="0" smtClean="0"/>
                        <a:t>Honest</a:t>
                      </a:r>
                    </a:p>
                  </a:txBody>
                  <a:tcPr/>
                </a:tc>
              </a:tr>
              <a:tr h="370840">
                <a:tc>
                  <a:txBody>
                    <a:bodyPr/>
                    <a:lstStyle/>
                    <a:p>
                      <a:r>
                        <a:rPr lang="en-US" dirty="0" smtClean="0"/>
                        <a:t>Reliable</a:t>
                      </a:r>
                      <a:endParaRPr lang="ru-RU" dirty="0"/>
                    </a:p>
                  </a:txBody>
                  <a:tcPr/>
                </a:tc>
              </a:tr>
              <a:tr h="370840">
                <a:tc>
                  <a:txBody>
                    <a:bodyPr/>
                    <a:lstStyle/>
                    <a:p>
                      <a:pPr algn="r"/>
                      <a:r>
                        <a:rPr lang="en-US" dirty="0" smtClean="0"/>
                        <a:t>Shy</a:t>
                      </a:r>
                      <a:endParaRPr lang="ru-RU"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solidFill>
                  <a:schemeClr val="accent4">
                    <a:lumMod val="75000"/>
                  </a:schemeClr>
                </a:solidFill>
              </a:rPr>
              <a:t>Character adjectives - opposites</a:t>
            </a:r>
            <a:endParaRPr lang="ru-RU" dirty="0">
              <a:solidFill>
                <a:schemeClr val="accent4">
                  <a:lumMod val="75000"/>
                </a:schemeClr>
              </a:solidFill>
            </a:endParaRPr>
          </a:p>
        </p:txBody>
      </p:sp>
      <p:sp>
        <p:nvSpPr>
          <p:cNvPr id="3" name="Содержимое 2"/>
          <p:cNvSpPr>
            <a:spLocks noGrp="1"/>
          </p:cNvSpPr>
          <p:nvPr>
            <p:ph idx="1"/>
          </p:nvPr>
        </p:nvSpPr>
        <p:spPr/>
        <p:txBody>
          <a:bodyPr>
            <a:normAutofit/>
          </a:bodyPr>
          <a:lstStyle/>
          <a:p>
            <a:pPr>
              <a:buNone/>
            </a:pPr>
            <a:r>
              <a:rPr lang="en-US" i="1" dirty="0" smtClean="0">
                <a:solidFill>
                  <a:schemeClr val="accent3">
                    <a:lumMod val="50000"/>
                  </a:schemeClr>
                </a:solidFill>
              </a:rPr>
              <a:t> </a:t>
            </a:r>
          </a:p>
          <a:p>
            <a:pPr>
              <a:buNone/>
            </a:pPr>
            <a:r>
              <a:rPr lang="en-US" i="1" dirty="0" smtClean="0">
                <a:solidFill>
                  <a:schemeClr val="accent3">
                    <a:lumMod val="50000"/>
                  </a:schemeClr>
                </a:solidFill>
              </a:rPr>
              <a:t> </a:t>
            </a:r>
          </a:p>
        </p:txBody>
      </p:sp>
      <p:graphicFrame>
        <p:nvGraphicFramePr>
          <p:cNvPr id="4" name="Таблица 3"/>
          <p:cNvGraphicFramePr>
            <a:graphicFrameLocks noGrp="1"/>
          </p:cNvGraphicFramePr>
          <p:nvPr/>
        </p:nvGraphicFramePr>
        <p:xfrm>
          <a:off x="571472" y="1571612"/>
          <a:ext cx="6786610" cy="4216255"/>
        </p:xfrm>
        <a:graphic>
          <a:graphicData uri="http://schemas.openxmlformats.org/drawingml/2006/table">
            <a:tbl>
              <a:tblPr firstRow="1" bandRow="1">
                <a:tableStyleId>{5C22544A-7EE6-4342-B048-85BDC9FD1C3A}</a:tableStyleId>
              </a:tblPr>
              <a:tblGrid>
                <a:gridCol w="3393305"/>
                <a:gridCol w="3393305"/>
              </a:tblGrid>
              <a:tr h="4286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b="0" i="1" dirty="0" smtClean="0">
                          <a:solidFill>
                            <a:schemeClr val="accent3">
                              <a:lumMod val="50000"/>
                            </a:schemeClr>
                          </a:solidFill>
                        </a:rPr>
                        <a:t>1 optimistic</a:t>
                      </a:r>
                    </a:p>
                  </a:txBody>
                  <a:tcPr/>
                </a:tc>
                <a:tc>
                  <a:txBody>
                    <a:bodyPr/>
                    <a:lstStyle/>
                    <a:p>
                      <a:pPr algn="l"/>
                      <a:r>
                        <a:rPr lang="en-US" b="0" dirty="0" smtClean="0">
                          <a:solidFill>
                            <a:schemeClr val="accent3">
                              <a:lumMod val="50000"/>
                            </a:schemeClr>
                          </a:solidFill>
                        </a:rPr>
                        <a:t>a</a:t>
                      </a:r>
                      <a:r>
                        <a:rPr lang="en-US" b="0" baseline="0" dirty="0" smtClean="0">
                          <a:solidFill>
                            <a:schemeClr val="accent3">
                              <a:lumMod val="50000"/>
                            </a:schemeClr>
                          </a:solidFill>
                        </a:rPr>
                        <a:t>                                confident</a:t>
                      </a:r>
                      <a:endParaRPr lang="ru-RU" b="0" dirty="0">
                        <a:solidFill>
                          <a:schemeClr val="accent3">
                            <a:lumMod val="50000"/>
                          </a:schemeClr>
                        </a:solidFill>
                      </a:endParaRPr>
                    </a:p>
                  </a:txBody>
                  <a:tcPr/>
                </a:tc>
              </a:tr>
              <a:tr h="4208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solidFill>
                            <a:schemeClr val="accent3">
                              <a:lumMod val="50000"/>
                            </a:schemeClr>
                          </a:solidFill>
                        </a:rPr>
                        <a:t>2 shy</a:t>
                      </a:r>
                      <a:r>
                        <a:rPr lang="en-US" i="1" baseline="0" dirty="0" smtClean="0">
                          <a:solidFill>
                            <a:schemeClr val="accent3">
                              <a:lumMod val="50000"/>
                            </a:schemeClr>
                          </a:solidFill>
                        </a:rPr>
                        <a:t> </a:t>
                      </a:r>
                      <a:endParaRPr lang="en-US" i="1" dirty="0" smtClean="0">
                        <a:solidFill>
                          <a:schemeClr val="accent3">
                            <a:lumMod val="50000"/>
                          </a:schemeClr>
                        </a:solidFill>
                      </a:endParaRPr>
                    </a:p>
                  </a:txBody>
                  <a:tcPr/>
                </a:tc>
                <a:tc>
                  <a:txBody>
                    <a:bodyPr/>
                    <a:lstStyle/>
                    <a:p>
                      <a:r>
                        <a:rPr lang="en-US" dirty="0" smtClean="0"/>
                        <a:t>b                                generous</a:t>
                      </a:r>
                      <a:endParaRPr lang="ru-RU" dirty="0"/>
                    </a:p>
                  </a:txBody>
                  <a:tcPr/>
                </a:tc>
              </a:tr>
              <a:tr h="4208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i="1" dirty="0" smtClean="0">
                          <a:solidFill>
                            <a:schemeClr val="accent3">
                              <a:lumMod val="50000"/>
                            </a:schemeClr>
                          </a:solidFill>
                        </a:rPr>
                        <a:t>3 selfish </a:t>
                      </a:r>
                    </a:p>
                  </a:txBody>
                  <a:tcPr/>
                </a:tc>
                <a:tc>
                  <a:txBody>
                    <a:bodyPr/>
                    <a:lstStyle/>
                    <a:p>
                      <a:r>
                        <a:rPr lang="en-US" dirty="0" smtClean="0"/>
                        <a:t>c                              pessimistic</a:t>
                      </a:r>
                      <a:endParaRPr lang="ru-RU" dirty="0"/>
                    </a:p>
                  </a:txBody>
                  <a:tcPr/>
                </a:tc>
              </a:tr>
              <a:tr h="420847">
                <a:tc>
                  <a:txBody>
                    <a:bodyPr/>
                    <a:lstStyle/>
                    <a:p>
                      <a:r>
                        <a:rPr lang="en-US" i="1" dirty="0" smtClean="0">
                          <a:solidFill>
                            <a:schemeClr val="accent3">
                              <a:lumMod val="50000"/>
                            </a:schemeClr>
                          </a:solidFill>
                        </a:rPr>
                        <a:t>4 reliable </a:t>
                      </a:r>
                      <a:endParaRPr lang="ru-RU" dirty="0"/>
                    </a:p>
                  </a:txBody>
                  <a:tcPr/>
                </a:tc>
                <a:tc>
                  <a:txBody>
                    <a:bodyPr/>
                    <a:lstStyle/>
                    <a:p>
                      <a:r>
                        <a:rPr lang="en-US" dirty="0" smtClean="0"/>
                        <a:t>d                                   flexible </a:t>
                      </a:r>
                      <a:endParaRPr lang="ru-RU" dirty="0"/>
                    </a:p>
                  </a:txBody>
                  <a:tcPr/>
                </a:tc>
              </a:tr>
              <a:tr h="4208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i="1" dirty="0" smtClean="0">
                          <a:solidFill>
                            <a:schemeClr val="accent3">
                              <a:lumMod val="50000"/>
                            </a:schemeClr>
                          </a:solidFill>
                        </a:rPr>
                        <a:t>5 stubborn </a:t>
                      </a:r>
                    </a:p>
                  </a:txBody>
                  <a:tcPr/>
                </a:tc>
                <a:tc>
                  <a:txBody>
                    <a:bodyPr/>
                    <a:lstStyle/>
                    <a:p>
                      <a:r>
                        <a:rPr lang="en-US" dirty="0" smtClean="0"/>
                        <a:t>e                               unreliable</a:t>
                      </a:r>
                      <a:endParaRPr lang="ru-RU" dirty="0"/>
                    </a:p>
                  </a:txBody>
                  <a:tcPr/>
                </a:tc>
              </a:tr>
              <a:tr h="4208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solidFill>
                            <a:schemeClr val="accent3">
                              <a:lumMod val="50000"/>
                            </a:schemeClr>
                          </a:solidFill>
                        </a:rPr>
                        <a:t>6 sincere </a:t>
                      </a:r>
                    </a:p>
                  </a:txBody>
                  <a:tcPr/>
                </a:tc>
                <a:tc>
                  <a:txBody>
                    <a:bodyPr/>
                    <a:lstStyle/>
                    <a:p>
                      <a:r>
                        <a:rPr lang="en-US" dirty="0" smtClean="0"/>
                        <a:t>f                                unsociable</a:t>
                      </a:r>
                      <a:endParaRPr lang="ru-RU" dirty="0"/>
                    </a:p>
                  </a:txBody>
                  <a:tcPr/>
                </a:tc>
              </a:tr>
              <a:tr h="4208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i="1" dirty="0" smtClean="0">
                          <a:solidFill>
                            <a:schemeClr val="accent3">
                              <a:lumMod val="50000"/>
                            </a:schemeClr>
                          </a:solidFill>
                        </a:rPr>
                        <a:t>7 sensitive </a:t>
                      </a:r>
                    </a:p>
                  </a:txBody>
                  <a:tcPr/>
                </a:tc>
                <a:tc>
                  <a:txBody>
                    <a:bodyPr/>
                    <a:lstStyle/>
                    <a:p>
                      <a:r>
                        <a:rPr lang="en-US" dirty="0" smtClean="0"/>
                        <a:t>g                                 irritable</a:t>
                      </a:r>
                      <a:endParaRPr lang="ru-RU" dirty="0"/>
                    </a:p>
                  </a:txBody>
                  <a:tcPr/>
                </a:tc>
              </a:tr>
              <a:tr h="420847">
                <a:tc>
                  <a:txBody>
                    <a:bodyPr/>
                    <a:lstStyle/>
                    <a:p>
                      <a:r>
                        <a:rPr lang="en-US" i="1" dirty="0" smtClean="0">
                          <a:solidFill>
                            <a:schemeClr val="accent3">
                              <a:lumMod val="50000"/>
                            </a:schemeClr>
                          </a:solidFill>
                        </a:rPr>
                        <a:t>8 sociable </a:t>
                      </a:r>
                      <a:endParaRPr lang="ru-RU" dirty="0"/>
                    </a:p>
                  </a:txBody>
                  <a:tcPr/>
                </a:tc>
                <a:tc>
                  <a:txBody>
                    <a:bodyPr/>
                    <a:lstStyle/>
                    <a:p>
                      <a:r>
                        <a:rPr lang="en-US" dirty="0" smtClean="0"/>
                        <a:t>h                                impatient</a:t>
                      </a:r>
                      <a:endParaRPr lang="ru-RU" dirty="0"/>
                    </a:p>
                  </a:txBody>
                  <a:tcPr/>
                </a:tc>
              </a:tr>
              <a:tr h="4208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i="1" dirty="0" smtClean="0">
                          <a:solidFill>
                            <a:schemeClr val="accent3">
                              <a:lumMod val="50000"/>
                            </a:schemeClr>
                          </a:solidFill>
                        </a:rPr>
                        <a:t>9 patient </a:t>
                      </a:r>
                    </a:p>
                  </a:txBody>
                  <a:tcPr/>
                </a:tc>
                <a:tc>
                  <a:txBody>
                    <a:bodyPr/>
                    <a:lstStyle/>
                    <a:p>
                      <a:r>
                        <a:rPr lang="en-US" dirty="0" err="1" smtClean="0"/>
                        <a:t>i</a:t>
                      </a:r>
                      <a:r>
                        <a:rPr lang="en-US" dirty="0" smtClean="0"/>
                        <a:t>                                 insincere</a:t>
                      </a:r>
                      <a:endParaRPr lang="ru-RU" dirty="0"/>
                    </a:p>
                  </a:txBody>
                  <a:tcPr/>
                </a:tc>
              </a:tr>
              <a:tr h="4208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solidFill>
                            <a:schemeClr val="accent3">
                              <a:lumMod val="50000"/>
                            </a:schemeClr>
                          </a:solidFill>
                        </a:rPr>
                        <a:t>10 easy-going </a:t>
                      </a:r>
                      <a:endParaRPr lang="ru-RU" dirty="0" smtClean="0">
                        <a:solidFill>
                          <a:schemeClr val="accent3">
                            <a:lumMod val="50000"/>
                          </a:schemeClr>
                        </a:solidFill>
                      </a:endParaRPr>
                    </a:p>
                  </a:txBody>
                  <a:tcPr/>
                </a:tc>
                <a:tc>
                  <a:txBody>
                    <a:bodyPr/>
                    <a:lstStyle/>
                    <a:p>
                      <a:r>
                        <a:rPr lang="en-US" dirty="0" smtClean="0"/>
                        <a:t>g                              insensitive</a:t>
                      </a:r>
                      <a:endParaRPr lang="ru-RU" dirty="0"/>
                    </a:p>
                  </a:txBody>
                  <a:tcPr/>
                </a:tc>
              </a:tr>
            </a:tbl>
          </a:graphicData>
        </a:graphic>
      </p:graphicFrame>
      <p:sp>
        <p:nvSpPr>
          <p:cNvPr id="5" name="Прямоугольник 4"/>
          <p:cNvSpPr/>
          <p:nvPr/>
        </p:nvSpPr>
        <p:spPr>
          <a:xfrm>
            <a:off x="2500298" y="1643050"/>
            <a:ext cx="500066"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i="1" dirty="0" smtClean="0">
              <a:solidFill>
                <a:schemeClr val="accent3">
                  <a:lumMod val="50000"/>
                </a:schemeClr>
              </a:solidFill>
            </a:endParaRPr>
          </a:p>
          <a:p>
            <a:pPr algn="ctr"/>
            <a:r>
              <a:rPr lang="pt-BR" i="1" dirty="0" smtClean="0">
                <a:solidFill>
                  <a:schemeClr val="accent3">
                    <a:lumMod val="50000"/>
                  </a:schemeClr>
                </a:solidFill>
              </a:rPr>
              <a:t>c</a:t>
            </a:r>
          </a:p>
          <a:p>
            <a:pPr algn="ctr"/>
            <a:endParaRPr lang="ru-RU" dirty="0"/>
          </a:p>
        </p:txBody>
      </p:sp>
      <p:sp>
        <p:nvSpPr>
          <p:cNvPr id="6" name="Прямоугольник 5"/>
          <p:cNvSpPr/>
          <p:nvPr/>
        </p:nvSpPr>
        <p:spPr>
          <a:xfrm>
            <a:off x="2500298" y="2071678"/>
            <a:ext cx="500066"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i="1" dirty="0" smtClean="0">
              <a:solidFill>
                <a:schemeClr val="accent3">
                  <a:lumMod val="50000"/>
                </a:schemeClr>
              </a:solidFill>
            </a:endParaRPr>
          </a:p>
          <a:p>
            <a:pPr algn="ctr"/>
            <a:r>
              <a:rPr lang="pt-BR" i="1" dirty="0" smtClean="0">
                <a:solidFill>
                  <a:schemeClr val="accent3">
                    <a:lumMod val="50000"/>
                  </a:schemeClr>
                </a:solidFill>
              </a:rPr>
              <a:t>a</a:t>
            </a:r>
          </a:p>
          <a:p>
            <a:pPr algn="ctr"/>
            <a:endParaRPr lang="ru-RU" dirty="0"/>
          </a:p>
        </p:txBody>
      </p:sp>
      <p:sp>
        <p:nvSpPr>
          <p:cNvPr id="7" name="Прямоугольник 6"/>
          <p:cNvSpPr/>
          <p:nvPr/>
        </p:nvSpPr>
        <p:spPr>
          <a:xfrm>
            <a:off x="2500298" y="2500306"/>
            <a:ext cx="500066"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i="1" dirty="0" smtClean="0">
              <a:solidFill>
                <a:schemeClr val="accent3">
                  <a:lumMod val="50000"/>
                </a:schemeClr>
              </a:solidFill>
            </a:endParaRPr>
          </a:p>
          <a:p>
            <a:pPr algn="ctr"/>
            <a:r>
              <a:rPr lang="pt-BR" i="1" dirty="0" smtClean="0">
                <a:solidFill>
                  <a:schemeClr val="accent3">
                    <a:lumMod val="50000"/>
                  </a:schemeClr>
                </a:solidFill>
              </a:rPr>
              <a:t>b</a:t>
            </a:r>
          </a:p>
          <a:p>
            <a:pPr algn="ctr"/>
            <a:endParaRPr lang="ru-RU" dirty="0"/>
          </a:p>
        </p:txBody>
      </p:sp>
      <p:sp>
        <p:nvSpPr>
          <p:cNvPr id="8" name="Прямоугольник 7"/>
          <p:cNvSpPr/>
          <p:nvPr/>
        </p:nvSpPr>
        <p:spPr>
          <a:xfrm>
            <a:off x="2500298" y="2928934"/>
            <a:ext cx="500066"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i="1" dirty="0" smtClean="0">
              <a:solidFill>
                <a:schemeClr val="accent3">
                  <a:lumMod val="50000"/>
                </a:schemeClr>
              </a:solidFill>
            </a:endParaRPr>
          </a:p>
          <a:p>
            <a:pPr algn="ctr"/>
            <a:r>
              <a:rPr lang="pt-BR" i="1" dirty="0" smtClean="0">
                <a:solidFill>
                  <a:schemeClr val="accent3">
                    <a:lumMod val="50000"/>
                  </a:schemeClr>
                </a:solidFill>
              </a:rPr>
              <a:t>e</a:t>
            </a:r>
          </a:p>
          <a:p>
            <a:pPr algn="ctr"/>
            <a:endParaRPr lang="ru-RU" dirty="0"/>
          </a:p>
        </p:txBody>
      </p:sp>
      <p:sp>
        <p:nvSpPr>
          <p:cNvPr id="9" name="Прямоугольник 8"/>
          <p:cNvSpPr/>
          <p:nvPr/>
        </p:nvSpPr>
        <p:spPr>
          <a:xfrm>
            <a:off x="2500298" y="3357562"/>
            <a:ext cx="500066"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i="1" dirty="0" smtClean="0">
              <a:solidFill>
                <a:schemeClr val="accent3">
                  <a:lumMod val="50000"/>
                </a:schemeClr>
              </a:solidFill>
            </a:endParaRPr>
          </a:p>
          <a:p>
            <a:pPr algn="ctr"/>
            <a:r>
              <a:rPr lang="pt-BR" i="1" dirty="0" smtClean="0">
                <a:solidFill>
                  <a:schemeClr val="accent3">
                    <a:lumMod val="50000"/>
                  </a:schemeClr>
                </a:solidFill>
              </a:rPr>
              <a:t>d</a:t>
            </a:r>
          </a:p>
          <a:p>
            <a:pPr algn="ctr"/>
            <a:endParaRPr lang="ru-RU" dirty="0"/>
          </a:p>
        </p:txBody>
      </p:sp>
      <p:sp>
        <p:nvSpPr>
          <p:cNvPr id="10" name="Прямоугольник 9"/>
          <p:cNvSpPr/>
          <p:nvPr/>
        </p:nvSpPr>
        <p:spPr>
          <a:xfrm>
            <a:off x="2500298" y="3714752"/>
            <a:ext cx="500066"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i="1" dirty="0" smtClean="0">
              <a:solidFill>
                <a:schemeClr val="accent3">
                  <a:lumMod val="50000"/>
                </a:schemeClr>
              </a:solidFill>
            </a:endParaRPr>
          </a:p>
          <a:p>
            <a:pPr algn="ctr"/>
            <a:r>
              <a:rPr lang="pt-BR" i="1" dirty="0" smtClean="0">
                <a:solidFill>
                  <a:schemeClr val="accent3">
                    <a:lumMod val="50000"/>
                  </a:schemeClr>
                </a:solidFill>
              </a:rPr>
              <a:t>i</a:t>
            </a:r>
          </a:p>
          <a:p>
            <a:pPr algn="ctr"/>
            <a:endParaRPr lang="ru-RU" dirty="0"/>
          </a:p>
        </p:txBody>
      </p:sp>
      <p:sp>
        <p:nvSpPr>
          <p:cNvPr id="11" name="Прямоугольник 10"/>
          <p:cNvSpPr/>
          <p:nvPr/>
        </p:nvSpPr>
        <p:spPr>
          <a:xfrm>
            <a:off x="2500298" y="4143380"/>
            <a:ext cx="500066"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i="1" dirty="0" smtClean="0">
              <a:solidFill>
                <a:schemeClr val="accent3">
                  <a:lumMod val="50000"/>
                </a:schemeClr>
              </a:solidFill>
            </a:endParaRPr>
          </a:p>
          <a:p>
            <a:pPr algn="ctr"/>
            <a:r>
              <a:rPr lang="pt-BR" i="1" dirty="0" smtClean="0">
                <a:solidFill>
                  <a:schemeClr val="accent3">
                    <a:lumMod val="50000"/>
                  </a:schemeClr>
                </a:solidFill>
              </a:rPr>
              <a:t>j</a:t>
            </a:r>
          </a:p>
          <a:p>
            <a:pPr algn="ctr"/>
            <a:endParaRPr lang="ru-RU" dirty="0"/>
          </a:p>
        </p:txBody>
      </p:sp>
      <p:sp>
        <p:nvSpPr>
          <p:cNvPr id="12" name="Прямоугольник 11"/>
          <p:cNvSpPr/>
          <p:nvPr/>
        </p:nvSpPr>
        <p:spPr>
          <a:xfrm>
            <a:off x="2500298" y="4572008"/>
            <a:ext cx="500066"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i="1" dirty="0" smtClean="0">
              <a:solidFill>
                <a:schemeClr val="accent3">
                  <a:lumMod val="50000"/>
                </a:schemeClr>
              </a:solidFill>
            </a:endParaRPr>
          </a:p>
          <a:p>
            <a:pPr algn="ctr"/>
            <a:r>
              <a:rPr lang="pt-BR" i="1" dirty="0" smtClean="0">
                <a:solidFill>
                  <a:schemeClr val="accent3">
                    <a:lumMod val="50000"/>
                  </a:schemeClr>
                </a:solidFill>
              </a:rPr>
              <a:t>f</a:t>
            </a:r>
          </a:p>
          <a:p>
            <a:pPr algn="ctr"/>
            <a:endParaRPr lang="ru-RU" dirty="0"/>
          </a:p>
        </p:txBody>
      </p:sp>
      <p:sp>
        <p:nvSpPr>
          <p:cNvPr id="13" name="Прямоугольник 12"/>
          <p:cNvSpPr/>
          <p:nvPr/>
        </p:nvSpPr>
        <p:spPr>
          <a:xfrm>
            <a:off x="2500298" y="5000636"/>
            <a:ext cx="500066"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i="1" dirty="0" smtClean="0">
              <a:solidFill>
                <a:schemeClr val="accent3">
                  <a:lumMod val="50000"/>
                </a:schemeClr>
              </a:solidFill>
            </a:endParaRPr>
          </a:p>
          <a:p>
            <a:pPr algn="ctr"/>
            <a:r>
              <a:rPr lang="pt-BR" i="1" dirty="0" smtClean="0">
                <a:solidFill>
                  <a:schemeClr val="accent3">
                    <a:lumMod val="50000"/>
                  </a:schemeClr>
                </a:solidFill>
              </a:rPr>
              <a:t>h</a:t>
            </a:r>
          </a:p>
          <a:p>
            <a:pPr algn="ctr"/>
            <a:endParaRPr lang="ru-RU" dirty="0"/>
          </a:p>
        </p:txBody>
      </p:sp>
      <p:sp>
        <p:nvSpPr>
          <p:cNvPr id="14" name="Прямоугольник 13"/>
          <p:cNvSpPr/>
          <p:nvPr/>
        </p:nvSpPr>
        <p:spPr>
          <a:xfrm>
            <a:off x="2500298" y="5429264"/>
            <a:ext cx="500066"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i="1" dirty="0" smtClean="0">
              <a:solidFill>
                <a:schemeClr val="accent3">
                  <a:lumMod val="50000"/>
                </a:schemeClr>
              </a:solidFill>
            </a:endParaRPr>
          </a:p>
          <a:p>
            <a:pPr algn="ctr"/>
            <a:r>
              <a:rPr lang="pt-BR" i="1" dirty="0" smtClean="0">
                <a:solidFill>
                  <a:schemeClr val="accent3">
                    <a:lumMod val="50000"/>
                  </a:schemeClr>
                </a:solidFill>
              </a:rPr>
              <a:t>g</a:t>
            </a:r>
          </a:p>
          <a:p>
            <a:pPr algn="ct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4"/>
                                        </p:tgtEl>
                                        <p:attrNameLst>
                                          <p:attrName>style.visibility</p:attrName>
                                        </p:attrNameLst>
                                      </p:cBhvr>
                                      <p:to>
                                        <p:strVal val="visible"/>
                                      </p:to>
                                    </p:set>
                                    <p:anim calcmode="lin" valueType="num">
                                      <p:cBhvr additive="base">
                                        <p:cTn id="61" dur="500" fill="hold"/>
                                        <p:tgtEl>
                                          <p:spTgt spid="14"/>
                                        </p:tgtEl>
                                        <p:attrNameLst>
                                          <p:attrName>ppt_x</p:attrName>
                                        </p:attrNameLst>
                                      </p:cBhvr>
                                      <p:tavLst>
                                        <p:tav tm="0">
                                          <p:val>
                                            <p:strVal val="#ppt_x"/>
                                          </p:val>
                                        </p:tav>
                                        <p:tav tm="100000">
                                          <p:val>
                                            <p:strVal val="#ppt_x"/>
                                          </p:val>
                                        </p:tav>
                                      </p:tavLst>
                                    </p:anim>
                                    <p:anim calcmode="lin" valueType="num">
                                      <p:cBhvr additive="base">
                                        <p:cTn id="6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Lst>
  </p:timing>
</p:sld>
</file>

<file path=ppt/theme/theme1.xml><?xml version="1.0" encoding="utf-8"?>
<a:theme xmlns:a="http://schemas.openxmlformats.org/drawingml/2006/main" name="Техническая">
  <a:themeElements>
    <a:clrScheme name="Другая 4">
      <a:dk1>
        <a:srgbClr val="3F0040"/>
      </a:dk1>
      <a:lt1>
        <a:srgbClr val="00FF00"/>
      </a:lt1>
      <a:dk2>
        <a:srgbClr val="548DD4"/>
      </a:dk2>
      <a:lt2>
        <a:srgbClr val="FEB2FF"/>
      </a:lt2>
      <a:accent1>
        <a:srgbClr val="9BBB59"/>
      </a:accent1>
      <a:accent2>
        <a:srgbClr val="00B050"/>
      </a:accent2>
      <a:accent3>
        <a:srgbClr val="B2A2C7"/>
      </a:accent3>
      <a:accent4>
        <a:srgbClr val="9999FF"/>
      </a:accent4>
      <a:accent5>
        <a:srgbClr val="C00000"/>
      </a:accent5>
      <a:accent6>
        <a:srgbClr val="205867"/>
      </a:accent6>
      <a:hlink>
        <a:srgbClr val="31859B"/>
      </a:hlink>
      <a:folHlink>
        <a:srgbClr val="92CDDC"/>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244</TotalTime>
  <Words>1141</Words>
  <Application>Microsoft Office PowerPoint</Application>
  <PresentationFormat>Экран (4:3)</PresentationFormat>
  <Paragraphs>212</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Техническая</vt:lpstr>
      <vt:lpstr>Breaking the ice  When you break the ice, you get over any initial embarrassment or shyness when you meet someone for the first time and start conversing.</vt:lpstr>
      <vt:lpstr>The idiom “break the ice”</vt:lpstr>
      <vt:lpstr>What does the title “Breaking the ice” mean?</vt:lpstr>
      <vt:lpstr>Match words to the descriptions</vt:lpstr>
      <vt:lpstr>False, True or Doesn’t say</vt:lpstr>
      <vt:lpstr>Let's discuss in pairs!</vt:lpstr>
      <vt:lpstr>Speaking</vt:lpstr>
      <vt:lpstr>Character adjectives</vt:lpstr>
      <vt:lpstr>Character adjectives - opposites</vt:lpstr>
      <vt:lpstr>Complete the sentences with the adjectives</vt:lpstr>
      <vt:lpstr>Complete the sentences with the adjectives</vt:lpstr>
      <vt:lpstr>Qualities which best describe you</vt:lpstr>
      <vt:lpstr>Body language</vt:lpstr>
      <vt:lpstr>Body language</vt:lpstr>
      <vt:lpstr>Body language</vt:lpstr>
      <vt:lpstr>Warm-up contest</vt:lpstr>
      <vt:lpstr>Lexical contest</vt:lpstr>
      <vt:lpstr>Listening contest</vt:lpstr>
      <vt:lpstr>Слайд 19</vt:lpstr>
      <vt:lpstr>Слайд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ТАНКИСТ_222</dc:creator>
  <cp:lastModifiedBy>ТАНКИСТ_222</cp:lastModifiedBy>
  <cp:revision>40</cp:revision>
  <dcterms:created xsi:type="dcterms:W3CDTF">2014-01-01T10:51:29Z</dcterms:created>
  <dcterms:modified xsi:type="dcterms:W3CDTF">2014-01-12T10:16:40Z</dcterms:modified>
</cp:coreProperties>
</file>