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80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63" r:id="rId20"/>
    <p:sldId id="264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FF"/>
    <a:srgbClr val="3333FF"/>
    <a:srgbClr val="9900CC"/>
    <a:srgbClr val="FFCC99"/>
    <a:srgbClr val="33CC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0132-E40D-4683-A0B9-9E9FB9478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DBFA-12BD-4A7C-89F5-E493D6F62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A04D-DF8C-4F26-B7D0-AEA8B9FD3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D334-444A-4049-A427-021263EB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7E7A-205C-4323-913B-874DB997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B495-6389-4C28-9B79-D2A4E09B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4023-7ADA-4B55-8995-E9759391E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295D-5E14-40EA-970E-57CC2E53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DF06-1514-48B4-BD1A-8C364391E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C350-6325-42B4-8560-CE35BD23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4CC7-7F27-47E6-BA9B-E84F7C451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67AA-AEBD-4D91-831E-1830A5432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3210C83-8A13-4CF6-B24D-25B86A8C1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3" r:id="rId9"/>
    <p:sldLayoutId id="2147484170" r:id="rId10"/>
    <p:sldLayoutId id="2147484171" r:id="rId11"/>
    <p:sldLayoutId id="21474841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cammon.cps.k12.il.us/dreamstimeweb_242969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ufatoys.ru/add/12/photos/400/20197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071546"/>
            <a:ext cx="8786845" cy="32861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0070C0"/>
                </a:solidFill>
              </a:rPr>
              <a:t>Маленькое дело лучше</a:t>
            </a:r>
            <a:br>
              <a:rPr lang="ru-RU" sz="6600" dirty="0">
                <a:solidFill>
                  <a:srgbClr val="0070C0"/>
                </a:solidFill>
              </a:rPr>
            </a:br>
            <a:r>
              <a:rPr lang="ru-RU" sz="4800" dirty="0">
                <a:solidFill>
                  <a:srgbClr val="0070C0"/>
                </a:solidFill>
              </a:rPr>
              <a:t/>
            </a:r>
            <a:br>
              <a:rPr lang="ru-RU" sz="4800" dirty="0">
                <a:solidFill>
                  <a:srgbClr val="0070C0"/>
                </a:solidFill>
              </a:rPr>
            </a:br>
            <a:r>
              <a:rPr lang="ru-RU" sz="6600" dirty="0">
                <a:solidFill>
                  <a:srgbClr val="0070C0"/>
                </a:solidFill>
              </a:rPr>
              <a:t> большого безделья.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-4156915">
            <a:off x="3540919" y="211932"/>
            <a:ext cx="1844675" cy="1798637"/>
            <a:chOff x="1338" y="1207"/>
            <a:chExt cx="1587" cy="1588"/>
          </a:xfrm>
        </p:grpSpPr>
        <p:sp>
          <p:nvSpPr>
            <p:cNvPr id="12292" name="Oval 12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Oval 13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1348" y="1837"/>
              <a:ext cx="772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5" name="Oval 15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Oval 16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rot="4505849">
              <a:off x="1870" y="2309"/>
              <a:ext cx="771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 rot="-375770">
              <a:off x="2158" y="1794"/>
              <a:ext cx="773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9" name="Oval 19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1" name="Picture 57" descr="Картинка 653 из 18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060575"/>
            <a:ext cx="4248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C 0.17778 2.96296E-6 0.32292 0.1625 0.32292 0.36273 C 0.32292 0.56319 0.17778 0.72639 -8.33333E-7 0.72639 C -0.17812 0.72639 -0.32292 0.56319 -0.32292 0.36273 C -0.32292 0.1625 -0.17812 2.96296E-6 -8.33333E-7 2.96296E-6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0.17813 2.96296E-6 0.32344 0.16273 0.32344 0.36319 C 0.32344 0.56342 0.17813 0.72639 -5.55556E-7 0.72639 C -0.17795 0.72639 -0.32222 0.56342 -0.32222 0.36319 C -0.32222 0.16273 -0.17795 2.96296E-6 -5.55556E-7 2.96296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Oval 17"/>
          <p:cNvSpPr>
            <a:spLocks noChangeArrowheads="1"/>
          </p:cNvSpPr>
          <p:nvPr/>
        </p:nvSpPr>
        <p:spPr bwMode="auto">
          <a:xfrm rot="-3231797">
            <a:off x="5688012" y="728663"/>
            <a:ext cx="1223963" cy="287338"/>
          </a:xfrm>
          <a:prstGeom prst="ellipse">
            <a:avLst/>
          </a:prstGeom>
          <a:gradFill rotWithShape="1"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1"/>
          </a:gradFill>
          <a:ln w="952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-7740875">
            <a:off x="1943100" y="728663"/>
            <a:ext cx="1223963" cy="287337"/>
          </a:xfrm>
          <a:prstGeom prst="ellipse">
            <a:avLst/>
          </a:prstGeom>
          <a:gradFill rotWithShape="1">
            <a:gsLst>
              <a:gs pos="0">
                <a:srgbClr val="630D19"/>
              </a:gs>
              <a:gs pos="50000">
                <a:srgbClr val="D61C37"/>
              </a:gs>
              <a:gs pos="100000">
                <a:srgbClr val="630D19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900113" y="3141663"/>
            <a:ext cx="1223962" cy="28733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 rot="-2903246">
            <a:off x="1871663" y="5553075"/>
            <a:ext cx="1223962" cy="287338"/>
          </a:xfrm>
          <a:prstGeom prst="ellipse">
            <a:avLst/>
          </a:prstGeom>
          <a:gradFill rotWithShape="1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 rot="1902075">
            <a:off x="6588125" y="4797425"/>
            <a:ext cx="1223963" cy="287338"/>
          </a:xfrm>
          <a:prstGeom prst="ellipse">
            <a:avLst/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 rot="4505849">
            <a:off x="4679950" y="5697538"/>
            <a:ext cx="1223963" cy="28733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 rot="-375770">
            <a:off x="7092950" y="2708275"/>
            <a:ext cx="1223963" cy="2873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1" name="Oval 24"/>
          <p:cNvSpPr>
            <a:spLocks noChangeArrowheads="1"/>
          </p:cNvSpPr>
          <p:nvPr/>
        </p:nvSpPr>
        <p:spPr bwMode="auto">
          <a:xfrm>
            <a:off x="4067175" y="2997200"/>
            <a:ext cx="215900" cy="215900"/>
          </a:xfrm>
          <a:prstGeom prst="ellipse">
            <a:avLst/>
          </a:prstGeom>
          <a:gradFill rotWithShape="1"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3403 0.2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8889 0.2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30312 0.0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372 -0.22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0226 -0.29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4184 -0.29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22448 -0.02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1916113"/>
            <a:ext cx="2519362" cy="2520950"/>
            <a:chOff x="1338" y="1207"/>
            <a:chExt cx="1587" cy="1588"/>
          </a:xfrm>
        </p:grpSpPr>
        <p:sp>
          <p:nvSpPr>
            <p:cNvPr id="14339" name="Oval 5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0" name="Oval 6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2" name="Oval 8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Oval 9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6" name="Oval 12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368531">
            <a:off x="1763713" y="2924175"/>
            <a:ext cx="2159000" cy="2162175"/>
            <a:chOff x="1338" y="1207"/>
            <a:chExt cx="1587" cy="1588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1334" y="1836"/>
              <a:ext cx="770" cy="1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 rot="4505849">
              <a:off x="1857" y="2314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 rot="-375770">
              <a:off x="2152" y="1793"/>
              <a:ext cx="769" cy="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 rot="-3231797">
            <a:off x="5688012" y="728663"/>
            <a:ext cx="1223963" cy="287338"/>
          </a:xfrm>
          <a:prstGeom prst="ellipse">
            <a:avLst/>
          </a:prstGeom>
          <a:gradFill rotWithShape="1"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1"/>
          </a:gradFill>
          <a:ln w="952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 rot="-7740875">
            <a:off x="1943100" y="728663"/>
            <a:ext cx="1223963" cy="287337"/>
          </a:xfrm>
          <a:prstGeom prst="ellipse">
            <a:avLst/>
          </a:prstGeom>
          <a:gradFill rotWithShape="1">
            <a:gsLst>
              <a:gs pos="0">
                <a:srgbClr val="630D19"/>
              </a:gs>
              <a:gs pos="50000">
                <a:srgbClr val="D61C37"/>
              </a:gs>
              <a:gs pos="100000">
                <a:srgbClr val="630D19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00113" y="3141663"/>
            <a:ext cx="1223962" cy="28733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 rot="-2903246">
            <a:off x="1871663" y="5553075"/>
            <a:ext cx="1223962" cy="287338"/>
          </a:xfrm>
          <a:prstGeom prst="ellipse">
            <a:avLst/>
          </a:prstGeom>
          <a:gradFill rotWithShape="1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1902075">
            <a:off x="6588125" y="4797425"/>
            <a:ext cx="1223963" cy="287338"/>
          </a:xfrm>
          <a:prstGeom prst="ellipse">
            <a:avLst/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 rot="4505849">
            <a:off x="4679950" y="5697538"/>
            <a:ext cx="1223963" cy="28733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 rot="-375770">
            <a:off x="7092950" y="2708275"/>
            <a:ext cx="1223963" cy="2873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93" name="Picture 14" descr="6de0e5230e450a33ca4f406c1655ad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349500"/>
            <a:ext cx="127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5" descr="дож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836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6" descr="дож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603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7" descr="дож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161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5661025"/>
            <a:ext cx="7207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3375"/>
            <a:ext cx="7207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2781300"/>
            <a:ext cx="9271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781300"/>
            <a:ext cx="11430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5300663"/>
            <a:ext cx="1143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652963"/>
            <a:ext cx="7207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765175"/>
            <a:ext cx="9271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268413"/>
            <a:ext cx="9271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88913"/>
            <a:ext cx="1143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652963"/>
            <a:ext cx="1143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624638" y="2060575"/>
            <a:ext cx="2519362" cy="2520950"/>
            <a:chOff x="1338" y="1207"/>
            <a:chExt cx="1587" cy="1588"/>
          </a:xfrm>
        </p:grpSpPr>
        <p:sp>
          <p:nvSpPr>
            <p:cNvPr id="17421" name="Oval 51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Oval 52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9" name="Oval 53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Oval 54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5" name="Oval 55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2" name="Oval 56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93" name="Oval 57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8" name="Oval 58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73229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3183476">
            <a:off x="6726238" y="2282825"/>
            <a:ext cx="1558925" cy="1692275"/>
            <a:chOff x="1338" y="1207"/>
            <a:chExt cx="1587" cy="1588"/>
          </a:xfrm>
        </p:grpSpPr>
        <p:sp>
          <p:nvSpPr>
            <p:cNvPr id="18481" name="Oval 3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2" name="Oval 4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336" y="1842"/>
              <a:ext cx="771" cy="1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84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 rot="4505849">
              <a:off x="1848" y="2321"/>
              <a:ext cx="773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 rot="-375770">
              <a:off x="2146" y="1798"/>
              <a:ext cx="771" cy="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88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4156915">
            <a:off x="4982369" y="426244"/>
            <a:ext cx="1658938" cy="1758950"/>
            <a:chOff x="1338" y="1207"/>
            <a:chExt cx="1587" cy="1588"/>
          </a:xfrm>
        </p:grpSpPr>
        <p:sp>
          <p:nvSpPr>
            <p:cNvPr id="18473" name="Oval 12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Oval 13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331" y="1838"/>
              <a:ext cx="770" cy="1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6" name="Oval 15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7" name="Oval 16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 rot="4505849">
              <a:off x="1859" y="2313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 rot="-375770">
              <a:off x="2151" y="1794"/>
              <a:ext cx="770" cy="1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80" name="Oval 19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4366705">
            <a:off x="1427957" y="380206"/>
            <a:ext cx="1465262" cy="1514475"/>
            <a:chOff x="1338" y="1207"/>
            <a:chExt cx="1587" cy="1588"/>
          </a:xfrm>
        </p:grpSpPr>
        <p:sp>
          <p:nvSpPr>
            <p:cNvPr id="18465" name="Oval 21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Oval 22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1328" y="1848"/>
              <a:ext cx="770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Oval 24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Oval 25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 rot="4505849">
              <a:off x="1851" y="2325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 rot="-375770">
              <a:off x="2147" y="1805"/>
              <a:ext cx="770" cy="1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2" name="Oval 28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 rot="-2971326">
            <a:off x="683419" y="2709069"/>
            <a:ext cx="1800225" cy="1655763"/>
            <a:chOff x="1338" y="1207"/>
            <a:chExt cx="1587" cy="1588"/>
          </a:xfrm>
        </p:grpSpPr>
        <p:sp>
          <p:nvSpPr>
            <p:cNvPr id="18457" name="Oval 30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Oval 31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1345" y="1830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0" name="Oval 33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Oval 34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 rot="4505849">
              <a:off x="1866" y="2310"/>
              <a:ext cx="769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 rot="-375770">
              <a:off x="2164" y="1787"/>
              <a:ext cx="770" cy="1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4" name="Oval 37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124075" y="4868863"/>
            <a:ext cx="1439863" cy="1512887"/>
            <a:chOff x="1338" y="1207"/>
            <a:chExt cx="1587" cy="1588"/>
          </a:xfrm>
        </p:grpSpPr>
        <p:sp>
          <p:nvSpPr>
            <p:cNvPr id="18449" name="Oval 39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Oval 40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1" name="Oval 41"/>
            <p:cNvSpPr>
              <a:spLocks noChangeArrowheads="1"/>
            </p:cNvSpPr>
            <p:nvPr/>
          </p:nvSpPr>
          <p:spPr bwMode="auto">
            <a:xfrm>
              <a:off x="1338" y="1842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Oval 42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Oval 43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4" name="Oval 44"/>
            <p:cNvSpPr>
              <a:spLocks noChangeArrowheads="1"/>
            </p:cNvSpPr>
            <p:nvPr/>
          </p:nvSpPr>
          <p:spPr bwMode="auto">
            <a:xfrm rot="4505849">
              <a:off x="1859" y="2318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5" name="Oval 45"/>
            <p:cNvSpPr>
              <a:spLocks noChangeArrowheads="1"/>
            </p:cNvSpPr>
            <p:nvPr/>
          </p:nvSpPr>
          <p:spPr bwMode="auto">
            <a:xfrm rot="-375770">
              <a:off x="2153" y="1797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6" name="Oval 46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 rot="-6225547">
            <a:off x="5436394" y="4723606"/>
            <a:ext cx="1654175" cy="1655763"/>
            <a:chOff x="1338" y="1207"/>
            <a:chExt cx="1587" cy="1588"/>
          </a:xfrm>
        </p:grpSpPr>
        <p:sp>
          <p:nvSpPr>
            <p:cNvPr id="18441" name="Oval 48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Oval 49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0" name="Oval 50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4" name="Oval 51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Oval 52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3" name="Oval 53"/>
            <p:cNvSpPr>
              <a:spLocks noChangeArrowheads="1"/>
            </p:cNvSpPr>
            <p:nvPr/>
          </p:nvSpPr>
          <p:spPr bwMode="auto">
            <a:xfrm rot="4505849">
              <a:off x="1874" y="2318"/>
              <a:ext cx="769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4" name="Oval 54"/>
            <p:cNvSpPr>
              <a:spLocks noChangeArrowheads="1"/>
            </p:cNvSpPr>
            <p:nvPr/>
          </p:nvSpPr>
          <p:spPr bwMode="auto">
            <a:xfrm rot="-375770">
              <a:off x="2169" y="1798"/>
              <a:ext cx="772" cy="1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8" name="Oval 55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422" name="Picture 62" descr="7118477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24175"/>
            <a:ext cx="33147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818146">
            <a:off x="1979613" y="549275"/>
            <a:ext cx="2014537" cy="2017713"/>
            <a:chOff x="1338" y="1207"/>
            <a:chExt cx="1587" cy="1588"/>
          </a:xfrm>
        </p:grpSpPr>
        <p:sp>
          <p:nvSpPr>
            <p:cNvPr id="19460" name="Oval 3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337" y="1840"/>
              <a:ext cx="773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 rot="4505849">
              <a:off x="1857" y="2314"/>
              <a:ext cx="771" cy="18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 rot="-375770">
              <a:off x="2153" y="1795"/>
              <a:ext cx="772" cy="1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7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459" name="Picture 11" descr="Рисунок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708275"/>
            <a:ext cx="27352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33802 -3.7037E-6 L 0.50868 0.29584 L 0.33802 0.58912 L 1.38889E-6 0.58912 L -0.16997 0.29584 L 1.38889E-6 -3.7037E-6 Z " pathEditMode="relative" rAng="0" ptsTypes="FF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773238"/>
            <a:ext cx="8785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Ребята!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Берегите зрение!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</a:rPr>
              <a:t> Чаще делайте физминутки для глаз!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404813"/>
            <a:ext cx="1728787" cy="1584325"/>
            <a:chOff x="1338" y="1207"/>
            <a:chExt cx="1587" cy="1588"/>
          </a:xfrm>
        </p:grpSpPr>
        <p:sp>
          <p:nvSpPr>
            <p:cNvPr id="20493" name="Oval 7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6" name="Oval 10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11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 rot="4505849">
              <a:off x="1858" y="2320"/>
              <a:ext cx="773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0" name="Oval 14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-5400000">
            <a:off x="6443663" y="4508500"/>
            <a:ext cx="1511300" cy="1584325"/>
            <a:chOff x="1338" y="1207"/>
            <a:chExt cx="1587" cy="1588"/>
          </a:xfrm>
        </p:grpSpPr>
        <p:sp>
          <p:nvSpPr>
            <p:cNvPr id="20485" name="Oval 16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Oval 17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1348" y="1842"/>
              <a:ext cx="772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8" name="Oval 19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Oval 20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 rot="4505849">
              <a:off x="1868" y="2318"/>
              <a:ext cx="772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 rot="-375770">
              <a:off x="2163" y="1797"/>
              <a:ext cx="772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2" name="Oval 23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188" y="620713"/>
            <a:ext cx="8220075" cy="12271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Игра «Третий лишний»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600" b="1" smtClean="0">
                <a:solidFill>
                  <a:srgbClr val="0070C0"/>
                </a:solidFill>
              </a:rPr>
              <a:t>Больной, больница, большой.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600" b="1" smtClean="0">
                <a:solidFill>
                  <a:srgbClr val="0070C0"/>
                </a:solidFill>
              </a:rPr>
              <a:t>Путь, дорога, путник.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600" b="1" smtClean="0">
                <a:solidFill>
                  <a:srgbClr val="0070C0"/>
                </a:solidFill>
              </a:rPr>
              <a:t>Вода, река, водяной.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600" b="1" smtClean="0">
                <a:solidFill>
                  <a:srgbClr val="0070C0"/>
                </a:solidFill>
              </a:rPr>
              <a:t>Часовщик, час, часть.</a:t>
            </a:r>
          </a:p>
          <a:p>
            <a:pPr eaLnBrk="1" hangingPunct="1"/>
            <a:endParaRPr lang="ru-RU" sz="3600" smtClean="0">
              <a:solidFill>
                <a:srgbClr val="FF9900"/>
              </a:solidFill>
            </a:endParaRPr>
          </a:p>
          <a:p>
            <a:pPr eaLnBrk="1" hangingPunct="1"/>
            <a:endParaRPr lang="ru-RU" sz="3600" smtClean="0">
              <a:solidFill>
                <a:srgbClr val="FF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13" y="2000250"/>
            <a:ext cx="2786062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2928938"/>
            <a:ext cx="2214563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3857625"/>
            <a:ext cx="1643063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4643438"/>
            <a:ext cx="1928813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88" y="1571612"/>
            <a:ext cx="8391525" cy="192882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>
                <a:latin typeface="Franklin Gothic Demi Cond" pitchFamily="34" charset="0"/>
              </a:rPr>
              <a:t> </a:t>
            </a:r>
            <a:r>
              <a:rPr lang="ru-RU" sz="4800" dirty="0" smtClean="0">
                <a:latin typeface="Franklin Gothic Demi Cond" pitchFamily="34" charset="0"/>
              </a:rPr>
              <a:t/>
            </a:r>
            <a:br>
              <a:rPr lang="ru-RU" sz="4800" dirty="0" smtClean="0">
                <a:latin typeface="Franklin Gothic Demi Cond" pitchFamily="34" charset="0"/>
              </a:rPr>
            </a:br>
            <a:r>
              <a:rPr lang="ru-RU" sz="4800" dirty="0" smtClean="0">
                <a:latin typeface="Franklin Gothic Demi Cond" pitchFamily="34" charset="0"/>
              </a:rPr>
              <a:t>   </a:t>
            </a:r>
            <a:r>
              <a:rPr lang="ru-RU" sz="5400" dirty="0">
                <a:solidFill>
                  <a:srgbClr val="0070C0"/>
                </a:solidFill>
                <a:latin typeface="Franklin Gothic Demi Cond" pitchFamily="34" charset="0"/>
              </a:rPr>
              <a:t>-сад-, -рыб-, -сказ-</a:t>
            </a:r>
            <a:r>
              <a:rPr lang="ru-RU" sz="5400" dirty="0">
                <a:solidFill>
                  <a:srgbClr val="0070C0"/>
                </a:solidFill>
              </a:rPr>
              <a:t>, </a:t>
            </a:r>
            <a:r>
              <a:rPr lang="ru-RU" sz="5400" dirty="0">
                <a:solidFill>
                  <a:srgbClr val="0070C0"/>
                </a:solidFill>
                <a:latin typeface="Franklin Gothic Demi Cond" pitchFamily="34" charset="0"/>
              </a:rPr>
              <a:t>-гриб-</a:t>
            </a:r>
          </a:p>
        </p:txBody>
      </p:sp>
      <p:sp>
        <p:nvSpPr>
          <p:cNvPr id="3" name="Дуга 2"/>
          <p:cNvSpPr/>
          <p:nvPr/>
        </p:nvSpPr>
        <p:spPr>
          <a:xfrm rot="18919270">
            <a:off x="633413" y="2584450"/>
            <a:ext cx="1312862" cy="1123950"/>
          </a:xfrm>
          <a:prstGeom prst="arc">
            <a:avLst>
              <a:gd name="adj1" fmla="val 15957746"/>
              <a:gd name="adj2" fmla="val 82049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4" name="Дуга 3"/>
          <p:cNvSpPr/>
          <p:nvPr/>
        </p:nvSpPr>
        <p:spPr>
          <a:xfrm rot="18629811">
            <a:off x="2348707" y="2585244"/>
            <a:ext cx="1312862" cy="1123950"/>
          </a:xfrm>
          <a:prstGeom prst="arc">
            <a:avLst>
              <a:gd name="adj1" fmla="val 15958181"/>
              <a:gd name="adj2" fmla="val 1013849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5" name="Дуга 4"/>
          <p:cNvSpPr/>
          <p:nvPr/>
        </p:nvSpPr>
        <p:spPr>
          <a:xfrm rot="18322846">
            <a:off x="4134644" y="2585244"/>
            <a:ext cx="1312862" cy="1123950"/>
          </a:xfrm>
          <a:prstGeom prst="arc">
            <a:avLst>
              <a:gd name="adj1" fmla="val 15957746"/>
              <a:gd name="adj2" fmla="val 1553246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6" name="Дуга 5"/>
          <p:cNvSpPr/>
          <p:nvPr/>
        </p:nvSpPr>
        <p:spPr>
          <a:xfrm rot="17983639">
            <a:off x="6134894" y="2585244"/>
            <a:ext cx="1312862" cy="1123950"/>
          </a:xfrm>
          <a:prstGeom prst="arc">
            <a:avLst>
              <a:gd name="adj1" fmla="val 16700211"/>
              <a:gd name="adj2" fmla="val 1756464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38" y="285750"/>
            <a:ext cx="53578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FF"/>
                </a:solidFill>
              </a:rPr>
              <a:t>«Редактор»</a:t>
            </a:r>
            <a:endParaRPr lang="ru-RU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14313" y="836613"/>
            <a:ext cx="8929687" cy="1428750"/>
          </a:xfrm>
        </p:spPr>
        <p:txBody>
          <a:bodyPr/>
          <a:lstStyle/>
          <a:p>
            <a:pPr eaLnBrk="1" hangingPunct="1"/>
            <a:r>
              <a:rPr lang="ru-RU" sz="4600" smtClean="0">
                <a:solidFill>
                  <a:srgbClr val="003399"/>
                </a:solidFill>
              </a:rPr>
              <a:t>             </a:t>
            </a:r>
            <a:br>
              <a:rPr lang="ru-RU" sz="4600" smtClean="0">
                <a:solidFill>
                  <a:srgbClr val="003399"/>
                </a:solidFill>
              </a:rPr>
            </a:br>
            <a:r>
              <a:rPr lang="ru-RU" sz="3600" b="1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Восстанови текст, добавив однокоренные слова. Выдели корень.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0" y="2349500"/>
            <a:ext cx="9144000" cy="4244975"/>
          </a:xfrm>
        </p:spPr>
        <p:txBody>
          <a:bodyPr/>
          <a:lstStyle/>
          <a:p>
            <a:pPr indent="273050"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 У меня встали _______. Ещё ______ назад ходили. А сейчас ____________ стрелка стоит неподвижно. Нужно чтобы их починил мастер - ________.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FF3300"/>
                </a:solidFill>
              </a:rPr>
              <a:t>Слова для справок:  часовщик, час, часовая, часики.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38" y="357188"/>
            <a:ext cx="5357812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FF"/>
                </a:solidFill>
              </a:rPr>
              <a:t>Проверь</a:t>
            </a:r>
            <a:endParaRPr lang="ru-RU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14313" y="836613"/>
            <a:ext cx="8929687" cy="1428750"/>
          </a:xfrm>
        </p:spPr>
        <p:txBody>
          <a:bodyPr/>
          <a:lstStyle/>
          <a:p>
            <a:pPr eaLnBrk="1" hangingPunct="1"/>
            <a:r>
              <a:rPr lang="ru-RU" sz="4600" smtClean="0">
                <a:solidFill>
                  <a:srgbClr val="003399"/>
                </a:solidFill>
              </a:rPr>
              <a:t>             </a:t>
            </a:r>
            <a:br>
              <a:rPr lang="ru-RU" sz="4600" smtClean="0">
                <a:solidFill>
                  <a:srgbClr val="003399"/>
                </a:solidFill>
              </a:rPr>
            </a:br>
            <a:endParaRPr lang="ru-RU" sz="3600" b="1" smtClean="0">
              <a:solidFill>
                <a:srgbClr val="0033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14313" y="1857375"/>
            <a:ext cx="8715375" cy="4737100"/>
          </a:xfrm>
        </p:spPr>
        <p:txBody>
          <a:bodyPr/>
          <a:lstStyle/>
          <a:p>
            <a:pPr marL="72000" indent="273050"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У меня встали </a:t>
            </a:r>
            <a:r>
              <a:rPr lang="ru-RU" sz="4000" dirty="0" smtClean="0">
                <a:solidFill>
                  <a:srgbClr val="FF0000"/>
                </a:solidFill>
              </a:rPr>
              <a:t>часики</a:t>
            </a:r>
            <a:r>
              <a:rPr lang="ru-RU" sz="4000" dirty="0" smtClean="0"/>
              <a:t>. Ещё </a:t>
            </a:r>
            <a:r>
              <a:rPr lang="ru-RU" sz="4000" dirty="0" smtClean="0">
                <a:solidFill>
                  <a:srgbClr val="FF0000"/>
                </a:solidFill>
              </a:rPr>
              <a:t>час </a:t>
            </a:r>
            <a:r>
              <a:rPr lang="ru-RU" sz="4000" dirty="0" smtClean="0"/>
              <a:t>назад ходили. А сейчас </a:t>
            </a:r>
            <a:r>
              <a:rPr lang="ru-RU" sz="4000" dirty="0" smtClean="0">
                <a:solidFill>
                  <a:srgbClr val="FF0000"/>
                </a:solidFill>
              </a:rPr>
              <a:t>часовая</a:t>
            </a:r>
            <a:r>
              <a:rPr lang="ru-RU" sz="4000" dirty="0" smtClean="0"/>
              <a:t> стрелка стоит неподвижно. Нужно чтобы их починил мастер  - </a:t>
            </a:r>
            <a:r>
              <a:rPr lang="ru-RU" sz="4000" dirty="0" smtClean="0">
                <a:solidFill>
                  <a:srgbClr val="FF0000"/>
                </a:solidFill>
              </a:rPr>
              <a:t>часовщик</a:t>
            </a:r>
            <a:r>
              <a:rPr lang="ru-RU" sz="4000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FF3300"/>
                </a:solidFill>
              </a:rPr>
              <a:t>Слова для справок:  часовщик, час, часовая, часики.</a:t>
            </a:r>
          </a:p>
        </p:txBody>
      </p:sp>
      <p:sp>
        <p:nvSpPr>
          <p:cNvPr id="5" name="Дуга 4"/>
          <p:cNvSpPr/>
          <p:nvPr/>
        </p:nvSpPr>
        <p:spPr>
          <a:xfrm rot="18919270">
            <a:off x="3635375" y="2041525"/>
            <a:ext cx="1309688" cy="922338"/>
          </a:xfrm>
          <a:prstGeom prst="arc">
            <a:avLst>
              <a:gd name="adj1" fmla="val 17104584"/>
              <a:gd name="adj2" fmla="val 463252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6" name="Дуга 5"/>
          <p:cNvSpPr/>
          <p:nvPr/>
        </p:nvSpPr>
        <p:spPr>
          <a:xfrm rot="18919270">
            <a:off x="6675438" y="2036763"/>
            <a:ext cx="1155700" cy="1076325"/>
          </a:xfrm>
          <a:prstGeom prst="arc">
            <a:avLst>
              <a:gd name="adj1" fmla="val 16681596"/>
              <a:gd name="adj2" fmla="val 21183396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7" name="Дуга 6"/>
          <p:cNvSpPr/>
          <p:nvPr/>
        </p:nvSpPr>
        <p:spPr>
          <a:xfrm rot="18919270">
            <a:off x="5491163" y="2584450"/>
            <a:ext cx="1312862" cy="1123950"/>
          </a:xfrm>
          <a:prstGeom prst="arc">
            <a:avLst>
              <a:gd name="adj1" fmla="val 16776952"/>
              <a:gd name="adj2" fmla="val 21342896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8" name="Дуга 7"/>
          <p:cNvSpPr/>
          <p:nvPr/>
        </p:nvSpPr>
        <p:spPr>
          <a:xfrm rot="18919270">
            <a:off x="61913" y="4370388"/>
            <a:ext cx="1312862" cy="1123950"/>
          </a:xfrm>
          <a:prstGeom prst="arc">
            <a:avLst>
              <a:gd name="adj1" fmla="val 16936532"/>
              <a:gd name="adj2" fmla="val 21588378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43050"/>
            <a:ext cx="9144000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Тяжело </a:t>
            </a:r>
          </a:p>
          <a:p>
            <a:pPr>
              <a:defRPr/>
            </a:pPr>
            <a:r>
              <a:rPr lang="ru-RU" sz="8000" b="1" dirty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в ученье – </a:t>
            </a:r>
          </a:p>
          <a:p>
            <a:pPr>
              <a:defRPr/>
            </a:pPr>
            <a:r>
              <a:rPr lang="ru-RU" sz="8000" b="1" dirty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000" b="1" dirty="0">
              <a:ln w="11430">
                <a:solidFill>
                  <a:srgbClr val="FF33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10" y="4000504"/>
            <a:ext cx="750099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легко в бою!</a:t>
            </a:r>
          </a:p>
        </p:txBody>
      </p:sp>
      <p:sp>
        <p:nvSpPr>
          <p:cNvPr id="2458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86750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</a:t>
            </a:r>
            <a:r>
              <a:rPr lang="ru-RU" sz="8000" b="1" smtClean="0">
                <a:solidFill>
                  <a:srgbClr val="9900CC"/>
                </a:solidFill>
              </a:rPr>
              <a:t>Молодцы!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i-main-pic" descr="Картинка 1 из 90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6000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71678"/>
            <a:ext cx="8572560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общая часть</a:t>
            </a: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родственных слов</a:t>
            </a:r>
          </a:p>
          <a:p>
            <a:pPr>
              <a:defRPr/>
            </a:pP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377192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Корень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5857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z="5400" smtClean="0">
                <a:solidFill>
                  <a:srgbClr val="3333FF"/>
                </a:solidFill>
              </a:rPr>
              <a:t>Однокоренные </a:t>
            </a:r>
            <a:r>
              <a:rPr lang="en-US" sz="5400" smtClean="0">
                <a:solidFill>
                  <a:srgbClr val="3333FF"/>
                </a:solidFill>
              </a:rPr>
              <a:t> </a:t>
            </a:r>
            <a:endParaRPr lang="ru-RU" sz="540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smtClean="0">
                <a:solidFill>
                  <a:srgbClr val="3333FF"/>
                </a:solidFill>
              </a:rPr>
              <a:t> </a:t>
            </a:r>
            <a:r>
              <a:rPr lang="ru-RU" sz="5400" smtClean="0">
                <a:solidFill>
                  <a:srgbClr val="3333FF"/>
                </a:solidFill>
              </a:rPr>
              <a:t>слова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5400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5400" smtClean="0">
              <a:solidFill>
                <a:schemeClr val="hlink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9668098">
            <a:off x="2084388" y="2659063"/>
            <a:ext cx="1751012" cy="28575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2754460">
            <a:off x="5297488" y="2663825"/>
            <a:ext cx="1749425" cy="28575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0" y="3357563"/>
            <a:ext cx="3214688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3333FF"/>
                </a:solidFill>
              </a:rPr>
              <a:t>общее значение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3214688"/>
            <a:ext cx="3214688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3333FF"/>
                </a:solidFill>
              </a:rPr>
              <a:t>общий </a:t>
            </a:r>
          </a:p>
          <a:p>
            <a:pPr algn="ctr">
              <a:defRPr/>
            </a:pPr>
            <a:r>
              <a:rPr lang="ru-RU" sz="5400" dirty="0">
                <a:solidFill>
                  <a:srgbClr val="3333FF"/>
                </a:solidFill>
              </a:rPr>
              <a:t>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91512" cy="184785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Собери и запиши каждую группу однокоренных  слов.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Выдели корень</a:t>
            </a:r>
            <a:r>
              <a:rPr lang="ru-RU" sz="3600" smtClean="0"/>
              <a:t>.</a:t>
            </a:r>
          </a:p>
        </p:txBody>
      </p:sp>
      <p:graphicFrame>
        <p:nvGraphicFramePr>
          <p:cNvPr id="20516" name="Group 36"/>
          <p:cNvGraphicFramePr>
            <a:graphicFrameLocks noGrp="1"/>
          </p:cNvGraphicFramePr>
          <p:nvPr>
            <p:ph idx="1"/>
          </p:nvPr>
        </p:nvGraphicFramePr>
        <p:xfrm>
          <a:off x="468313" y="2205038"/>
          <a:ext cx="8229600" cy="42449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24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сторожить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морозный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сторожевая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мороз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мостовая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мостить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морозить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itchFamily="18" charset="0"/>
                        </a:rPr>
                        <a:t>сторож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0" y="1857375"/>
            <a:ext cx="91440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0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Мост, мостить, мостовая.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0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Сторожить, сторожевая, сторож.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0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Морозный, мороз, морозить.</a:t>
            </a:r>
          </a:p>
          <a:p>
            <a:pPr eaLnBrk="1" hangingPunct="1">
              <a:buFont typeface="Wingdings 2" pitchFamily="18" charset="2"/>
              <a:buNone/>
            </a:pPr>
            <a:endParaRPr lang="ru-RU" sz="480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642918"/>
            <a:ext cx="62151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 </a:t>
            </a:r>
          </a:p>
        </p:txBody>
      </p:sp>
      <p:sp>
        <p:nvSpPr>
          <p:cNvPr id="5" name="Дуга 4"/>
          <p:cNvSpPr/>
          <p:nvPr/>
        </p:nvSpPr>
        <p:spPr>
          <a:xfrm rot="18919270">
            <a:off x="-112713" y="1730375"/>
            <a:ext cx="1725613" cy="1609725"/>
          </a:xfrm>
          <a:prstGeom prst="arc">
            <a:avLst>
              <a:gd name="adj1" fmla="val 15957746"/>
              <a:gd name="adj2" fmla="val 82049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6" name="Дуга 5"/>
          <p:cNvSpPr/>
          <p:nvPr/>
        </p:nvSpPr>
        <p:spPr>
          <a:xfrm rot="18745228">
            <a:off x="1531144" y="1802607"/>
            <a:ext cx="1724025" cy="1608137"/>
          </a:xfrm>
          <a:prstGeom prst="arc">
            <a:avLst>
              <a:gd name="adj1" fmla="val 15957746"/>
              <a:gd name="adj2" fmla="val 82049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7" name="Дуга 6"/>
          <p:cNvSpPr/>
          <p:nvPr/>
        </p:nvSpPr>
        <p:spPr>
          <a:xfrm rot="18764956">
            <a:off x="4031456" y="1802607"/>
            <a:ext cx="1724025" cy="1608138"/>
          </a:xfrm>
          <a:prstGeom prst="arc">
            <a:avLst>
              <a:gd name="adj1" fmla="val 15957746"/>
              <a:gd name="adj2" fmla="val 82049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9" name="Дуга 8"/>
          <p:cNvSpPr/>
          <p:nvPr/>
        </p:nvSpPr>
        <p:spPr>
          <a:xfrm rot="18494368">
            <a:off x="65088" y="2633663"/>
            <a:ext cx="2106612" cy="2144712"/>
          </a:xfrm>
          <a:prstGeom prst="arc">
            <a:avLst>
              <a:gd name="adj1" fmla="val 16364366"/>
              <a:gd name="adj2" fmla="val 851308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0" name="Дуга 9"/>
          <p:cNvSpPr/>
          <p:nvPr/>
        </p:nvSpPr>
        <p:spPr>
          <a:xfrm rot="18619054">
            <a:off x="3251201" y="2641600"/>
            <a:ext cx="2144712" cy="2211387"/>
          </a:xfrm>
          <a:prstGeom prst="arc">
            <a:avLst>
              <a:gd name="adj1" fmla="val 16165897"/>
              <a:gd name="adj2" fmla="val 599334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" name="Дуга 10"/>
          <p:cNvSpPr/>
          <p:nvPr/>
        </p:nvSpPr>
        <p:spPr>
          <a:xfrm rot="18494368">
            <a:off x="6675437" y="2563813"/>
            <a:ext cx="2144713" cy="2211388"/>
          </a:xfrm>
          <a:prstGeom prst="arc">
            <a:avLst>
              <a:gd name="adj1" fmla="val 16117526"/>
              <a:gd name="adj2" fmla="val 851308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2" name="Дуга 11"/>
          <p:cNvSpPr/>
          <p:nvPr/>
        </p:nvSpPr>
        <p:spPr>
          <a:xfrm rot="18494368">
            <a:off x="3032125" y="3706813"/>
            <a:ext cx="2144713" cy="2211387"/>
          </a:xfrm>
          <a:prstGeom prst="arc">
            <a:avLst>
              <a:gd name="adj1" fmla="val 16364366"/>
              <a:gd name="adj2" fmla="val 34092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3" name="Дуга 12"/>
          <p:cNvSpPr/>
          <p:nvPr/>
        </p:nvSpPr>
        <p:spPr>
          <a:xfrm rot="18494368">
            <a:off x="59531" y="3504406"/>
            <a:ext cx="1993900" cy="2211388"/>
          </a:xfrm>
          <a:prstGeom prst="arc">
            <a:avLst>
              <a:gd name="adj1" fmla="val 16364366"/>
              <a:gd name="adj2" fmla="val 851308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4" name="Дуга 13"/>
          <p:cNvSpPr/>
          <p:nvPr/>
        </p:nvSpPr>
        <p:spPr>
          <a:xfrm rot="18494368">
            <a:off x="4889500" y="3706813"/>
            <a:ext cx="2144713" cy="2211387"/>
          </a:xfrm>
          <a:prstGeom prst="arc">
            <a:avLst>
              <a:gd name="adj1" fmla="val 16693129"/>
              <a:gd name="adj2" fmla="val 340923"/>
            </a:avLst>
          </a:prstGeom>
          <a:ln w="57150"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85938" y="1714500"/>
            <a:ext cx="51435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500" y="1643063"/>
            <a:ext cx="5367338" cy="113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43063" y="1714500"/>
            <a:ext cx="5357812" cy="92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571750"/>
            <a:ext cx="6643688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500438"/>
            <a:ext cx="3214688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38338" y="1866900"/>
            <a:ext cx="51435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3500" y="3643313"/>
            <a:ext cx="3500438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Picture 5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lshoy_horovod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61" descr="аним радуга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403350" y="2205038"/>
            <a:ext cx="61928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Цветик-семицветик</a:t>
            </a:r>
          </a:p>
        </p:txBody>
      </p:sp>
      <p:pic>
        <p:nvPicPr>
          <p:cNvPr id="9220" name="Picture 65" descr="gallery_2_381_138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9275"/>
            <a:ext cx="1104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492500" y="3357563"/>
            <a:ext cx="1728788" cy="1584325"/>
            <a:chOff x="1338" y="1207"/>
            <a:chExt cx="1587" cy="1588"/>
          </a:xfrm>
        </p:grpSpPr>
        <p:sp>
          <p:nvSpPr>
            <p:cNvPr id="9222" name="Oval 67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Oval 68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Oval 70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Oval 71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 rot="4505849">
              <a:off x="1858" y="2320"/>
              <a:ext cx="773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" name="Oval 74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781300"/>
            <a:ext cx="1727200" cy="1944688"/>
            <a:chOff x="1338" y="1207"/>
            <a:chExt cx="1587" cy="1588"/>
          </a:xfrm>
        </p:grpSpPr>
        <p:sp>
          <p:nvSpPr>
            <p:cNvPr id="10245" name="Oval 3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Oval 4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1338" y="1842"/>
              <a:ext cx="772" cy="18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 rot="4505849">
              <a:off x="1860" y="2316"/>
              <a:ext cx="770" cy="1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 rot="-375770">
              <a:off x="2153" y="1797"/>
              <a:ext cx="772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43" name="Picture 18" descr="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9237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9" descr="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59113" y="2997200"/>
            <a:ext cx="1511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31 L 0.35643 -0.35417 L 0.71285 -0.0331 L 0.35643 0.28866 L -1.66667E-6 -0.033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3663" y="0"/>
            <a:ext cx="2339975" cy="2162175"/>
            <a:chOff x="1338" y="1207"/>
            <a:chExt cx="1587" cy="1588"/>
          </a:xfrm>
        </p:grpSpPr>
        <p:sp>
          <p:nvSpPr>
            <p:cNvPr id="11269" name="Oval 3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Oval 4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Oval 6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Oval 7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Oval 10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67" name="Picture 14" descr="01a2cf2980893c00b7918bbb5beaa54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276475"/>
            <a:ext cx="142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5" descr="54f44a9e4408685e1fb2f820154c02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6100" y="3068638"/>
            <a:ext cx="1512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69497 0.6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97 0.65741 L -0.00191 0.006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189</Words>
  <Application>Microsoft Office PowerPoint</Application>
  <PresentationFormat>Экран (4:3)</PresentationFormat>
  <Paragraphs>50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Маленькое дело лучше   большого безделья.</vt:lpstr>
      <vt:lpstr>     -сад-, -рыб-, -сказ-, -гриб-</vt:lpstr>
      <vt:lpstr>Слайд 3</vt:lpstr>
      <vt:lpstr>Слайд 4</vt:lpstr>
      <vt:lpstr>Собери и запиши каждую группу однокоренных  слов. Выдели корень.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Игра «Третий лишний» </vt:lpstr>
      <vt:lpstr>              Восстанови текст, добавив однокоренные слова. Выдели корень.</vt:lpstr>
      <vt:lpstr>              </vt:lpstr>
      <vt:lpstr>Слайд 22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Маленькое дело лучше   большого безделья.</dc:title>
  <dc:creator>Admin</dc:creator>
  <cp:lastModifiedBy>USER</cp:lastModifiedBy>
  <cp:revision>52</cp:revision>
  <dcterms:created xsi:type="dcterms:W3CDTF">2010-02-23T15:33:02Z</dcterms:created>
  <dcterms:modified xsi:type="dcterms:W3CDTF">2011-01-18T12:20:29Z</dcterms:modified>
</cp:coreProperties>
</file>