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87"/>
  </p:notesMasterIdLst>
  <p:sldIdLst>
    <p:sldId id="258" r:id="rId3"/>
    <p:sldId id="294" r:id="rId4"/>
    <p:sldId id="295" r:id="rId5"/>
    <p:sldId id="296" r:id="rId6"/>
    <p:sldId id="308" r:id="rId7"/>
    <p:sldId id="310" r:id="rId8"/>
    <p:sldId id="309" r:id="rId9"/>
    <p:sldId id="318" r:id="rId10"/>
    <p:sldId id="319" r:id="rId11"/>
    <p:sldId id="320" r:id="rId12"/>
    <p:sldId id="281" r:id="rId13"/>
    <p:sldId id="322" r:id="rId14"/>
    <p:sldId id="282" r:id="rId15"/>
    <p:sldId id="283" r:id="rId16"/>
    <p:sldId id="284" r:id="rId17"/>
    <p:sldId id="285" r:id="rId18"/>
    <p:sldId id="286" r:id="rId19"/>
    <p:sldId id="293" r:id="rId20"/>
    <p:sldId id="289" r:id="rId21"/>
    <p:sldId id="288" r:id="rId22"/>
    <p:sldId id="287" r:id="rId23"/>
    <p:sldId id="290" r:id="rId24"/>
    <p:sldId id="302" r:id="rId25"/>
    <p:sldId id="305" r:id="rId26"/>
    <p:sldId id="303" r:id="rId27"/>
    <p:sldId id="304" r:id="rId28"/>
    <p:sldId id="291" r:id="rId29"/>
    <p:sldId id="349" r:id="rId30"/>
    <p:sldId id="350" r:id="rId31"/>
    <p:sldId id="351" r:id="rId32"/>
    <p:sldId id="352" r:id="rId33"/>
    <p:sldId id="353" r:id="rId34"/>
    <p:sldId id="354" r:id="rId35"/>
    <p:sldId id="355" r:id="rId36"/>
    <p:sldId id="356" r:id="rId37"/>
    <p:sldId id="357" r:id="rId38"/>
    <p:sldId id="358" r:id="rId39"/>
    <p:sldId id="359" r:id="rId40"/>
    <p:sldId id="360" r:id="rId41"/>
    <p:sldId id="361" r:id="rId42"/>
    <p:sldId id="362" r:id="rId43"/>
    <p:sldId id="363" r:id="rId44"/>
    <p:sldId id="364" r:id="rId45"/>
    <p:sldId id="365" r:id="rId46"/>
    <p:sldId id="366" r:id="rId47"/>
    <p:sldId id="367" r:id="rId48"/>
    <p:sldId id="368" r:id="rId49"/>
    <p:sldId id="369" r:id="rId50"/>
    <p:sldId id="370" r:id="rId51"/>
    <p:sldId id="372" r:id="rId52"/>
    <p:sldId id="264" r:id="rId53"/>
    <p:sldId id="265" r:id="rId54"/>
    <p:sldId id="269" r:id="rId55"/>
    <p:sldId id="270" r:id="rId56"/>
    <p:sldId id="271" r:id="rId57"/>
    <p:sldId id="266" r:id="rId58"/>
    <p:sldId id="272" r:id="rId59"/>
    <p:sldId id="274" r:id="rId60"/>
    <p:sldId id="273" r:id="rId61"/>
    <p:sldId id="267" r:id="rId62"/>
    <p:sldId id="276" r:id="rId63"/>
    <p:sldId id="275" r:id="rId64"/>
    <p:sldId id="277" r:id="rId65"/>
    <p:sldId id="268" r:id="rId66"/>
    <p:sldId id="278" r:id="rId67"/>
    <p:sldId id="280" r:id="rId68"/>
    <p:sldId id="279" r:id="rId69"/>
    <p:sldId id="297" r:id="rId70"/>
    <p:sldId id="292" r:id="rId71"/>
    <p:sldId id="300" r:id="rId72"/>
    <p:sldId id="301" r:id="rId73"/>
    <p:sldId id="298" r:id="rId74"/>
    <p:sldId id="299" r:id="rId75"/>
    <p:sldId id="306" r:id="rId76"/>
    <p:sldId id="347" r:id="rId77"/>
    <p:sldId id="312" r:id="rId78"/>
    <p:sldId id="314" r:id="rId79"/>
    <p:sldId id="316" r:id="rId80"/>
    <p:sldId id="315" r:id="rId81"/>
    <p:sldId id="311" r:id="rId82"/>
    <p:sldId id="317" r:id="rId83"/>
    <p:sldId id="346" r:id="rId84"/>
    <p:sldId id="321" r:id="rId85"/>
    <p:sldId id="374" r:id="rId86"/>
  </p:sldIdLst>
  <p:sldSz cx="9906000" cy="6858000" type="A4"/>
  <p:notesSz cx="6858000" cy="9945688"/>
  <p:defaultTextStyle>
    <a:defPPr>
      <a:defRPr lang="ru-RU"/>
    </a:defPPr>
    <a:lvl1pPr marL="0" algn="l" defTabSz="957816" rtl="0" eaLnBrk="1" latinLnBrk="0" hangingPunct="1">
      <a:defRPr sz="1900" kern="1200">
        <a:solidFill>
          <a:schemeClr val="tx1"/>
        </a:solidFill>
        <a:latin typeface="+mn-lt"/>
        <a:ea typeface="+mn-ea"/>
        <a:cs typeface="+mn-cs"/>
      </a:defRPr>
    </a:lvl1pPr>
    <a:lvl2pPr marL="478908" algn="l" defTabSz="957816" rtl="0" eaLnBrk="1" latinLnBrk="0" hangingPunct="1">
      <a:defRPr sz="1900" kern="1200">
        <a:solidFill>
          <a:schemeClr val="tx1"/>
        </a:solidFill>
        <a:latin typeface="+mn-lt"/>
        <a:ea typeface="+mn-ea"/>
        <a:cs typeface="+mn-cs"/>
      </a:defRPr>
    </a:lvl2pPr>
    <a:lvl3pPr marL="957816" algn="l" defTabSz="957816" rtl="0" eaLnBrk="1" latinLnBrk="0" hangingPunct="1">
      <a:defRPr sz="1900" kern="1200">
        <a:solidFill>
          <a:schemeClr val="tx1"/>
        </a:solidFill>
        <a:latin typeface="+mn-lt"/>
        <a:ea typeface="+mn-ea"/>
        <a:cs typeface="+mn-cs"/>
      </a:defRPr>
    </a:lvl3pPr>
    <a:lvl4pPr marL="1436724" algn="l" defTabSz="957816" rtl="0" eaLnBrk="1" latinLnBrk="0" hangingPunct="1">
      <a:defRPr sz="1900" kern="1200">
        <a:solidFill>
          <a:schemeClr val="tx1"/>
        </a:solidFill>
        <a:latin typeface="+mn-lt"/>
        <a:ea typeface="+mn-ea"/>
        <a:cs typeface="+mn-cs"/>
      </a:defRPr>
    </a:lvl4pPr>
    <a:lvl5pPr marL="1915631" algn="l" defTabSz="957816" rtl="0" eaLnBrk="1" latinLnBrk="0" hangingPunct="1">
      <a:defRPr sz="1900" kern="1200">
        <a:solidFill>
          <a:schemeClr val="tx1"/>
        </a:solidFill>
        <a:latin typeface="+mn-lt"/>
        <a:ea typeface="+mn-ea"/>
        <a:cs typeface="+mn-cs"/>
      </a:defRPr>
    </a:lvl5pPr>
    <a:lvl6pPr marL="2394539" algn="l" defTabSz="957816" rtl="0" eaLnBrk="1" latinLnBrk="0" hangingPunct="1">
      <a:defRPr sz="1900" kern="1200">
        <a:solidFill>
          <a:schemeClr val="tx1"/>
        </a:solidFill>
        <a:latin typeface="+mn-lt"/>
        <a:ea typeface="+mn-ea"/>
        <a:cs typeface="+mn-cs"/>
      </a:defRPr>
    </a:lvl6pPr>
    <a:lvl7pPr marL="2873447" algn="l" defTabSz="957816" rtl="0" eaLnBrk="1" latinLnBrk="0" hangingPunct="1">
      <a:defRPr sz="1900" kern="1200">
        <a:solidFill>
          <a:schemeClr val="tx1"/>
        </a:solidFill>
        <a:latin typeface="+mn-lt"/>
        <a:ea typeface="+mn-ea"/>
        <a:cs typeface="+mn-cs"/>
      </a:defRPr>
    </a:lvl7pPr>
    <a:lvl8pPr marL="3352355" algn="l" defTabSz="957816" rtl="0" eaLnBrk="1" latinLnBrk="0" hangingPunct="1">
      <a:defRPr sz="1900" kern="1200">
        <a:solidFill>
          <a:schemeClr val="tx1"/>
        </a:solidFill>
        <a:latin typeface="+mn-lt"/>
        <a:ea typeface="+mn-ea"/>
        <a:cs typeface="+mn-cs"/>
      </a:defRPr>
    </a:lvl8pPr>
    <a:lvl9pPr marL="3831263" algn="l" defTabSz="957816"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FF00"/>
    <a:srgbClr val="FF99CC"/>
    <a:srgbClr val="00FFFF"/>
    <a:srgbClr val="FF9933"/>
    <a:srgbClr val="FF66FF"/>
    <a:srgbClr val="00CC00"/>
    <a:srgbClr val="0099FF"/>
    <a:srgbClr val="009900"/>
    <a:srgbClr val="FFFF66"/>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3750" autoAdjust="0"/>
    <p:restoredTop sz="94660"/>
  </p:normalViewPr>
  <p:slideViewPr>
    <p:cSldViewPr>
      <p:cViewPr varScale="1">
        <p:scale>
          <a:sx n="64" d="100"/>
          <a:sy n="64" d="100"/>
        </p:scale>
        <p:origin x="-378" y="-102"/>
      </p:cViewPr>
      <p:guideLst>
        <p:guide orient="horz" pos="2160"/>
        <p:guide pos="312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4" Type="http://schemas.openxmlformats.org/officeDocument/2006/relationships/slide" Target="slides/slide2.xml"/><Relationship Id="rId9"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file:///J:\&#1055;&#1077;&#1076;&#1089;&#1086;&#1074;&#1077;&#1090;%20&#1087;&#1086;%20&#1084;&#1072;&#1090;&#1077;&#1084;&#1072;&#1090;&#1080;&#1082;&#1077;\&#1044;&#1080;&#1072;&#1075;&#1085;&#1086;&#1089;&#1090;&#1080;&#1082;&#1072;%20&#1089;&#1090;%20&#1080;%20&#1087;&#1086;&#1076;&#1075;%20&#1075;&#1088;%20&#1087;&#1086;%20&#1083;&#1086;&#1075;&#1080;&#1095;%20&#1080;&#1075;&#1088;&#1072;&#1084;\&#1089;&#1088;&#1077;&#1079;&#1099;%20&#1087;&#1086;%20&#1084;&#1072;&#1090;&#1077;&#1084;&#1072;&#1090;&#1080;&#1082;&#1077;%202012&#1075;..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7.5280328676255073E-2"/>
          <c:y val="1.3426883669536798E-2"/>
          <c:w val="0.91119706236245412"/>
          <c:h val="0.77022014843340081"/>
        </c:manualLayout>
      </c:layout>
      <c:bar3DChart>
        <c:barDir val="col"/>
        <c:grouping val="clustered"/>
        <c:ser>
          <c:idx val="0"/>
          <c:order val="0"/>
          <c:cat>
            <c:strRef>
              <c:f>Лист3!$B$13:$B$25</c:f>
              <c:strCache>
                <c:ptCount val="13"/>
                <c:pt idx="0">
                  <c:v>Сложи квадрат</c:v>
                </c:pt>
                <c:pt idx="1">
                  <c:v>Задание1</c:v>
                </c:pt>
                <c:pt idx="2">
                  <c:v>Задание2</c:v>
                </c:pt>
                <c:pt idx="3">
                  <c:v>задание 3</c:v>
                </c:pt>
                <c:pt idx="4">
                  <c:v>Кубики Никитина</c:v>
                </c:pt>
                <c:pt idx="5">
                  <c:v>Цветок</c:v>
                </c:pt>
                <c:pt idx="6">
                  <c:v>елочка</c:v>
                </c:pt>
                <c:pt idx="7">
                  <c:v>Рыбка</c:v>
                </c:pt>
                <c:pt idx="8">
                  <c:v>Сложи зайца (разр кв)</c:v>
                </c:pt>
                <c:pt idx="9">
                  <c:v>Блоки Дьенеша </c:v>
                </c:pt>
                <c:pt idx="10">
                  <c:v>Свой обруч</c:v>
                </c:pt>
                <c:pt idx="11">
                  <c:v>Общий обруч</c:v>
                </c:pt>
                <c:pt idx="12">
                  <c:v>Дорисуй домик</c:v>
                </c:pt>
              </c:strCache>
            </c:strRef>
          </c:cat>
          <c:val>
            <c:numRef>
              <c:f>Лист3!$C$13:$C$25</c:f>
              <c:numCache>
                <c:formatCode>General</c:formatCode>
                <c:ptCount val="13"/>
              </c:numCache>
            </c:numRef>
          </c:val>
        </c:ser>
        <c:ser>
          <c:idx val="1"/>
          <c:order val="1"/>
          <c:dPt>
            <c:idx val="1"/>
            <c:spPr>
              <a:solidFill>
                <a:schemeClr val="accent4">
                  <a:lumMod val="60000"/>
                  <a:lumOff val="40000"/>
                </a:schemeClr>
              </a:solidFill>
            </c:spPr>
          </c:dPt>
          <c:dPt>
            <c:idx val="2"/>
            <c:spPr>
              <a:solidFill>
                <a:schemeClr val="accent4">
                  <a:lumMod val="60000"/>
                  <a:lumOff val="40000"/>
                </a:schemeClr>
              </a:solidFill>
            </c:spPr>
          </c:dPt>
          <c:dPt>
            <c:idx val="3"/>
            <c:spPr>
              <a:solidFill>
                <a:schemeClr val="accent4">
                  <a:lumMod val="60000"/>
                  <a:lumOff val="40000"/>
                </a:schemeClr>
              </a:solidFill>
            </c:spPr>
          </c:dPt>
          <c:dPt>
            <c:idx val="8"/>
            <c:spPr>
              <a:solidFill>
                <a:schemeClr val="accent6">
                  <a:lumMod val="75000"/>
                </a:schemeClr>
              </a:solidFill>
            </c:spPr>
          </c:dPt>
          <c:dPt>
            <c:idx val="10"/>
            <c:spPr>
              <a:solidFill>
                <a:srgbClr val="0033CC"/>
              </a:solidFill>
            </c:spPr>
          </c:dPt>
          <c:dPt>
            <c:idx val="11"/>
            <c:spPr>
              <a:solidFill>
                <a:srgbClr val="0033CC"/>
              </a:solidFill>
            </c:spPr>
          </c:dPt>
          <c:dPt>
            <c:idx val="12"/>
            <c:spPr>
              <a:solidFill>
                <a:srgbClr val="FF00FF"/>
              </a:solidFill>
            </c:spPr>
          </c:dPt>
          <c:dLbls>
            <c:dLbl>
              <c:idx val="10"/>
              <c:layout>
                <c:manualLayout>
                  <c:x val="4.7505938242280461E-3"/>
                  <c:y val="-1.7601757126589464E-2"/>
                </c:manualLayout>
              </c:layout>
              <c:showVal val="1"/>
            </c:dLbl>
            <c:txPr>
              <a:bodyPr/>
              <a:lstStyle/>
              <a:p>
                <a:pPr>
                  <a:defRPr sz="1600" b="1">
                    <a:latin typeface="Times New Roman" pitchFamily="18" charset="0"/>
                    <a:cs typeface="Times New Roman" pitchFamily="18" charset="0"/>
                  </a:defRPr>
                </a:pPr>
                <a:endParaRPr lang="ru-RU"/>
              </a:p>
            </c:txPr>
            <c:showVal val="1"/>
          </c:dLbls>
          <c:cat>
            <c:strRef>
              <c:f>Лист3!$B$13:$B$25</c:f>
              <c:strCache>
                <c:ptCount val="13"/>
                <c:pt idx="0">
                  <c:v>Сложи квадрат</c:v>
                </c:pt>
                <c:pt idx="1">
                  <c:v>Задание1</c:v>
                </c:pt>
                <c:pt idx="2">
                  <c:v>Задание2</c:v>
                </c:pt>
                <c:pt idx="3">
                  <c:v>задание 3</c:v>
                </c:pt>
                <c:pt idx="4">
                  <c:v>Кубики Никитина</c:v>
                </c:pt>
                <c:pt idx="5">
                  <c:v>Цветок</c:v>
                </c:pt>
                <c:pt idx="6">
                  <c:v>елочка</c:v>
                </c:pt>
                <c:pt idx="7">
                  <c:v>Рыбка</c:v>
                </c:pt>
                <c:pt idx="8">
                  <c:v>Сложи зайца (разр кв)</c:v>
                </c:pt>
                <c:pt idx="9">
                  <c:v>Блоки Дьенеша </c:v>
                </c:pt>
                <c:pt idx="10">
                  <c:v>Свой обруч</c:v>
                </c:pt>
                <c:pt idx="11">
                  <c:v>Общий обруч</c:v>
                </c:pt>
                <c:pt idx="12">
                  <c:v>Дорисуй домик</c:v>
                </c:pt>
              </c:strCache>
            </c:strRef>
          </c:cat>
          <c:val>
            <c:numRef>
              <c:f>Лист3!$D$13:$D$25</c:f>
              <c:numCache>
                <c:formatCode>0%</c:formatCode>
                <c:ptCount val="13"/>
                <c:pt idx="1">
                  <c:v>0.70000000000000062</c:v>
                </c:pt>
                <c:pt idx="2">
                  <c:v>0.56000000000000005</c:v>
                </c:pt>
                <c:pt idx="3">
                  <c:v>0.30000000000000032</c:v>
                </c:pt>
                <c:pt idx="5">
                  <c:v>0.81</c:v>
                </c:pt>
                <c:pt idx="6">
                  <c:v>0.48000000000000032</c:v>
                </c:pt>
                <c:pt idx="7">
                  <c:v>9.0000000000000066E-2</c:v>
                </c:pt>
                <c:pt idx="8">
                  <c:v>0.44000000000000078</c:v>
                </c:pt>
                <c:pt idx="10">
                  <c:v>0.79</c:v>
                </c:pt>
                <c:pt idx="11">
                  <c:v>1.0000000000000033E-2</c:v>
                </c:pt>
                <c:pt idx="12">
                  <c:v>0.28000000000000008</c:v>
                </c:pt>
              </c:numCache>
            </c:numRef>
          </c:val>
        </c:ser>
        <c:dLbls>
          <c:showVal val="1"/>
        </c:dLbls>
        <c:shape val="pyramid"/>
        <c:axId val="65381888"/>
        <c:axId val="65383424"/>
        <c:axId val="0"/>
      </c:bar3DChart>
      <c:catAx>
        <c:axId val="65381888"/>
        <c:scaling>
          <c:orientation val="minMax"/>
        </c:scaling>
        <c:axPos val="b"/>
        <c:tickLblPos val="nextTo"/>
        <c:crossAx val="65383424"/>
        <c:crosses val="autoZero"/>
        <c:auto val="1"/>
        <c:lblAlgn val="ctr"/>
        <c:lblOffset val="100"/>
      </c:catAx>
      <c:valAx>
        <c:axId val="65383424"/>
        <c:scaling>
          <c:orientation val="minMax"/>
        </c:scaling>
        <c:axPos val="l"/>
        <c:majorGridlines/>
        <c:numFmt formatCode="General" sourceLinked="1"/>
        <c:tickLblPos val="nextTo"/>
        <c:crossAx val="65381888"/>
        <c:crosses val="autoZero"/>
        <c:crossBetween val="between"/>
      </c:valAx>
      <c:dTable>
        <c:showHorzBorder val="1"/>
        <c:showVertBorder val="1"/>
        <c:showOutline val="1"/>
        <c:showKeys val="1"/>
        <c:txPr>
          <a:bodyPr/>
          <a:lstStyle/>
          <a:p>
            <a:pPr rtl="0">
              <a:defRPr sz="1400"/>
            </a:pPr>
            <a:endParaRPr lang="ru-RU"/>
          </a:p>
        </c:txPr>
      </c:dTable>
    </c:plotArea>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7284"/>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97284"/>
          </a:xfrm>
          <a:prstGeom prst="rect">
            <a:avLst/>
          </a:prstGeom>
        </p:spPr>
        <p:txBody>
          <a:bodyPr vert="horz" lIns="91440" tIns="45720" rIns="91440" bIns="45720" rtlCol="0"/>
          <a:lstStyle>
            <a:lvl1pPr algn="r">
              <a:defRPr sz="1200"/>
            </a:lvl1pPr>
          </a:lstStyle>
          <a:p>
            <a:fld id="{2126394D-812D-4E3C-9F90-48F5B280516D}" type="datetimeFigureOut">
              <a:rPr lang="ru-RU" smtClean="0"/>
              <a:pPr/>
              <a:t>26.01.2013</a:t>
            </a:fld>
            <a:endParaRPr lang="ru-RU"/>
          </a:p>
        </p:txBody>
      </p:sp>
      <p:sp>
        <p:nvSpPr>
          <p:cNvPr id="4" name="Образ слайда 3"/>
          <p:cNvSpPr>
            <a:spLocks noGrp="1" noRot="1" noChangeAspect="1"/>
          </p:cNvSpPr>
          <p:nvPr>
            <p:ph type="sldImg" idx="2"/>
          </p:nvPr>
        </p:nvSpPr>
        <p:spPr>
          <a:xfrm>
            <a:off x="736600" y="746125"/>
            <a:ext cx="5384800" cy="3729038"/>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724202"/>
            <a:ext cx="5486400" cy="447556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46678"/>
            <a:ext cx="2971800" cy="497284"/>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9446678"/>
            <a:ext cx="2971800" cy="497284"/>
          </a:xfrm>
          <a:prstGeom prst="rect">
            <a:avLst/>
          </a:prstGeom>
        </p:spPr>
        <p:txBody>
          <a:bodyPr vert="horz" lIns="91440" tIns="45720" rIns="91440" bIns="45720" rtlCol="0" anchor="b"/>
          <a:lstStyle>
            <a:lvl1pPr algn="r">
              <a:defRPr sz="1200"/>
            </a:lvl1pPr>
          </a:lstStyle>
          <a:p>
            <a:fld id="{354EEADC-6293-42ED-8525-E7BBDD39884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684154" rtl="0" eaLnBrk="1" latinLnBrk="0" hangingPunct="1">
      <a:defRPr sz="900" kern="1200">
        <a:solidFill>
          <a:schemeClr val="tx1"/>
        </a:solidFill>
        <a:latin typeface="+mn-lt"/>
        <a:ea typeface="+mn-ea"/>
        <a:cs typeface="+mn-cs"/>
      </a:defRPr>
    </a:lvl1pPr>
    <a:lvl2pPr marL="342077" algn="l" defTabSz="684154" rtl="0" eaLnBrk="1" latinLnBrk="0" hangingPunct="1">
      <a:defRPr sz="900" kern="1200">
        <a:solidFill>
          <a:schemeClr val="tx1"/>
        </a:solidFill>
        <a:latin typeface="+mn-lt"/>
        <a:ea typeface="+mn-ea"/>
        <a:cs typeface="+mn-cs"/>
      </a:defRPr>
    </a:lvl2pPr>
    <a:lvl3pPr marL="684154" algn="l" defTabSz="684154" rtl="0" eaLnBrk="1" latinLnBrk="0" hangingPunct="1">
      <a:defRPr sz="900" kern="1200">
        <a:solidFill>
          <a:schemeClr val="tx1"/>
        </a:solidFill>
        <a:latin typeface="+mn-lt"/>
        <a:ea typeface="+mn-ea"/>
        <a:cs typeface="+mn-cs"/>
      </a:defRPr>
    </a:lvl3pPr>
    <a:lvl4pPr marL="1026231" algn="l" defTabSz="684154" rtl="0" eaLnBrk="1" latinLnBrk="0" hangingPunct="1">
      <a:defRPr sz="900" kern="1200">
        <a:solidFill>
          <a:schemeClr val="tx1"/>
        </a:solidFill>
        <a:latin typeface="+mn-lt"/>
        <a:ea typeface="+mn-ea"/>
        <a:cs typeface="+mn-cs"/>
      </a:defRPr>
    </a:lvl4pPr>
    <a:lvl5pPr marL="1368308" algn="l" defTabSz="684154" rtl="0" eaLnBrk="1" latinLnBrk="0" hangingPunct="1">
      <a:defRPr sz="900" kern="1200">
        <a:solidFill>
          <a:schemeClr val="tx1"/>
        </a:solidFill>
        <a:latin typeface="+mn-lt"/>
        <a:ea typeface="+mn-ea"/>
        <a:cs typeface="+mn-cs"/>
      </a:defRPr>
    </a:lvl5pPr>
    <a:lvl6pPr marL="1710385" algn="l" defTabSz="684154" rtl="0" eaLnBrk="1" latinLnBrk="0" hangingPunct="1">
      <a:defRPr sz="900" kern="1200">
        <a:solidFill>
          <a:schemeClr val="tx1"/>
        </a:solidFill>
        <a:latin typeface="+mn-lt"/>
        <a:ea typeface="+mn-ea"/>
        <a:cs typeface="+mn-cs"/>
      </a:defRPr>
    </a:lvl6pPr>
    <a:lvl7pPr marL="2052462" algn="l" defTabSz="684154" rtl="0" eaLnBrk="1" latinLnBrk="0" hangingPunct="1">
      <a:defRPr sz="900" kern="1200">
        <a:solidFill>
          <a:schemeClr val="tx1"/>
        </a:solidFill>
        <a:latin typeface="+mn-lt"/>
        <a:ea typeface="+mn-ea"/>
        <a:cs typeface="+mn-cs"/>
      </a:defRPr>
    </a:lvl7pPr>
    <a:lvl8pPr marL="2394539" algn="l" defTabSz="684154" rtl="0" eaLnBrk="1" latinLnBrk="0" hangingPunct="1">
      <a:defRPr sz="900" kern="1200">
        <a:solidFill>
          <a:schemeClr val="tx1"/>
        </a:solidFill>
        <a:latin typeface="+mn-lt"/>
        <a:ea typeface="+mn-ea"/>
        <a:cs typeface="+mn-cs"/>
      </a:defRPr>
    </a:lvl8pPr>
    <a:lvl9pPr marL="2736616" algn="l" defTabSz="684154"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1143000" y="745927"/>
            <a:ext cx="4572000" cy="3729633"/>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FD0B6F3-8FF6-4F35-935A-BB83D2FACFB9}" type="slidenum">
              <a:rPr lang="ru-RU" smtClean="0">
                <a:solidFill>
                  <a:prstClr val="black"/>
                </a:solidFill>
              </a:rPr>
              <a:pPr/>
              <a:t>28</a:t>
            </a:fld>
            <a:endParaRPr lang="ru-RU">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736600" y="746125"/>
            <a:ext cx="5384800" cy="3729038"/>
          </a:xfrm>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54EEADC-6293-42ED-8525-E7BBDD398841}" type="slidenum">
              <a:rPr lang="ru-RU" smtClean="0"/>
              <a:pPr/>
              <a:t>51</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78908" indent="0" algn="ctr">
              <a:buNone/>
              <a:defRPr>
                <a:solidFill>
                  <a:schemeClr val="tx1">
                    <a:tint val="75000"/>
                  </a:schemeClr>
                </a:solidFill>
              </a:defRPr>
            </a:lvl2pPr>
            <a:lvl3pPr marL="957816" indent="0" algn="ctr">
              <a:buNone/>
              <a:defRPr>
                <a:solidFill>
                  <a:schemeClr val="tx1">
                    <a:tint val="75000"/>
                  </a:schemeClr>
                </a:solidFill>
              </a:defRPr>
            </a:lvl3pPr>
            <a:lvl4pPr marL="1436724" indent="0" algn="ctr">
              <a:buNone/>
              <a:defRPr>
                <a:solidFill>
                  <a:schemeClr val="tx1">
                    <a:tint val="75000"/>
                  </a:schemeClr>
                </a:solidFill>
              </a:defRPr>
            </a:lvl4pPr>
            <a:lvl5pPr marL="1915631" indent="0" algn="ctr">
              <a:buNone/>
              <a:defRPr>
                <a:solidFill>
                  <a:schemeClr val="tx1">
                    <a:tint val="75000"/>
                  </a:schemeClr>
                </a:solidFill>
              </a:defRPr>
            </a:lvl5pPr>
            <a:lvl6pPr marL="2394539" indent="0" algn="ctr">
              <a:buNone/>
              <a:defRPr>
                <a:solidFill>
                  <a:schemeClr val="tx1">
                    <a:tint val="75000"/>
                  </a:schemeClr>
                </a:solidFill>
              </a:defRPr>
            </a:lvl6pPr>
            <a:lvl7pPr marL="2873447" indent="0" algn="ctr">
              <a:buNone/>
              <a:defRPr>
                <a:solidFill>
                  <a:schemeClr val="tx1">
                    <a:tint val="75000"/>
                  </a:schemeClr>
                </a:solidFill>
              </a:defRPr>
            </a:lvl7pPr>
            <a:lvl8pPr marL="3352355" indent="0" algn="ctr">
              <a:buNone/>
              <a:defRPr>
                <a:solidFill>
                  <a:schemeClr val="tx1">
                    <a:tint val="75000"/>
                  </a:schemeClr>
                </a:solidFill>
              </a:defRPr>
            </a:lvl8pPr>
            <a:lvl9pPr marL="3831263"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D108B5-29AD-41D5-B2D0-59054A74B449}" type="datetimeFigureOut">
              <a:rPr lang="ru-RU" smtClean="0"/>
              <a:pPr/>
              <a:t>26.01.2013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4CD02FC-363A-474C-8D60-BAA555046B4D}" type="slidenum">
              <a:rPr lang="ru-RU" smtClean="0"/>
              <a:pPr/>
              <a:t>‹#›</a:t>
            </a:fld>
            <a:endParaRPr lang="ru-RU"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D108B5-29AD-41D5-B2D0-59054A74B449}" type="datetimeFigureOut">
              <a:rPr lang="ru-RU" smtClean="0"/>
              <a:pPr/>
              <a:t>26.01.2013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4CD02FC-363A-474C-8D60-BAA555046B4D}" type="slidenum">
              <a:rPr lang="ru-RU" smtClean="0"/>
              <a:pPr/>
              <a:t>‹#›</a:t>
            </a:fld>
            <a:endParaRPr lang="ru-RU"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274639"/>
            <a:ext cx="222885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95300" y="274639"/>
            <a:ext cx="652145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D108B5-29AD-41D5-B2D0-59054A74B449}" type="datetimeFigureOut">
              <a:rPr lang="ru-RU" smtClean="0"/>
              <a:pPr/>
              <a:t>26.01.2013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4CD02FC-363A-474C-8D60-BAA555046B4D}" type="slidenum">
              <a:rPr lang="ru-RU" smtClean="0"/>
              <a:pPr/>
              <a:t>‹#›</a:t>
            </a:fld>
            <a:endParaRPr lang="ru-RU"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30200" y="329184"/>
            <a:ext cx="9243060"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defTabSz="914400"/>
            <a:endParaRPr lang="en-US" sz="1800">
              <a:solidFill>
                <a:prstClr val="white"/>
              </a:solidFill>
            </a:endParaRPr>
          </a:p>
        </p:txBody>
      </p:sp>
      <p:sp>
        <p:nvSpPr>
          <p:cNvPr id="10" name="Скругленный прямоугольник 9"/>
          <p:cNvSpPr/>
          <p:nvPr/>
        </p:nvSpPr>
        <p:spPr>
          <a:xfrm>
            <a:off x="453480" y="434162"/>
            <a:ext cx="8999043"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defTabSz="914400"/>
            <a:endParaRPr lang="en-US" sz="1800">
              <a:solidFill>
                <a:prstClr val="white"/>
              </a:solidFill>
            </a:endParaRPr>
          </a:p>
        </p:txBody>
      </p:sp>
      <p:sp>
        <p:nvSpPr>
          <p:cNvPr id="5" name="Заголовок 4"/>
          <p:cNvSpPr>
            <a:spLocks noGrp="1"/>
          </p:cNvSpPr>
          <p:nvPr>
            <p:ph type="ctrTitle"/>
          </p:nvPr>
        </p:nvSpPr>
        <p:spPr>
          <a:xfrm>
            <a:off x="782574" y="1820206"/>
            <a:ext cx="84201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82574" y="3685032"/>
            <a:ext cx="84201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A46F2C1E-652E-484E-8CEC-A545CD6C2925}" type="datetimeFigureOut">
              <a:rPr lang="ru-RU" smtClean="0">
                <a:solidFill>
                  <a:srgbClr val="E3DED1">
                    <a:shade val="50000"/>
                  </a:srgbClr>
                </a:solidFill>
              </a:rPr>
              <a:pPr/>
              <a:t>26.01.2013</a:t>
            </a:fld>
            <a:endParaRPr lang="ru-RU">
              <a:solidFill>
                <a:srgbClr val="E3DED1">
                  <a:shade val="50000"/>
                </a:srgbClr>
              </a:solidFill>
            </a:endParaRPr>
          </a:p>
        </p:txBody>
      </p:sp>
      <p:sp>
        <p:nvSpPr>
          <p:cNvPr id="8" name="Нижний колонтитул 7"/>
          <p:cNvSpPr>
            <a:spLocks noGrp="1"/>
          </p:cNvSpPr>
          <p:nvPr>
            <p:ph type="ftr" sz="quarter" idx="11"/>
          </p:nvPr>
        </p:nvSpPr>
        <p:spPr/>
        <p:txBody>
          <a:bodyPr/>
          <a:lstStyle>
            <a:extLst/>
          </a:lstStyle>
          <a:p>
            <a:endParaRPr lang="ru-RU">
              <a:solidFill>
                <a:srgbClr val="E3DED1">
                  <a:shade val="50000"/>
                </a:srgbClr>
              </a:solidFill>
            </a:endParaRPr>
          </a:p>
        </p:txBody>
      </p:sp>
      <p:sp>
        <p:nvSpPr>
          <p:cNvPr id="11" name="Номер слайда 10"/>
          <p:cNvSpPr>
            <a:spLocks noGrp="1"/>
          </p:cNvSpPr>
          <p:nvPr>
            <p:ph type="sldNum" sz="quarter" idx="12"/>
          </p:nvPr>
        </p:nvSpPr>
        <p:spPr/>
        <p:txBody>
          <a:bodyPr/>
          <a:lstStyle>
            <a:extLst/>
          </a:lstStyle>
          <a:p>
            <a:fld id="{0B59C7D4-EB43-4E81-A11D-FADE8A8F3F0F}" type="slidenum">
              <a:rPr lang="ru-RU" smtClean="0">
                <a:solidFill>
                  <a:srgbClr val="E3DED1">
                    <a:shade val="50000"/>
                  </a:srgbClr>
                </a:solidFill>
              </a:rPr>
              <a:pPr/>
              <a:t>‹#›</a:t>
            </a:fld>
            <a:endParaRPr lang="ru-RU">
              <a:solidFill>
                <a:srgbClr val="E3DED1">
                  <a:shade val="50000"/>
                </a:srgb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830" y="4983480"/>
            <a:ext cx="886587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44830" y="530352"/>
            <a:ext cx="886587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A46F2C1E-652E-484E-8CEC-A545CD6C2925}" type="datetimeFigureOut">
              <a:rPr lang="ru-RU" smtClean="0">
                <a:solidFill>
                  <a:srgbClr val="E3DED1">
                    <a:shade val="50000"/>
                  </a:srgbClr>
                </a:solidFill>
              </a:rPr>
              <a:pPr/>
              <a:t>26.01.2013</a:t>
            </a:fld>
            <a:endParaRPr lang="ru-RU">
              <a:solidFill>
                <a:srgbClr val="E3DED1">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E3DED1">
                  <a:shade val="50000"/>
                </a:srgbClr>
              </a:solidFill>
            </a:endParaRPr>
          </a:p>
        </p:txBody>
      </p:sp>
      <p:sp>
        <p:nvSpPr>
          <p:cNvPr id="6" name="Номер слайда 5"/>
          <p:cNvSpPr>
            <a:spLocks noGrp="1"/>
          </p:cNvSpPr>
          <p:nvPr>
            <p:ph type="sldNum" sz="quarter" idx="12"/>
          </p:nvPr>
        </p:nvSpPr>
        <p:spPr/>
        <p:txBody>
          <a:bodyPr/>
          <a:lstStyle>
            <a:extLst/>
          </a:lstStyle>
          <a:p>
            <a:fld id="{0B59C7D4-EB43-4E81-A11D-FADE8A8F3F0F}" type="slidenum">
              <a:rPr lang="ru-RU" smtClean="0">
                <a:solidFill>
                  <a:srgbClr val="E3DED1">
                    <a:shade val="50000"/>
                  </a:srgbClr>
                </a:solidFill>
              </a:rPr>
              <a:pPr/>
              <a:t>‹#›</a:t>
            </a:fld>
            <a:endParaRPr lang="ru-RU">
              <a:solidFill>
                <a:srgbClr val="E3DED1">
                  <a:shade val="50000"/>
                </a:srgb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30200" y="329184"/>
            <a:ext cx="9243060"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defTabSz="914400"/>
            <a:endParaRPr lang="en-US" sz="1800">
              <a:solidFill>
                <a:prstClr val="white"/>
              </a:solidFill>
            </a:endParaRPr>
          </a:p>
        </p:txBody>
      </p:sp>
      <p:sp>
        <p:nvSpPr>
          <p:cNvPr id="11" name="Скругленный прямоугольник 10"/>
          <p:cNvSpPr/>
          <p:nvPr/>
        </p:nvSpPr>
        <p:spPr>
          <a:xfrm>
            <a:off x="453480" y="434162"/>
            <a:ext cx="8999043"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defTabSz="914400"/>
            <a:endParaRPr lang="en-US" sz="1800">
              <a:solidFill>
                <a:prstClr val="white"/>
              </a:solidFill>
            </a:endParaRPr>
          </a:p>
        </p:txBody>
      </p:sp>
      <p:sp>
        <p:nvSpPr>
          <p:cNvPr id="2" name="Заголовок 1"/>
          <p:cNvSpPr>
            <a:spLocks noGrp="1"/>
          </p:cNvSpPr>
          <p:nvPr>
            <p:ph type="title"/>
          </p:nvPr>
        </p:nvSpPr>
        <p:spPr>
          <a:xfrm>
            <a:off x="507373" y="4928616"/>
            <a:ext cx="886587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507373" y="5624484"/>
            <a:ext cx="886587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A46F2C1E-652E-484E-8CEC-A545CD6C2925}" type="datetimeFigureOut">
              <a:rPr lang="ru-RU" smtClean="0">
                <a:solidFill>
                  <a:srgbClr val="E3DED1">
                    <a:shade val="50000"/>
                  </a:srgbClr>
                </a:solidFill>
              </a:rPr>
              <a:pPr/>
              <a:t>26.01.2013</a:t>
            </a:fld>
            <a:endParaRPr lang="ru-RU">
              <a:solidFill>
                <a:srgbClr val="E3DED1">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E3DED1">
                  <a:shade val="50000"/>
                </a:srgbClr>
              </a:solidFill>
            </a:endParaRPr>
          </a:p>
        </p:txBody>
      </p:sp>
      <p:sp>
        <p:nvSpPr>
          <p:cNvPr id="6" name="Номер слайда 5"/>
          <p:cNvSpPr>
            <a:spLocks noGrp="1"/>
          </p:cNvSpPr>
          <p:nvPr>
            <p:ph type="sldNum" sz="quarter" idx="12"/>
          </p:nvPr>
        </p:nvSpPr>
        <p:spPr/>
        <p:txBody>
          <a:bodyPr/>
          <a:lstStyle>
            <a:extLst/>
          </a:lstStyle>
          <a:p>
            <a:fld id="{0B59C7D4-EB43-4E81-A11D-FADE8A8F3F0F}" type="slidenum">
              <a:rPr lang="ru-RU" smtClean="0">
                <a:solidFill>
                  <a:srgbClr val="E3DED1">
                    <a:shade val="50000"/>
                  </a:srgbClr>
                </a:solidFill>
              </a:rPr>
              <a:pPr/>
              <a:t>‹#›</a:t>
            </a:fld>
            <a:endParaRPr lang="ru-RU">
              <a:solidFill>
                <a:srgbClr val="E3DED1">
                  <a:shade val="50000"/>
                </a:srgb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57215" y="530352"/>
            <a:ext cx="425958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151640" y="530352"/>
            <a:ext cx="425958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A46F2C1E-652E-484E-8CEC-A545CD6C2925}" type="datetimeFigureOut">
              <a:rPr lang="ru-RU" smtClean="0">
                <a:solidFill>
                  <a:srgbClr val="E3DED1">
                    <a:shade val="50000"/>
                  </a:srgbClr>
                </a:solidFill>
              </a:rPr>
              <a:pPr/>
              <a:t>26.01.2013</a:t>
            </a:fld>
            <a:endParaRPr lang="ru-RU">
              <a:solidFill>
                <a:srgbClr val="E3DED1">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E3DED1">
                  <a:shade val="50000"/>
                </a:srgbClr>
              </a:solidFill>
            </a:endParaRPr>
          </a:p>
        </p:txBody>
      </p:sp>
      <p:sp>
        <p:nvSpPr>
          <p:cNvPr id="7" name="Номер слайда 6"/>
          <p:cNvSpPr>
            <a:spLocks noGrp="1"/>
          </p:cNvSpPr>
          <p:nvPr>
            <p:ph type="sldNum" sz="quarter" idx="12"/>
          </p:nvPr>
        </p:nvSpPr>
        <p:spPr/>
        <p:txBody>
          <a:bodyPr/>
          <a:lstStyle>
            <a:extLst/>
          </a:lstStyle>
          <a:p>
            <a:fld id="{0B59C7D4-EB43-4E81-A11D-FADE8A8F3F0F}" type="slidenum">
              <a:rPr lang="ru-RU" smtClean="0">
                <a:solidFill>
                  <a:srgbClr val="E3DED1">
                    <a:shade val="50000"/>
                  </a:srgbClr>
                </a:solidFill>
              </a:rPr>
              <a:pPr/>
              <a:t>‹#›</a:t>
            </a:fld>
            <a:endParaRPr lang="ru-RU">
              <a:solidFill>
                <a:srgbClr val="E3DED1">
                  <a:shade val="50000"/>
                </a:srgb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830" y="4983480"/>
            <a:ext cx="886587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57826" y="579438"/>
            <a:ext cx="425958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5039850" y="579438"/>
            <a:ext cx="425958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57826" y="1447800"/>
            <a:ext cx="425958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5039850" y="1447800"/>
            <a:ext cx="425958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A46F2C1E-652E-484E-8CEC-A545CD6C2925}" type="datetimeFigureOut">
              <a:rPr lang="ru-RU" smtClean="0">
                <a:solidFill>
                  <a:srgbClr val="E3DED1">
                    <a:shade val="50000"/>
                  </a:srgbClr>
                </a:solidFill>
              </a:rPr>
              <a:pPr/>
              <a:t>26.01.2013</a:t>
            </a:fld>
            <a:endParaRPr lang="ru-RU">
              <a:solidFill>
                <a:srgbClr val="E3DED1">
                  <a:shade val="50000"/>
                </a:srgbClr>
              </a:solidFill>
            </a:endParaRPr>
          </a:p>
        </p:txBody>
      </p:sp>
      <p:sp>
        <p:nvSpPr>
          <p:cNvPr id="8" name="Нижний колонтитул 7"/>
          <p:cNvSpPr>
            <a:spLocks noGrp="1"/>
          </p:cNvSpPr>
          <p:nvPr>
            <p:ph type="ftr" sz="quarter" idx="11"/>
          </p:nvPr>
        </p:nvSpPr>
        <p:spPr/>
        <p:txBody>
          <a:bodyPr/>
          <a:lstStyle>
            <a:extLst/>
          </a:lstStyle>
          <a:p>
            <a:endParaRPr lang="ru-RU">
              <a:solidFill>
                <a:srgbClr val="E3DED1">
                  <a:shade val="50000"/>
                </a:srgbClr>
              </a:solidFill>
            </a:endParaRPr>
          </a:p>
        </p:txBody>
      </p:sp>
      <p:sp>
        <p:nvSpPr>
          <p:cNvPr id="9" name="Номер слайда 8"/>
          <p:cNvSpPr>
            <a:spLocks noGrp="1"/>
          </p:cNvSpPr>
          <p:nvPr>
            <p:ph type="sldNum" sz="quarter" idx="12"/>
          </p:nvPr>
        </p:nvSpPr>
        <p:spPr/>
        <p:txBody>
          <a:bodyPr/>
          <a:lstStyle>
            <a:extLst/>
          </a:lstStyle>
          <a:p>
            <a:fld id="{0B59C7D4-EB43-4E81-A11D-FADE8A8F3F0F}" type="slidenum">
              <a:rPr lang="ru-RU" smtClean="0">
                <a:solidFill>
                  <a:srgbClr val="E3DED1">
                    <a:shade val="50000"/>
                  </a:srgbClr>
                </a:solidFill>
              </a:rPr>
              <a:pPr/>
              <a:t>‹#›</a:t>
            </a:fld>
            <a:endParaRPr lang="ru-RU">
              <a:solidFill>
                <a:srgbClr val="E3DED1">
                  <a:shade val="50000"/>
                </a:srgb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A46F2C1E-652E-484E-8CEC-A545CD6C2925}" type="datetimeFigureOut">
              <a:rPr lang="ru-RU" smtClean="0">
                <a:solidFill>
                  <a:srgbClr val="E3DED1">
                    <a:shade val="50000"/>
                  </a:srgbClr>
                </a:solidFill>
              </a:rPr>
              <a:pPr/>
              <a:t>26.01.2013</a:t>
            </a:fld>
            <a:endParaRPr lang="ru-RU">
              <a:solidFill>
                <a:srgbClr val="E3DED1">
                  <a:shade val="50000"/>
                </a:srgbClr>
              </a:solidFill>
            </a:endParaRPr>
          </a:p>
        </p:txBody>
      </p:sp>
      <p:sp>
        <p:nvSpPr>
          <p:cNvPr id="4" name="Нижний колонтитул 3"/>
          <p:cNvSpPr>
            <a:spLocks noGrp="1"/>
          </p:cNvSpPr>
          <p:nvPr>
            <p:ph type="ftr" sz="quarter" idx="11"/>
          </p:nvPr>
        </p:nvSpPr>
        <p:spPr/>
        <p:txBody>
          <a:bodyPr/>
          <a:lstStyle>
            <a:extLst/>
          </a:lstStyle>
          <a:p>
            <a:endParaRPr lang="ru-RU">
              <a:solidFill>
                <a:srgbClr val="E3DED1">
                  <a:shade val="50000"/>
                </a:srgbClr>
              </a:solidFill>
            </a:endParaRPr>
          </a:p>
        </p:txBody>
      </p:sp>
      <p:sp>
        <p:nvSpPr>
          <p:cNvPr id="5" name="Номер слайда 4"/>
          <p:cNvSpPr>
            <a:spLocks noGrp="1"/>
          </p:cNvSpPr>
          <p:nvPr>
            <p:ph type="sldNum" sz="quarter" idx="12"/>
          </p:nvPr>
        </p:nvSpPr>
        <p:spPr/>
        <p:txBody>
          <a:bodyPr/>
          <a:lstStyle>
            <a:extLst/>
          </a:lstStyle>
          <a:p>
            <a:fld id="{0B59C7D4-EB43-4E81-A11D-FADE8A8F3F0F}" type="slidenum">
              <a:rPr lang="ru-RU" smtClean="0">
                <a:solidFill>
                  <a:srgbClr val="E3DED1">
                    <a:shade val="50000"/>
                  </a:srgbClr>
                </a:solidFill>
              </a:rPr>
              <a:pPr/>
              <a:t>‹#›</a:t>
            </a:fld>
            <a:endParaRPr lang="ru-RU">
              <a:solidFill>
                <a:srgbClr val="E3DED1">
                  <a:shade val="50000"/>
                </a:srgb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30200" y="329184"/>
            <a:ext cx="9243060"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defTabSz="914400"/>
            <a:endParaRPr lang="en-US" sz="1800">
              <a:solidFill>
                <a:prstClr val="white"/>
              </a:solidFill>
            </a:endParaRPr>
          </a:p>
        </p:txBody>
      </p:sp>
      <p:sp>
        <p:nvSpPr>
          <p:cNvPr id="2" name="Дата 1"/>
          <p:cNvSpPr>
            <a:spLocks noGrp="1"/>
          </p:cNvSpPr>
          <p:nvPr>
            <p:ph type="dt" sz="half" idx="10"/>
          </p:nvPr>
        </p:nvSpPr>
        <p:spPr/>
        <p:txBody>
          <a:bodyPr/>
          <a:lstStyle>
            <a:extLst/>
          </a:lstStyle>
          <a:p>
            <a:fld id="{A46F2C1E-652E-484E-8CEC-A545CD6C2925}" type="datetimeFigureOut">
              <a:rPr lang="ru-RU" smtClean="0">
                <a:solidFill>
                  <a:srgbClr val="E3DED1">
                    <a:shade val="50000"/>
                  </a:srgbClr>
                </a:solidFill>
              </a:rPr>
              <a:pPr/>
              <a:t>26.01.2013</a:t>
            </a:fld>
            <a:endParaRPr lang="ru-RU">
              <a:solidFill>
                <a:srgbClr val="E3DED1">
                  <a:shade val="50000"/>
                </a:srgbClr>
              </a:solidFill>
            </a:endParaRPr>
          </a:p>
        </p:txBody>
      </p:sp>
      <p:sp>
        <p:nvSpPr>
          <p:cNvPr id="3" name="Нижний колонтитул 2"/>
          <p:cNvSpPr>
            <a:spLocks noGrp="1"/>
          </p:cNvSpPr>
          <p:nvPr>
            <p:ph type="ftr" sz="quarter" idx="11"/>
          </p:nvPr>
        </p:nvSpPr>
        <p:spPr/>
        <p:txBody>
          <a:bodyPr/>
          <a:lstStyle>
            <a:extLst/>
          </a:lstStyle>
          <a:p>
            <a:endParaRPr lang="ru-RU">
              <a:solidFill>
                <a:srgbClr val="E3DED1">
                  <a:shade val="50000"/>
                </a:srgbClr>
              </a:solidFill>
            </a:endParaRPr>
          </a:p>
        </p:txBody>
      </p:sp>
      <p:sp>
        <p:nvSpPr>
          <p:cNvPr id="4" name="Номер слайда 3"/>
          <p:cNvSpPr>
            <a:spLocks noGrp="1"/>
          </p:cNvSpPr>
          <p:nvPr>
            <p:ph type="sldNum" sz="quarter" idx="12"/>
          </p:nvPr>
        </p:nvSpPr>
        <p:spPr/>
        <p:txBody>
          <a:bodyPr/>
          <a:lstStyle>
            <a:extLst/>
          </a:lstStyle>
          <a:p>
            <a:fld id="{0B59C7D4-EB43-4E81-A11D-FADE8A8F3F0F}" type="slidenum">
              <a:rPr lang="ru-RU" smtClean="0">
                <a:solidFill>
                  <a:srgbClr val="E3DED1">
                    <a:shade val="50000"/>
                  </a:srgbClr>
                </a:solidFill>
              </a:rPr>
              <a:pPr/>
              <a:t>‹#›</a:t>
            </a:fld>
            <a:endParaRPr lang="ru-RU">
              <a:solidFill>
                <a:srgbClr val="E3DED1">
                  <a:shade val="50000"/>
                </a:srgb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00349" y="533400"/>
            <a:ext cx="321945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000418" y="1447802"/>
            <a:ext cx="321945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824820" y="930144"/>
            <a:ext cx="5011672"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A46F2C1E-652E-484E-8CEC-A545CD6C2925}" type="datetimeFigureOut">
              <a:rPr lang="ru-RU" smtClean="0">
                <a:solidFill>
                  <a:srgbClr val="E3DED1">
                    <a:shade val="50000"/>
                  </a:srgbClr>
                </a:solidFill>
              </a:rPr>
              <a:pPr/>
              <a:t>26.01.2013</a:t>
            </a:fld>
            <a:endParaRPr lang="ru-RU">
              <a:solidFill>
                <a:srgbClr val="E3DED1">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E3DED1">
                  <a:shade val="50000"/>
                </a:srgbClr>
              </a:solidFill>
            </a:endParaRPr>
          </a:p>
        </p:txBody>
      </p:sp>
      <p:sp>
        <p:nvSpPr>
          <p:cNvPr id="7" name="Номер слайда 6"/>
          <p:cNvSpPr>
            <a:spLocks noGrp="1"/>
          </p:cNvSpPr>
          <p:nvPr>
            <p:ph type="sldNum" sz="quarter" idx="12"/>
          </p:nvPr>
        </p:nvSpPr>
        <p:spPr/>
        <p:txBody>
          <a:bodyPr/>
          <a:lstStyle>
            <a:extLst/>
          </a:lstStyle>
          <a:p>
            <a:fld id="{0B59C7D4-EB43-4E81-A11D-FADE8A8F3F0F}" type="slidenum">
              <a:rPr lang="ru-RU" smtClean="0">
                <a:solidFill>
                  <a:srgbClr val="E3DED1">
                    <a:shade val="50000"/>
                  </a:srgbClr>
                </a:solidFill>
              </a:rPr>
              <a:pPr/>
              <a:t>‹#›</a:t>
            </a:fld>
            <a:endParaRPr lang="ru-RU">
              <a:solidFill>
                <a:srgbClr val="E3DED1">
                  <a:shade val="50000"/>
                </a:srgb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D108B5-29AD-41D5-B2D0-59054A74B449}" type="datetimeFigureOut">
              <a:rPr lang="ru-RU" smtClean="0"/>
              <a:pPr/>
              <a:t>26.01.2013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4CD02FC-363A-474C-8D60-BAA555046B4D}" type="slidenum">
              <a:rPr lang="ru-RU" smtClean="0"/>
              <a:pPr/>
              <a:t>‹#›</a:t>
            </a:fld>
            <a:endParaRPr lang="ru-RU" dirty="0"/>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30200" y="329184"/>
            <a:ext cx="9243060"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defTabSz="914400"/>
            <a:endParaRPr lang="en-US" sz="1800">
              <a:solidFill>
                <a:prstClr val="white"/>
              </a:solidFill>
            </a:endParaRPr>
          </a:p>
        </p:txBody>
      </p:sp>
      <p:sp>
        <p:nvSpPr>
          <p:cNvPr id="11" name="Прямоугольник с одним скругленным углом 10"/>
          <p:cNvSpPr/>
          <p:nvPr/>
        </p:nvSpPr>
        <p:spPr>
          <a:xfrm>
            <a:off x="6934201" y="434162"/>
            <a:ext cx="2518322"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defTabSz="914400"/>
            <a:endParaRPr lang="en-US" sz="1800">
              <a:solidFill>
                <a:prstClr val="white"/>
              </a:solidFill>
            </a:endParaRPr>
          </a:p>
        </p:txBody>
      </p:sp>
      <p:sp>
        <p:nvSpPr>
          <p:cNvPr id="2" name="Заголовок 1"/>
          <p:cNvSpPr>
            <a:spLocks noGrp="1"/>
          </p:cNvSpPr>
          <p:nvPr>
            <p:ph type="title"/>
          </p:nvPr>
        </p:nvSpPr>
        <p:spPr>
          <a:xfrm>
            <a:off x="495300" y="5012056"/>
            <a:ext cx="89154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7001271" y="533400"/>
            <a:ext cx="242697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A46F2C1E-652E-484E-8CEC-A545CD6C2925}" type="datetimeFigureOut">
              <a:rPr lang="ru-RU" smtClean="0">
                <a:solidFill>
                  <a:srgbClr val="E3DED1">
                    <a:shade val="50000"/>
                  </a:srgbClr>
                </a:solidFill>
              </a:rPr>
              <a:pPr/>
              <a:t>26.01.2013</a:t>
            </a:fld>
            <a:endParaRPr lang="ru-RU">
              <a:solidFill>
                <a:srgbClr val="E3DED1">
                  <a:shade val="50000"/>
                </a:srgbClr>
              </a:solidFill>
            </a:endParaRPr>
          </a:p>
        </p:txBody>
      </p:sp>
      <p:sp>
        <p:nvSpPr>
          <p:cNvPr id="6" name="Нижний колонтитул 5"/>
          <p:cNvSpPr>
            <a:spLocks noGrp="1"/>
          </p:cNvSpPr>
          <p:nvPr>
            <p:ph type="ftr" sz="quarter" idx="11"/>
          </p:nvPr>
        </p:nvSpPr>
        <p:spPr/>
        <p:txBody>
          <a:bodyPr/>
          <a:lstStyle>
            <a:extLst/>
          </a:lstStyle>
          <a:p>
            <a:endParaRPr lang="ru-RU">
              <a:solidFill>
                <a:srgbClr val="E3DED1">
                  <a:shade val="50000"/>
                </a:srgbClr>
              </a:solidFill>
            </a:endParaRPr>
          </a:p>
        </p:txBody>
      </p:sp>
      <p:sp>
        <p:nvSpPr>
          <p:cNvPr id="7" name="Номер слайда 6"/>
          <p:cNvSpPr>
            <a:spLocks noGrp="1"/>
          </p:cNvSpPr>
          <p:nvPr>
            <p:ph type="sldNum" sz="quarter" idx="12"/>
          </p:nvPr>
        </p:nvSpPr>
        <p:spPr/>
        <p:txBody>
          <a:bodyPr/>
          <a:lstStyle>
            <a:extLst/>
          </a:lstStyle>
          <a:p>
            <a:fld id="{0B59C7D4-EB43-4E81-A11D-FADE8A8F3F0F}" type="slidenum">
              <a:rPr lang="ru-RU" smtClean="0">
                <a:solidFill>
                  <a:srgbClr val="E3DED1">
                    <a:shade val="50000"/>
                  </a:srgbClr>
                </a:solidFill>
              </a:rPr>
              <a:pPr/>
              <a:t>‹#›</a:t>
            </a:fld>
            <a:endParaRPr lang="ru-RU">
              <a:solidFill>
                <a:srgbClr val="E3DED1">
                  <a:shade val="50000"/>
                </a:srgbClr>
              </a:solidFill>
            </a:endParaRPr>
          </a:p>
        </p:txBody>
      </p:sp>
      <p:sp>
        <p:nvSpPr>
          <p:cNvPr id="3" name="Рисунок 2"/>
          <p:cNvSpPr>
            <a:spLocks noGrp="1"/>
          </p:cNvSpPr>
          <p:nvPr>
            <p:ph type="pic" idx="1"/>
          </p:nvPr>
        </p:nvSpPr>
        <p:spPr>
          <a:xfrm>
            <a:off x="456603" y="435768"/>
            <a:ext cx="6419088"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830" y="4983480"/>
            <a:ext cx="886587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44830" y="530352"/>
            <a:ext cx="886587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A46F2C1E-652E-484E-8CEC-A545CD6C2925}" type="datetimeFigureOut">
              <a:rPr lang="ru-RU" smtClean="0">
                <a:solidFill>
                  <a:srgbClr val="E3DED1">
                    <a:shade val="50000"/>
                  </a:srgbClr>
                </a:solidFill>
              </a:rPr>
              <a:pPr/>
              <a:t>26.01.2013</a:t>
            </a:fld>
            <a:endParaRPr lang="ru-RU">
              <a:solidFill>
                <a:srgbClr val="E3DED1">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E3DED1">
                  <a:shade val="50000"/>
                </a:srgbClr>
              </a:solidFill>
            </a:endParaRPr>
          </a:p>
        </p:txBody>
      </p:sp>
      <p:sp>
        <p:nvSpPr>
          <p:cNvPr id="6" name="Номер слайда 5"/>
          <p:cNvSpPr>
            <a:spLocks noGrp="1"/>
          </p:cNvSpPr>
          <p:nvPr>
            <p:ph type="sldNum" sz="quarter" idx="12"/>
          </p:nvPr>
        </p:nvSpPr>
        <p:spPr/>
        <p:txBody>
          <a:bodyPr/>
          <a:lstStyle>
            <a:extLst/>
          </a:lstStyle>
          <a:p>
            <a:fld id="{0B59C7D4-EB43-4E81-A11D-FADE8A8F3F0F}" type="slidenum">
              <a:rPr lang="ru-RU" smtClean="0">
                <a:solidFill>
                  <a:srgbClr val="E3DED1">
                    <a:shade val="50000"/>
                  </a:srgbClr>
                </a:solidFill>
              </a:rPr>
              <a:pPr/>
              <a:t>‹#›</a:t>
            </a:fld>
            <a:endParaRPr lang="ru-RU">
              <a:solidFill>
                <a:srgbClr val="E3DED1">
                  <a:shade val="50000"/>
                </a:srgb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81850" y="533404"/>
            <a:ext cx="21463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77850" y="533403"/>
            <a:ext cx="64389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A46F2C1E-652E-484E-8CEC-A545CD6C2925}" type="datetimeFigureOut">
              <a:rPr lang="ru-RU" smtClean="0">
                <a:solidFill>
                  <a:srgbClr val="E3DED1">
                    <a:shade val="50000"/>
                  </a:srgbClr>
                </a:solidFill>
              </a:rPr>
              <a:pPr/>
              <a:t>26.01.2013</a:t>
            </a:fld>
            <a:endParaRPr lang="ru-RU">
              <a:solidFill>
                <a:srgbClr val="E3DED1">
                  <a:shade val="50000"/>
                </a:srgbClr>
              </a:solidFill>
            </a:endParaRPr>
          </a:p>
        </p:txBody>
      </p:sp>
      <p:sp>
        <p:nvSpPr>
          <p:cNvPr id="5" name="Нижний колонтитул 4"/>
          <p:cNvSpPr>
            <a:spLocks noGrp="1"/>
          </p:cNvSpPr>
          <p:nvPr>
            <p:ph type="ftr" sz="quarter" idx="11"/>
          </p:nvPr>
        </p:nvSpPr>
        <p:spPr/>
        <p:txBody>
          <a:bodyPr/>
          <a:lstStyle>
            <a:extLst/>
          </a:lstStyle>
          <a:p>
            <a:endParaRPr lang="ru-RU">
              <a:solidFill>
                <a:srgbClr val="E3DED1">
                  <a:shade val="50000"/>
                </a:srgbClr>
              </a:solidFill>
            </a:endParaRPr>
          </a:p>
        </p:txBody>
      </p:sp>
      <p:sp>
        <p:nvSpPr>
          <p:cNvPr id="6" name="Номер слайда 5"/>
          <p:cNvSpPr>
            <a:spLocks noGrp="1"/>
          </p:cNvSpPr>
          <p:nvPr>
            <p:ph type="sldNum" sz="quarter" idx="12"/>
          </p:nvPr>
        </p:nvSpPr>
        <p:spPr/>
        <p:txBody>
          <a:bodyPr/>
          <a:lstStyle>
            <a:extLst/>
          </a:lstStyle>
          <a:p>
            <a:fld id="{0B59C7D4-EB43-4E81-A11D-FADE8A8F3F0F}" type="slidenum">
              <a:rPr lang="ru-RU" smtClean="0">
                <a:solidFill>
                  <a:srgbClr val="E3DED1">
                    <a:shade val="50000"/>
                  </a:srgbClr>
                </a:solidFill>
              </a:rPr>
              <a:pPr/>
              <a:t>‹#›</a:t>
            </a:fld>
            <a:endParaRPr lang="ru-RU">
              <a:solidFill>
                <a:srgbClr val="E3DED1">
                  <a:shade val="50000"/>
                </a:srgb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200" b="1" cap="all"/>
            </a:lvl1pPr>
          </a:lstStyle>
          <a:p>
            <a:r>
              <a:rPr lang="ru-RU" smtClean="0"/>
              <a:t>Образец заголовка</a:t>
            </a:r>
            <a:endParaRPr lang="ru-RU"/>
          </a:p>
        </p:txBody>
      </p:sp>
      <p:sp>
        <p:nvSpPr>
          <p:cNvPr id="3" name="Текст 2"/>
          <p:cNvSpPr>
            <a:spLocks noGrp="1"/>
          </p:cNvSpPr>
          <p:nvPr>
            <p:ph type="body" idx="1"/>
          </p:nvPr>
        </p:nvSpPr>
        <p:spPr>
          <a:xfrm>
            <a:off x="782506" y="2906714"/>
            <a:ext cx="8420100" cy="1500187"/>
          </a:xfrm>
        </p:spPr>
        <p:txBody>
          <a:bodyPr anchor="b"/>
          <a:lstStyle>
            <a:lvl1pPr marL="0" indent="0">
              <a:buNone/>
              <a:defRPr sz="2100">
                <a:solidFill>
                  <a:schemeClr val="tx1">
                    <a:tint val="75000"/>
                  </a:schemeClr>
                </a:solidFill>
              </a:defRPr>
            </a:lvl1pPr>
            <a:lvl2pPr marL="478908" indent="0">
              <a:buNone/>
              <a:defRPr sz="1900">
                <a:solidFill>
                  <a:schemeClr val="tx1">
                    <a:tint val="75000"/>
                  </a:schemeClr>
                </a:solidFill>
              </a:defRPr>
            </a:lvl2pPr>
            <a:lvl3pPr marL="957816" indent="0">
              <a:buNone/>
              <a:defRPr sz="1600">
                <a:solidFill>
                  <a:schemeClr val="tx1">
                    <a:tint val="75000"/>
                  </a:schemeClr>
                </a:solidFill>
              </a:defRPr>
            </a:lvl3pPr>
            <a:lvl4pPr marL="1436724" indent="0">
              <a:buNone/>
              <a:defRPr sz="1500">
                <a:solidFill>
                  <a:schemeClr val="tx1">
                    <a:tint val="75000"/>
                  </a:schemeClr>
                </a:solidFill>
              </a:defRPr>
            </a:lvl4pPr>
            <a:lvl5pPr marL="1915631" indent="0">
              <a:buNone/>
              <a:defRPr sz="1500">
                <a:solidFill>
                  <a:schemeClr val="tx1">
                    <a:tint val="75000"/>
                  </a:schemeClr>
                </a:solidFill>
              </a:defRPr>
            </a:lvl5pPr>
            <a:lvl6pPr marL="2394539" indent="0">
              <a:buNone/>
              <a:defRPr sz="1500">
                <a:solidFill>
                  <a:schemeClr val="tx1">
                    <a:tint val="75000"/>
                  </a:schemeClr>
                </a:solidFill>
              </a:defRPr>
            </a:lvl6pPr>
            <a:lvl7pPr marL="2873447" indent="0">
              <a:buNone/>
              <a:defRPr sz="1500">
                <a:solidFill>
                  <a:schemeClr val="tx1">
                    <a:tint val="75000"/>
                  </a:schemeClr>
                </a:solidFill>
              </a:defRPr>
            </a:lvl7pPr>
            <a:lvl8pPr marL="3352355" indent="0">
              <a:buNone/>
              <a:defRPr sz="1500">
                <a:solidFill>
                  <a:schemeClr val="tx1">
                    <a:tint val="75000"/>
                  </a:schemeClr>
                </a:solidFill>
              </a:defRPr>
            </a:lvl8pPr>
            <a:lvl9pPr marL="3831263" indent="0">
              <a:buNone/>
              <a:defRPr sz="15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D108B5-29AD-41D5-B2D0-59054A74B449}" type="datetimeFigureOut">
              <a:rPr lang="ru-RU" smtClean="0"/>
              <a:pPr/>
              <a:t>26.01.2013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04CD02FC-363A-474C-8D60-BAA555046B4D}" type="slidenum">
              <a:rPr lang="ru-RU" smtClean="0"/>
              <a:pPr/>
              <a:t>‹#›</a:t>
            </a:fld>
            <a:endParaRPr lang="ru-RU"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95300" y="1600201"/>
            <a:ext cx="4375150" cy="4525963"/>
          </a:xfrm>
        </p:spPr>
        <p:txBody>
          <a:bodyPr/>
          <a:lstStyle>
            <a:lvl1pPr>
              <a:defRPr sz="2900"/>
            </a:lvl1pPr>
            <a:lvl2pPr>
              <a:defRPr sz="2500"/>
            </a:lvl2pPr>
            <a:lvl3pPr>
              <a:defRPr sz="2100"/>
            </a:lvl3pPr>
            <a:lvl4pPr>
              <a:defRPr sz="1900"/>
            </a:lvl4pPr>
            <a:lvl5pPr>
              <a:defRPr sz="1900"/>
            </a:lvl5pPr>
            <a:lvl6pPr>
              <a:defRPr sz="1900"/>
            </a:lvl6pPr>
            <a:lvl7pPr>
              <a:defRPr sz="1900"/>
            </a:lvl7pPr>
            <a:lvl8pPr>
              <a:defRPr sz="1900"/>
            </a:lvl8pPr>
            <a:lvl9pPr>
              <a:defRPr sz="19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035550" y="1600201"/>
            <a:ext cx="4375150" cy="4525963"/>
          </a:xfrm>
        </p:spPr>
        <p:txBody>
          <a:bodyPr/>
          <a:lstStyle>
            <a:lvl1pPr>
              <a:defRPr sz="2900"/>
            </a:lvl1pPr>
            <a:lvl2pPr>
              <a:defRPr sz="2500"/>
            </a:lvl2pPr>
            <a:lvl3pPr>
              <a:defRPr sz="2100"/>
            </a:lvl3pPr>
            <a:lvl4pPr>
              <a:defRPr sz="1900"/>
            </a:lvl4pPr>
            <a:lvl5pPr>
              <a:defRPr sz="1900"/>
            </a:lvl5pPr>
            <a:lvl6pPr>
              <a:defRPr sz="1900"/>
            </a:lvl6pPr>
            <a:lvl7pPr>
              <a:defRPr sz="1900"/>
            </a:lvl7pPr>
            <a:lvl8pPr>
              <a:defRPr sz="1900"/>
            </a:lvl8pPr>
            <a:lvl9pPr>
              <a:defRPr sz="19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D108B5-29AD-41D5-B2D0-59054A74B449}" type="datetimeFigureOut">
              <a:rPr lang="ru-RU" smtClean="0"/>
              <a:pPr/>
              <a:t>26.01.2013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4CD02FC-363A-474C-8D60-BAA555046B4D}" type="slidenum">
              <a:rPr lang="ru-RU" smtClean="0"/>
              <a:pPr/>
              <a:t>‹#›</a:t>
            </a:fld>
            <a:endParaRPr lang="ru-RU"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95300" y="1535113"/>
            <a:ext cx="4376870" cy="639762"/>
          </a:xfrm>
        </p:spPr>
        <p:txBody>
          <a:bodyPr anchor="b"/>
          <a:lstStyle>
            <a:lvl1pPr marL="0" indent="0">
              <a:buNone/>
              <a:defRPr sz="2500" b="1"/>
            </a:lvl1pPr>
            <a:lvl2pPr marL="478908" indent="0">
              <a:buNone/>
              <a:defRPr sz="2100" b="1"/>
            </a:lvl2pPr>
            <a:lvl3pPr marL="957816" indent="0">
              <a:buNone/>
              <a:defRPr sz="1900" b="1"/>
            </a:lvl3pPr>
            <a:lvl4pPr marL="1436724" indent="0">
              <a:buNone/>
              <a:defRPr sz="1600" b="1"/>
            </a:lvl4pPr>
            <a:lvl5pPr marL="1915631" indent="0">
              <a:buNone/>
              <a:defRPr sz="1600" b="1"/>
            </a:lvl5pPr>
            <a:lvl6pPr marL="2394539" indent="0">
              <a:buNone/>
              <a:defRPr sz="1600" b="1"/>
            </a:lvl6pPr>
            <a:lvl7pPr marL="2873447" indent="0">
              <a:buNone/>
              <a:defRPr sz="1600" b="1"/>
            </a:lvl7pPr>
            <a:lvl8pPr marL="3352355" indent="0">
              <a:buNone/>
              <a:defRPr sz="1600" b="1"/>
            </a:lvl8pPr>
            <a:lvl9pPr marL="3831263"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95300" y="2174875"/>
            <a:ext cx="4376870" cy="3951288"/>
          </a:xfrm>
        </p:spPr>
        <p:txBody>
          <a:bodyPr/>
          <a:lstStyle>
            <a:lvl1pPr>
              <a:defRPr sz="2500"/>
            </a:lvl1pPr>
            <a:lvl2pPr>
              <a:defRPr sz="2100"/>
            </a:lvl2pPr>
            <a:lvl3pPr>
              <a:defRPr sz="19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500" b="1"/>
            </a:lvl1pPr>
            <a:lvl2pPr marL="478908" indent="0">
              <a:buNone/>
              <a:defRPr sz="2100" b="1"/>
            </a:lvl2pPr>
            <a:lvl3pPr marL="957816" indent="0">
              <a:buNone/>
              <a:defRPr sz="1900" b="1"/>
            </a:lvl3pPr>
            <a:lvl4pPr marL="1436724" indent="0">
              <a:buNone/>
              <a:defRPr sz="1600" b="1"/>
            </a:lvl4pPr>
            <a:lvl5pPr marL="1915631" indent="0">
              <a:buNone/>
              <a:defRPr sz="1600" b="1"/>
            </a:lvl5pPr>
            <a:lvl6pPr marL="2394539" indent="0">
              <a:buNone/>
              <a:defRPr sz="1600" b="1"/>
            </a:lvl6pPr>
            <a:lvl7pPr marL="2873447" indent="0">
              <a:buNone/>
              <a:defRPr sz="1600" b="1"/>
            </a:lvl7pPr>
            <a:lvl8pPr marL="3352355" indent="0">
              <a:buNone/>
              <a:defRPr sz="1600" b="1"/>
            </a:lvl8pPr>
            <a:lvl9pPr marL="3831263"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5032111" y="2174875"/>
            <a:ext cx="4378590" cy="3951288"/>
          </a:xfrm>
        </p:spPr>
        <p:txBody>
          <a:bodyPr/>
          <a:lstStyle>
            <a:lvl1pPr>
              <a:defRPr sz="2500"/>
            </a:lvl1pPr>
            <a:lvl2pPr>
              <a:defRPr sz="2100"/>
            </a:lvl2pPr>
            <a:lvl3pPr>
              <a:defRPr sz="19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D108B5-29AD-41D5-B2D0-59054A74B449}" type="datetimeFigureOut">
              <a:rPr lang="ru-RU" smtClean="0"/>
              <a:pPr/>
              <a:t>26.01.2013</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04CD02FC-363A-474C-8D60-BAA555046B4D}" type="slidenum">
              <a:rPr lang="ru-RU" smtClean="0"/>
              <a:pPr/>
              <a:t>‹#›</a:t>
            </a:fld>
            <a:endParaRPr lang="ru-RU"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D108B5-29AD-41D5-B2D0-59054A74B449}" type="datetimeFigureOut">
              <a:rPr lang="ru-RU" smtClean="0"/>
              <a:pPr/>
              <a:t>26.01.2013</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04CD02FC-363A-474C-8D60-BAA555046B4D}" type="slidenum">
              <a:rPr lang="ru-RU" smtClean="0"/>
              <a:pPr/>
              <a:t>‹#›</a:t>
            </a:fld>
            <a:endParaRPr lang="ru-RU"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D108B5-29AD-41D5-B2D0-59054A74B449}" type="datetimeFigureOut">
              <a:rPr lang="ru-RU" smtClean="0"/>
              <a:pPr/>
              <a:t>26.01.2013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04CD02FC-363A-474C-8D60-BAA555046B4D}" type="slidenum">
              <a:rPr lang="ru-RU" smtClean="0"/>
              <a:pPr/>
              <a:t>‹#›</a:t>
            </a:fld>
            <a:endParaRPr lang="ru-RU"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1" y="273050"/>
            <a:ext cx="3259006" cy="1162050"/>
          </a:xfrm>
        </p:spPr>
        <p:txBody>
          <a:bodyPr anchor="b"/>
          <a:lstStyle>
            <a:lvl1pPr algn="l">
              <a:defRPr sz="2100" b="1"/>
            </a:lvl1pPr>
          </a:lstStyle>
          <a:p>
            <a:r>
              <a:rPr lang="ru-RU" smtClean="0"/>
              <a:t>Образец заголовка</a:t>
            </a:r>
            <a:endParaRPr lang="ru-RU"/>
          </a:p>
        </p:txBody>
      </p:sp>
      <p:sp>
        <p:nvSpPr>
          <p:cNvPr id="3" name="Содержимое 2"/>
          <p:cNvSpPr>
            <a:spLocks noGrp="1"/>
          </p:cNvSpPr>
          <p:nvPr>
            <p:ph idx="1"/>
          </p:nvPr>
        </p:nvSpPr>
        <p:spPr>
          <a:xfrm>
            <a:off x="3872971" y="273051"/>
            <a:ext cx="5537729" cy="5853113"/>
          </a:xfrm>
        </p:spPr>
        <p:txBody>
          <a:bodyPr/>
          <a:lstStyle>
            <a:lvl1pPr>
              <a:defRPr sz="3400"/>
            </a:lvl1pPr>
            <a:lvl2pPr>
              <a:defRPr sz="2900"/>
            </a:lvl2pPr>
            <a:lvl3pPr>
              <a:defRPr sz="25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95301" y="1435101"/>
            <a:ext cx="3259006" cy="4691063"/>
          </a:xfrm>
        </p:spPr>
        <p:txBody>
          <a:bodyPr/>
          <a:lstStyle>
            <a:lvl1pPr marL="0" indent="0">
              <a:buNone/>
              <a:defRPr sz="1500"/>
            </a:lvl1pPr>
            <a:lvl2pPr marL="478908" indent="0">
              <a:buNone/>
              <a:defRPr sz="1300"/>
            </a:lvl2pPr>
            <a:lvl3pPr marL="957816" indent="0">
              <a:buNone/>
              <a:defRPr sz="1000"/>
            </a:lvl3pPr>
            <a:lvl4pPr marL="1436724" indent="0">
              <a:buNone/>
              <a:defRPr sz="1000"/>
            </a:lvl4pPr>
            <a:lvl5pPr marL="1915631" indent="0">
              <a:buNone/>
              <a:defRPr sz="1000"/>
            </a:lvl5pPr>
            <a:lvl6pPr marL="2394539" indent="0">
              <a:buNone/>
              <a:defRPr sz="1000"/>
            </a:lvl6pPr>
            <a:lvl7pPr marL="2873447" indent="0">
              <a:buNone/>
              <a:defRPr sz="1000"/>
            </a:lvl7pPr>
            <a:lvl8pPr marL="3352355" indent="0">
              <a:buNone/>
              <a:defRPr sz="1000"/>
            </a:lvl8pPr>
            <a:lvl9pPr marL="3831263"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ED108B5-29AD-41D5-B2D0-59054A74B449}" type="datetimeFigureOut">
              <a:rPr lang="ru-RU" smtClean="0"/>
              <a:pPr/>
              <a:t>26.01.2013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4CD02FC-363A-474C-8D60-BAA555046B4D}" type="slidenum">
              <a:rPr lang="ru-RU" smtClean="0"/>
              <a:pPr/>
              <a:t>‹#›</a:t>
            </a:fld>
            <a:endParaRPr lang="ru-RU"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100" b="1"/>
            </a:lvl1pPr>
          </a:lstStyle>
          <a:p>
            <a:r>
              <a:rPr lang="ru-RU" smtClean="0"/>
              <a:t>Образец заголовка</a:t>
            </a:r>
            <a:endParaRPr lang="ru-RU"/>
          </a:p>
        </p:txBody>
      </p:sp>
      <p:sp>
        <p:nvSpPr>
          <p:cNvPr id="3" name="Рисунок 2"/>
          <p:cNvSpPr>
            <a:spLocks noGrp="1"/>
          </p:cNvSpPr>
          <p:nvPr>
            <p:ph type="pic" idx="1"/>
          </p:nvPr>
        </p:nvSpPr>
        <p:spPr>
          <a:xfrm>
            <a:off x="1941645" y="612775"/>
            <a:ext cx="5943600" cy="4114800"/>
          </a:xfrm>
        </p:spPr>
        <p:txBody>
          <a:bodyPr/>
          <a:lstStyle>
            <a:lvl1pPr marL="0" indent="0">
              <a:buNone/>
              <a:defRPr sz="3400"/>
            </a:lvl1pPr>
            <a:lvl2pPr marL="478908" indent="0">
              <a:buNone/>
              <a:defRPr sz="2900"/>
            </a:lvl2pPr>
            <a:lvl3pPr marL="957816" indent="0">
              <a:buNone/>
              <a:defRPr sz="2500"/>
            </a:lvl3pPr>
            <a:lvl4pPr marL="1436724" indent="0">
              <a:buNone/>
              <a:defRPr sz="2100"/>
            </a:lvl4pPr>
            <a:lvl5pPr marL="1915631" indent="0">
              <a:buNone/>
              <a:defRPr sz="2100"/>
            </a:lvl5pPr>
            <a:lvl6pPr marL="2394539" indent="0">
              <a:buNone/>
              <a:defRPr sz="2100"/>
            </a:lvl6pPr>
            <a:lvl7pPr marL="2873447" indent="0">
              <a:buNone/>
              <a:defRPr sz="2100"/>
            </a:lvl7pPr>
            <a:lvl8pPr marL="3352355" indent="0">
              <a:buNone/>
              <a:defRPr sz="2100"/>
            </a:lvl8pPr>
            <a:lvl9pPr marL="3831263" indent="0">
              <a:buNone/>
              <a:defRPr sz="2100"/>
            </a:lvl9pPr>
          </a:lstStyle>
          <a:p>
            <a:endParaRPr lang="ru-RU" dirty="0"/>
          </a:p>
        </p:txBody>
      </p:sp>
      <p:sp>
        <p:nvSpPr>
          <p:cNvPr id="4" name="Текст 3"/>
          <p:cNvSpPr>
            <a:spLocks noGrp="1"/>
          </p:cNvSpPr>
          <p:nvPr>
            <p:ph type="body" sz="half" idx="2"/>
          </p:nvPr>
        </p:nvSpPr>
        <p:spPr>
          <a:xfrm>
            <a:off x="1941645" y="5367338"/>
            <a:ext cx="5943600" cy="804862"/>
          </a:xfrm>
        </p:spPr>
        <p:txBody>
          <a:bodyPr/>
          <a:lstStyle>
            <a:lvl1pPr marL="0" indent="0">
              <a:buNone/>
              <a:defRPr sz="1500"/>
            </a:lvl1pPr>
            <a:lvl2pPr marL="478908" indent="0">
              <a:buNone/>
              <a:defRPr sz="1300"/>
            </a:lvl2pPr>
            <a:lvl3pPr marL="957816" indent="0">
              <a:buNone/>
              <a:defRPr sz="1000"/>
            </a:lvl3pPr>
            <a:lvl4pPr marL="1436724" indent="0">
              <a:buNone/>
              <a:defRPr sz="1000"/>
            </a:lvl4pPr>
            <a:lvl5pPr marL="1915631" indent="0">
              <a:buNone/>
              <a:defRPr sz="1000"/>
            </a:lvl5pPr>
            <a:lvl6pPr marL="2394539" indent="0">
              <a:buNone/>
              <a:defRPr sz="1000"/>
            </a:lvl6pPr>
            <a:lvl7pPr marL="2873447" indent="0">
              <a:buNone/>
              <a:defRPr sz="1000"/>
            </a:lvl7pPr>
            <a:lvl8pPr marL="3352355" indent="0">
              <a:buNone/>
              <a:defRPr sz="1000"/>
            </a:lvl8pPr>
            <a:lvl9pPr marL="3831263"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7ED108B5-29AD-41D5-B2D0-59054A74B449}" type="datetimeFigureOut">
              <a:rPr lang="ru-RU" smtClean="0"/>
              <a:pPr/>
              <a:t>26.01.2013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04CD02FC-363A-474C-8D60-BAA555046B4D}" type="slidenum">
              <a:rPr lang="ru-RU" smtClean="0"/>
              <a:pPr/>
              <a:t>‹#›</a:t>
            </a:fld>
            <a:endParaRPr lang="ru-RU"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a:prstGeom prst="rect">
            <a:avLst/>
          </a:prstGeom>
        </p:spPr>
        <p:txBody>
          <a:bodyPr vert="horz" lIns="95782" tIns="47891" rIns="95782" bIns="47891"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95300" y="1600201"/>
            <a:ext cx="8915400" cy="4525963"/>
          </a:xfrm>
          <a:prstGeom prst="rect">
            <a:avLst/>
          </a:prstGeom>
        </p:spPr>
        <p:txBody>
          <a:bodyPr vert="horz" lIns="95782" tIns="47891" rIns="95782" bIns="47891"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95300" y="6356351"/>
            <a:ext cx="2311400" cy="365125"/>
          </a:xfrm>
          <a:prstGeom prst="rect">
            <a:avLst/>
          </a:prstGeom>
        </p:spPr>
        <p:txBody>
          <a:bodyPr vert="horz" lIns="95782" tIns="47891" rIns="95782" bIns="47891" rtlCol="0" anchor="ctr"/>
          <a:lstStyle>
            <a:lvl1pPr algn="l">
              <a:defRPr sz="1300">
                <a:solidFill>
                  <a:schemeClr val="tx1">
                    <a:tint val="75000"/>
                  </a:schemeClr>
                </a:solidFill>
              </a:defRPr>
            </a:lvl1pPr>
          </a:lstStyle>
          <a:p>
            <a:fld id="{7ED108B5-29AD-41D5-B2D0-59054A74B449}" type="datetimeFigureOut">
              <a:rPr lang="ru-RU" smtClean="0"/>
              <a:pPr/>
              <a:t>26.01.2013</a:t>
            </a:fld>
            <a:endParaRPr lang="ru-RU" dirty="0"/>
          </a:p>
        </p:txBody>
      </p:sp>
      <p:sp>
        <p:nvSpPr>
          <p:cNvPr id="5" name="Нижний колонтитул 4"/>
          <p:cNvSpPr>
            <a:spLocks noGrp="1"/>
          </p:cNvSpPr>
          <p:nvPr>
            <p:ph type="ftr" sz="quarter" idx="3"/>
          </p:nvPr>
        </p:nvSpPr>
        <p:spPr>
          <a:xfrm>
            <a:off x="3384550" y="6356351"/>
            <a:ext cx="3136900" cy="365125"/>
          </a:xfrm>
          <a:prstGeom prst="rect">
            <a:avLst/>
          </a:prstGeom>
        </p:spPr>
        <p:txBody>
          <a:bodyPr vert="horz" lIns="95782" tIns="47891" rIns="95782" bIns="47891" rtlCol="0" anchor="ctr"/>
          <a:lstStyle>
            <a:lvl1pPr algn="ctr">
              <a:defRPr sz="13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7099300" y="6356351"/>
            <a:ext cx="2311400" cy="365125"/>
          </a:xfrm>
          <a:prstGeom prst="rect">
            <a:avLst/>
          </a:prstGeom>
        </p:spPr>
        <p:txBody>
          <a:bodyPr vert="horz" lIns="95782" tIns="47891" rIns="95782" bIns="47891" rtlCol="0" anchor="ctr"/>
          <a:lstStyle>
            <a:lvl1pPr algn="r">
              <a:defRPr sz="1300">
                <a:solidFill>
                  <a:schemeClr val="tx1">
                    <a:tint val="75000"/>
                  </a:schemeClr>
                </a:solidFill>
              </a:defRPr>
            </a:lvl1pPr>
          </a:lstStyle>
          <a:p>
            <a:fld id="{04CD02FC-363A-474C-8D60-BAA555046B4D}"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defTabSz="957816" rtl="0" eaLnBrk="1" latinLnBrk="0" hangingPunct="1">
        <a:spcBef>
          <a:spcPct val="0"/>
        </a:spcBef>
        <a:buNone/>
        <a:defRPr sz="4600" kern="1200">
          <a:solidFill>
            <a:schemeClr val="tx1"/>
          </a:solidFill>
          <a:latin typeface="+mj-lt"/>
          <a:ea typeface="+mj-ea"/>
          <a:cs typeface="+mj-cs"/>
        </a:defRPr>
      </a:lvl1pPr>
    </p:titleStyle>
    <p:bodyStyle>
      <a:lvl1pPr marL="359181" indent="-359181" algn="l" defTabSz="957816" rtl="0" eaLnBrk="1" latinLnBrk="0" hangingPunct="1">
        <a:spcBef>
          <a:spcPct val="20000"/>
        </a:spcBef>
        <a:buFont typeface="Arial" pitchFamily="34" charset="0"/>
        <a:buChar char="•"/>
        <a:defRPr sz="3400" kern="1200">
          <a:solidFill>
            <a:schemeClr val="tx1"/>
          </a:solidFill>
          <a:latin typeface="+mn-lt"/>
          <a:ea typeface="+mn-ea"/>
          <a:cs typeface="+mn-cs"/>
        </a:defRPr>
      </a:lvl1pPr>
      <a:lvl2pPr marL="778225" indent="-299317" algn="l" defTabSz="957816"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97270" indent="-239454" algn="l" defTabSz="957816"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676177" indent="-239454" algn="l" defTabSz="957816"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155085" indent="-239454" algn="l" defTabSz="957816"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633993" indent="-239454" algn="l" defTabSz="957816"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12901" indent="-239454" algn="l" defTabSz="957816"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591809" indent="-239454" algn="l" defTabSz="957816"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070717" indent="-239454" algn="l" defTabSz="957816"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ru-RU"/>
      </a:defPPr>
      <a:lvl1pPr marL="0" algn="l" defTabSz="957816" rtl="0" eaLnBrk="1" latinLnBrk="0" hangingPunct="1">
        <a:defRPr sz="1900" kern="1200">
          <a:solidFill>
            <a:schemeClr val="tx1"/>
          </a:solidFill>
          <a:latin typeface="+mn-lt"/>
          <a:ea typeface="+mn-ea"/>
          <a:cs typeface="+mn-cs"/>
        </a:defRPr>
      </a:lvl1pPr>
      <a:lvl2pPr marL="478908" algn="l" defTabSz="957816" rtl="0" eaLnBrk="1" latinLnBrk="0" hangingPunct="1">
        <a:defRPr sz="1900" kern="1200">
          <a:solidFill>
            <a:schemeClr val="tx1"/>
          </a:solidFill>
          <a:latin typeface="+mn-lt"/>
          <a:ea typeface="+mn-ea"/>
          <a:cs typeface="+mn-cs"/>
        </a:defRPr>
      </a:lvl2pPr>
      <a:lvl3pPr marL="957816" algn="l" defTabSz="957816" rtl="0" eaLnBrk="1" latinLnBrk="0" hangingPunct="1">
        <a:defRPr sz="1900" kern="1200">
          <a:solidFill>
            <a:schemeClr val="tx1"/>
          </a:solidFill>
          <a:latin typeface="+mn-lt"/>
          <a:ea typeface="+mn-ea"/>
          <a:cs typeface="+mn-cs"/>
        </a:defRPr>
      </a:lvl3pPr>
      <a:lvl4pPr marL="1436724" algn="l" defTabSz="957816" rtl="0" eaLnBrk="1" latinLnBrk="0" hangingPunct="1">
        <a:defRPr sz="1900" kern="1200">
          <a:solidFill>
            <a:schemeClr val="tx1"/>
          </a:solidFill>
          <a:latin typeface="+mn-lt"/>
          <a:ea typeface="+mn-ea"/>
          <a:cs typeface="+mn-cs"/>
        </a:defRPr>
      </a:lvl4pPr>
      <a:lvl5pPr marL="1915631" algn="l" defTabSz="957816" rtl="0" eaLnBrk="1" latinLnBrk="0" hangingPunct="1">
        <a:defRPr sz="1900" kern="1200">
          <a:solidFill>
            <a:schemeClr val="tx1"/>
          </a:solidFill>
          <a:latin typeface="+mn-lt"/>
          <a:ea typeface="+mn-ea"/>
          <a:cs typeface="+mn-cs"/>
        </a:defRPr>
      </a:lvl5pPr>
      <a:lvl6pPr marL="2394539" algn="l" defTabSz="957816" rtl="0" eaLnBrk="1" latinLnBrk="0" hangingPunct="1">
        <a:defRPr sz="1900" kern="1200">
          <a:solidFill>
            <a:schemeClr val="tx1"/>
          </a:solidFill>
          <a:latin typeface="+mn-lt"/>
          <a:ea typeface="+mn-ea"/>
          <a:cs typeface="+mn-cs"/>
        </a:defRPr>
      </a:lvl6pPr>
      <a:lvl7pPr marL="2873447" algn="l" defTabSz="957816" rtl="0" eaLnBrk="1" latinLnBrk="0" hangingPunct="1">
        <a:defRPr sz="1900" kern="1200">
          <a:solidFill>
            <a:schemeClr val="tx1"/>
          </a:solidFill>
          <a:latin typeface="+mn-lt"/>
          <a:ea typeface="+mn-ea"/>
          <a:cs typeface="+mn-cs"/>
        </a:defRPr>
      </a:lvl7pPr>
      <a:lvl8pPr marL="3352355" algn="l" defTabSz="957816" rtl="0" eaLnBrk="1" latinLnBrk="0" hangingPunct="1">
        <a:defRPr sz="1900" kern="1200">
          <a:solidFill>
            <a:schemeClr val="tx1"/>
          </a:solidFill>
          <a:latin typeface="+mn-lt"/>
          <a:ea typeface="+mn-ea"/>
          <a:cs typeface="+mn-cs"/>
        </a:defRPr>
      </a:lvl8pPr>
      <a:lvl9pPr marL="3831263" algn="l" defTabSz="957816" rtl="0" eaLnBrk="1" latinLnBrk="0" hangingPunct="1">
        <a:defRPr sz="19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30200" y="329184"/>
            <a:ext cx="9243060"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defTabSz="914400"/>
            <a:endParaRPr lang="en-US" sz="1800">
              <a:solidFill>
                <a:prstClr val="white"/>
              </a:solidFill>
            </a:endParaRPr>
          </a:p>
        </p:txBody>
      </p:sp>
      <p:sp>
        <p:nvSpPr>
          <p:cNvPr id="9" name="Скругленный прямоугольник 8"/>
          <p:cNvSpPr/>
          <p:nvPr/>
        </p:nvSpPr>
        <p:spPr>
          <a:xfrm>
            <a:off x="453480" y="434162"/>
            <a:ext cx="8999043"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defTabSz="914400"/>
            <a:endParaRPr lang="en-US" sz="1800">
              <a:solidFill>
                <a:prstClr val="white"/>
              </a:solidFill>
            </a:endParaRPr>
          </a:p>
        </p:txBody>
      </p:sp>
      <p:sp>
        <p:nvSpPr>
          <p:cNvPr id="13" name="Заголовок 12"/>
          <p:cNvSpPr>
            <a:spLocks noGrp="1"/>
          </p:cNvSpPr>
          <p:nvPr>
            <p:ph type="title"/>
          </p:nvPr>
        </p:nvSpPr>
        <p:spPr>
          <a:xfrm>
            <a:off x="544830" y="4985590"/>
            <a:ext cx="886587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44830" y="530352"/>
            <a:ext cx="886587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4091022" y="6111876"/>
            <a:ext cx="24765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defTabSz="914400"/>
            <a:fld id="{A46F2C1E-652E-484E-8CEC-A545CD6C2925}" type="datetimeFigureOut">
              <a:rPr lang="ru-RU" smtClean="0">
                <a:solidFill>
                  <a:srgbClr val="E3DED1">
                    <a:shade val="50000"/>
                  </a:srgbClr>
                </a:solidFill>
              </a:rPr>
              <a:pPr defTabSz="914400"/>
              <a:t>26.01.2013</a:t>
            </a:fld>
            <a:endParaRPr lang="ru-RU">
              <a:solidFill>
                <a:srgbClr val="E3DED1">
                  <a:shade val="50000"/>
                </a:srgbClr>
              </a:solidFill>
            </a:endParaRPr>
          </a:p>
        </p:txBody>
      </p:sp>
      <p:sp>
        <p:nvSpPr>
          <p:cNvPr id="18" name="Нижний колонтитул 17"/>
          <p:cNvSpPr>
            <a:spLocks noGrp="1"/>
          </p:cNvSpPr>
          <p:nvPr>
            <p:ph type="ftr" sz="quarter" idx="3"/>
          </p:nvPr>
        </p:nvSpPr>
        <p:spPr>
          <a:xfrm>
            <a:off x="6567522" y="6111876"/>
            <a:ext cx="24765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pPr defTabSz="914400"/>
            <a:endParaRPr lang="ru-RU">
              <a:solidFill>
                <a:srgbClr val="E3DED1">
                  <a:shade val="50000"/>
                </a:srgbClr>
              </a:solidFill>
            </a:endParaRPr>
          </a:p>
        </p:txBody>
      </p:sp>
      <p:sp>
        <p:nvSpPr>
          <p:cNvPr id="5" name="Номер слайда 4"/>
          <p:cNvSpPr>
            <a:spLocks noGrp="1"/>
          </p:cNvSpPr>
          <p:nvPr>
            <p:ph type="sldNum" sz="quarter" idx="4"/>
          </p:nvPr>
        </p:nvSpPr>
        <p:spPr>
          <a:xfrm>
            <a:off x="9044022" y="6111876"/>
            <a:ext cx="4953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pPr defTabSz="914400"/>
            <a:fld id="{0B59C7D4-EB43-4E81-A11D-FADE8A8F3F0F}" type="slidenum">
              <a:rPr lang="ru-RU" smtClean="0">
                <a:solidFill>
                  <a:srgbClr val="E3DED1">
                    <a:shade val="50000"/>
                  </a:srgbClr>
                </a:solidFill>
              </a:rPr>
              <a:pPr defTabSz="914400"/>
              <a:t>‹#›</a:t>
            </a:fld>
            <a:endParaRPr lang="ru-RU">
              <a:solidFill>
                <a:srgbClr val="E3DED1">
                  <a:shade val="50000"/>
                </a:srgb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file:///F:\&#1050;&#1086;&#1085;&#1082;&#1091;&#1088;&#1089;%20&#1086;&#1090;&#1082;&#1088;&#1099;&#1090;&#1099;&#1081;%20&#1091;&#1088;&#1086;&#1082;\&#1052;&#1072;&#1090;&#1077;&#1088;&#1080;&#1072;&#1083;&#1099;%20&#1087;&#1086;%20&#1087;&#1077;&#1076;%20&#1089;&#1086;&#1074;&#1077;&#1090;&#1091;\&#1055;&#1088;&#1077;&#1079;&#1077;&#1085;&#1090;&#1072;&#1094;&#1080;&#1103;%20&#1082;%20&#1087;&#1077;&#1076;%20&#1089;&#1086;&#1074;&#1077;&#1090;&#1091;\&#1060;&#1080;&#1083;&#1100;&#1084;.wmv" TargetMode="Externa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8" Type="http://schemas.openxmlformats.org/officeDocument/2006/relationships/slide" Target="slide66.xml"/><Relationship Id="rId13" Type="http://schemas.openxmlformats.org/officeDocument/2006/relationships/slide" Target="slide59.xml"/><Relationship Id="rId18" Type="http://schemas.openxmlformats.org/officeDocument/2006/relationships/slide" Target="slide61.xml"/><Relationship Id="rId3" Type="http://schemas.openxmlformats.org/officeDocument/2006/relationships/slide" Target="slide52.xml"/><Relationship Id="rId7" Type="http://schemas.openxmlformats.org/officeDocument/2006/relationships/slide" Target="slide64.xml"/><Relationship Id="rId12" Type="http://schemas.openxmlformats.org/officeDocument/2006/relationships/slide" Target="slide58.xml"/><Relationship Id="rId17" Type="http://schemas.openxmlformats.org/officeDocument/2006/relationships/slide" Target="slide63.xml"/><Relationship Id="rId2" Type="http://schemas.openxmlformats.org/officeDocument/2006/relationships/notesSlide" Target="../notesSlides/notesSlide2.xml"/><Relationship Id="rId16" Type="http://schemas.openxmlformats.org/officeDocument/2006/relationships/slide" Target="slide62.xml"/><Relationship Id="rId20"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slide" Target="slide53.xml"/><Relationship Id="rId11" Type="http://schemas.openxmlformats.org/officeDocument/2006/relationships/slide" Target="slide56.xml"/><Relationship Id="rId5" Type="http://schemas.openxmlformats.org/officeDocument/2006/relationships/slide" Target="slide55.xml"/><Relationship Id="rId15" Type="http://schemas.openxmlformats.org/officeDocument/2006/relationships/slide" Target="slide60.xml"/><Relationship Id="rId10" Type="http://schemas.openxmlformats.org/officeDocument/2006/relationships/slide" Target="slide67.xml"/><Relationship Id="rId19" Type="http://schemas.openxmlformats.org/officeDocument/2006/relationships/slide" Target="slide68.xml"/><Relationship Id="rId4" Type="http://schemas.openxmlformats.org/officeDocument/2006/relationships/slide" Target="slide54.xml"/><Relationship Id="rId9" Type="http://schemas.openxmlformats.org/officeDocument/2006/relationships/slide" Target="slide65.xml"/><Relationship Id="rId14" Type="http://schemas.openxmlformats.org/officeDocument/2006/relationships/slide" Target="slide57.xml"/></Relationships>
</file>

<file path=ppt/slides/_rels/slide5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51.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51.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51.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5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80.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8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b="6250"/>
          <a:stretch>
            <a:fillRect/>
          </a:stretch>
        </p:blipFill>
        <p:spPr bwMode="auto">
          <a:xfrm>
            <a:off x="0" y="0"/>
            <a:ext cx="9906000" cy="6858000"/>
          </a:xfrm>
          <a:prstGeom prst="rect">
            <a:avLst/>
          </a:prstGeom>
          <a:noFill/>
          <a:ln w="9525">
            <a:noFill/>
            <a:miter lim="800000"/>
            <a:headEnd/>
            <a:tailEnd/>
          </a:ln>
          <a:effectLst/>
        </p:spPr>
      </p:pic>
      <p:sp>
        <p:nvSpPr>
          <p:cNvPr id="3" name="TextBox 2"/>
          <p:cNvSpPr txBox="1"/>
          <p:nvPr/>
        </p:nvSpPr>
        <p:spPr>
          <a:xfrm>
            <a:off x="2940830" y="928670"/>
            <a:ext cx="4488688" cy="2774373"/>
          </a:xfrm>
          <a:prstGeom prst="rect">
            <a:avLst/>
          </a:prstGeom>
          <a:noFill/>
        </p:spPr>
        <p:txBody>
          <a:bodyPr wrap="square" lIns="95782" tIns="47891" rIns="95782" bIns="47891" rtlCol="0">
            <a:spAutoFit/>
          </a:bodyPr>
          <a:lstStyle/>
          <a:p>
            <a:pPr algn="ctr"/>
            <a:r>
              <a:rPr lang="ru-RU" sz="2900" b="1" dirty="0" smtClean="0">
                <a:latin typeface="Tahoma" pitchFamily="34" charset="0"/>
              </a:rPr>
              <a:t>Десять страниц понятной математики</a:t>
            </a:r>
          </a:p>
          <a:p>
            <a:pPr algn="ctr"/>
            <a:r>
              <a:rPr lang="ru-RU" sz="2900" b="1" dirty="0" smtClean="0">
                <a:latin typeface="Tahoma" pitchFamily="34" charset="0"/>
              </a:rPr>
              <a:t> лучше ста страниц, заученных на память, </a:t>
            </a:r>
          </a:p>
          <a:p>
            <a:pPr algn="ctr"/>
            <a:r>
              <a:rPr lang="ru-RU" sz="2900" b="1" dirty="0" smtClean="0">
                <a:latin typeface="Tahoma" pitchFamily="34" charset="0"/>
              </a:rPr>
              <a:t>но не понятных.</a:t>
            </a:r>
            <a:r>
              <a:rPr lang="ru-RU" sz="2900" dirty="0" smtClean="0"/>
              <a:t>                     В.А.Сухомлинский</a:t>
            </a:r>
            <a:endParaRPr lang="ru-RU" sz="290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Прямоугольник 3"/>
          <p:cNvSpPr/>
          <p:nvPr/>
        </p:nvSpPr>
        <p:spPr>
          <a:xfrm>
            <a:off x="452406" y="0"/>
            <a:ext cx="9123395" cy="830997"/>
          </a:xfrm>
          <a:prstGeom prst="rect">
            <a:avLst/>
          </a:prstGeom>
          <a:noFill/>
        </p:spPr>
        <p:txBody>
          <a:bodyPr wrap="none" lIns="91440" tIns="45720" rIns="91440" bIns="45720">
            <a:spAutoFit/>
          </a:bodyPr>
          <a:lstStyle/>
          <a:p>
            <a:pPr algn="ctr"/>
            <a:r>
              <a:rPr lang="ru-RU"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Портрет дошкольника по ФГТ</a:t>
            </a:r>
            <a:endParaRPr lang="ru-RU"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6" name="Прямоугольная выноска 5"/>
          <p:cNvSpPr/>
          <p:nvPr/>
        </p:nvSpPr>
        <p:spPr>
          <a:xfrm>
            <a:off x="0" y="857232"/>
            <a:ext cx="3667116" cy="4429156"/>
          </a:xfrm>
          <a:prstGeom prst="wedgeRectCallout">
            <a:avLst>
              <a:gd name="adj1" fmla="val 66896"/>
              <a:gd name="adj2" fmla="val -52093"/>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0" y="857232"/>
            <a:ext cx="3667116" cy="4478149"/>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Интегративное качество: «Любознательный, активный»</a:t>
            </a:r>
          </a:p>
          <a:p>
            <a:pPr algn="just"/>
            <a:r>
              <a:rPr lang="ru-RU" dirty="0" smtClean="0">
                <a:latin typeface="Times New Roman" pitchFamily="18" charset="0"/>
                <a:cs typeface="Times New Roman" pitchFamily="18" charset="0"/>
              </a:rPr>
              <a:t>Интересуется новым, неизвестным. Задает вопросы взрослому, любит экспериментировать.</a:t>
            </a:r>
          </a:p>
          <a:p>
            <a:pPr algn="just"/>
            <a:r>
              <a:rPr lang="ru-RU" dirty="0" smtClean="0">
                <a:latin typeface="Times New Roman" pitchFamily="18" charset="0"/>
                <a:cs typeface="Times New Roman" pitchFamily="18" charset="0"/>
              </a:rPr>
              <a:t>Способен самостоятельно действовать (в повседневной жизни, в различных видах детской деятельности. В случае затруднения обращается за помощью к взрослому.</a:t>
            </a:r>
          </a:p>
          <a:p>
            <a:pPr algn="just"/>
            <a:r>
              <a:rPr lang="ru-RU" dirty="0" smtClean="0">
                <a:latin typeface="Times New Roman" pitchFamily="18" charset="0"/>
                <a:cs typeface="Times New Roman" pitchFamily="18" charset="0"/>
              </a:rPr>
              <a:t>Принимает живое, заинтересованное участие в образовательном процессе.</a:t>
            </a:r>
            <a:endParaRPr lang="ru-RU" dirty="0">
              <a:latin typeface="Times New Roman" pitchFamily="18" charset="0"/>
              <a:cs typeface="Times New Roman" pitchFamily="18" charset="0"/>
            </a:endParaRPr>
          </a:p>
        </p:txBody>
      </p:sp>
      <p:sp>
        <p:nvSpPr>
          <p:cNvPr id="8" name="Скругленная прямоугольная выноска 7"/>
          <p:cNvSpPr/>
          <p:nvPr/>
        </p:nvSpPr>
        <p:spPr>
          <a:xfrm>
            <a:off x="5976910" y="1071546"/>
            <a:ext cx="3929090" cy="4643470"/>
          </a:xfrm>
          <a:prstGeom prst="wedgeRoundRectCallout">
            <a:avLst>
              <a:gd name="adj1" fmla="val -59229"/>
              <a:gd name="adj2" fmla="val -52268"/>
              <a:gd name="adj3" fmla="val 16667"/>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6048348" y="1357298"/>
            <a:ext cx="3857652" cy="4185761"/>
          </a:xfrm>
          <a:prstGeom prst="rect">
            <a:avLst/>
          </a:prstGeom>
          <a:noFill/>
        </p:spPr>
        <p:txBody>
          <a:bodyPr wrap="square" rtlCol="0">
            <a:spAutoFit/>
          </a:bodyPr>
          <a:lstStyle/>
          <a:p>
            <a:pPr algn="just"/>
            <a:r>
              <a:rPr lang="ru-RU" b="1" dirty="0" smtClean="0">
                <a:latin typeface="Times New Roman" pitchFamily="18" charset="0"/>
                <a:cs typeface="Times New Roman" pitchFamily="18" charset="0"/>
              </a:rPr>
              <a:t>«Способный решать интеллектуальные и личностные задачи (проблемы), адекватные возрасту».</a:t>
            </a:r>
          </a:p>
          <a:p>
            <a:pPr algn="just"/>
            <a:r>
              <a:rPr lang="ru-RU" dirty="0" smtClean="0">
                <a:latin typeface="Times New Roman" pitchFamily="18" charset="0"/>
                <a:cs typeface="Times New Roman" pitchFamily="18" charset="0"/>
              </a:rPr>
              <a:t>Может применять самостоятельно усвоенные знания и способы деятельности для решения новых задач (проблем), поставленных как взрослым так и им самим; в зависимости от ситуации может преобразовывать способы решения задач (проблем).</a:t>
            </a:r>
          </a:p>
          <a:p>
            <a:pPr algn="just"/>
            <a:r>
              <a:rPr lang="ru-RU" dirty="0" smtClean="0">
                <a:latin typeface="Times New Roman" pitchFamily="18" charset="0"/>
                <a:cs typeface="Times New Roman" pitchFamily="18" charset="0"/>
              </a:rPr>
              <a:t>Способен предложить собственный замысел и воплотить его .</a:t>
            </a:r>
            <a:endParaRPr lang="ru-RU" dirty="0">
              <a:latin typeface="Times New Roman" pitchFamily="18" charset="0"/>
              <a:cs typeface="Times New Roman" pitchFamily="18" charset="0"/>
            </a:endParaRPr>
          </a:p>
        </p:txBody>
      </p:sp>
      <p:sp>
        <p:nvSpPr>
          <p:cNvPr id="10" name="Прямоугольная выноска 9"/>
          <p:cNvSpPr/>
          <p:nvPr/>
        </p:nvSpPr>
        <p:spPr>
          <a:xfrm>
            <a:off x="1881166" y="5357826"/>
            <a:ext cx="4071966" cy="1500174"/>
          </a:xfrm>
          <a:prstGeom prst="wedgeRectCallout">
            <a:avLst>
              <a:gd name="adj1" fmla="val 33364"/>
              <a:gd name="adj2" fmla="val -175236"/>
            </a:avLst>
          </a:prstGeom>
          <a:solidFill>
            <a:schemeClr val="accent6">
              <a:lumMod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1952604" y="5429264"/>
            <a:ext cx="4000528" cy="1261884"/>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«Способный управлять своим поведением и планировать свои действия на основе первичных ценностных представлений»</a:t>
            </a:r>
            <a:endParaRPr lang="ru-RU" b="1" dirty="0">
              <a:latin typeface="Times New Roman" pitchFamily="18" charset="0"/>
              <a:cs typeface="Times New Roman" pitchFamily="18" charset="0"/>
            </a:endParaRPr>
          </a:p>
        </p:txBody>
      </p:sp>
      <p:pic>
        <p:nvPicPr>
          <p:cNvPr id="12" name="Рисунок 11" descr="J:\Педсовет по математике\Паровозик из ромашково\imgpreview15.jpeg"/>
          <p:cNvPicPr/>
          <p:nvPr/>
        </p:nvPicPr>
        <p:blipFill>
          <a:blip r:embed="rId2" cstate="print"/>
          <a:srcRect l="6759" t="9470" r="6648" b="12121"/>
          <a:stretch>
            <a:fillRect/>
          </a:stretch>
        </p:blipFill>
        <p:spPr bwMode="auto">
          <a:xfrm>
            <a:off x="3881430" y="1071546"/>
            <a:ext cx="1928826" cy="1714512"/>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8"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amond(in)">
                                      <p:cBhvr>
                                        <p:cTn id="14" dur="2000"/>
                                        <p:tgtEl>
                                          <p:spTgt spid="6"/>
                                        </p:tgtEl>
                                      </p:cBhvr>
                                    </p:animEffect>
                                  </p:childTnLst>
                                </p:cTn>
                              </p:par>
                            </p:childTnLst>
                          </p:cTn>
                        </p:par>
                        <p:par>
                          <p:cTn id="15" fill="hold">
                            <p:stCondLst>
                              <p:cond delay="4000"/>
                            </p:stCondLst>
                            <p:childTnLst>
                              <p:par>
                                <p:cTn id="16" presetID="55"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childTnLst>
                          </p:cTn>
                        </p:par>
                        <p:par>
                          <p:cTn id="21" fill="hold">
                            <p:stCondLst>
                              <p:cond delay="5000"/>
                            </p:stCondLst>
                            <p:childTnLst>
                              <p:par>
                                <p:cTn id="22" presetID="6" presetClass="entr" presetSubtype="16"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2000"/>
                                        <p:tgtEl>
                                          <p:spTgt spid="8"/>
                                        </p:tgtEl>
                                      </p:cBhvr>
                                    </p:animEffect>
                                  </p:childTnLst>
                                </p:cTn>
                              </p:par>
                            </p:childTnLst>
                          </p:cTn>
                        </p:par>
                        <p:par>
                          <p:cTn id="25" fill="hold">
                            <p:stCondLst>
                              <p:cond delay="7000"/>
                            </p:stCondLst>
                            <p:childTnLst>
                              <p:par>
                                <p:cTn id="26" presetID="55"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1000" fill="hold"/>
                                        <p:tgtEl>
                                          <p:spTgt spid="9"/>
                                        </p:tgtEl>
                                        <p:attrNameLst>
                                          <p:attrName>ppt_w</p:attrName>
                                        </p:attrNameLst>
                                      </p:cBhvr>
                                      <p:tavLst>
                                        <p:tav tm="0">
                                          <p:val>
                                            <p:strVal val="#ppt_w*0.70"/>
                                          </p:val>
                                        </p:tav>
                                        <p:tav tm="100000">
                                          <p:val>
                                            <p:strVal val="#ppt_w"/>
                                          </p:val>
                                        </p:tav>
                                      </p:tavLst>
                                    </p:anim>
                                    <p:anim calcmode="lin" valueType="num">
                                      <p:cBhvr>
                                        <p:cTn id="29" dur="1000" fill="hold"/>
                                        <p:tgtEl>
                                          <p:spTgt spid="9"/>
                                        </p:tgtEl>
                                        <p:attrNameLst>
                                          <p:attrName>ppt_h</p:attrName>
                                        </p:attrNameLst>
                                      </p:cBhvr>
                                      <p:tavLst>
                                        <p:tav tm="0">
                                          <p:val>
                                            <p:strVal val="#ppt_h"/>
                                          </p:val>
                                        </p:tav>
                                        <p:tav tm="100000">
                                          <p:val>
                                            <p:strVal val="#ppt_h"/>
                                          </p:val>
                                        </p:tav>
                                      </p:tavLst>
                                    </p:anim>
                                    <p:animEffect transition="in" filter="fade">
                                      <p:cBhvr>
                                        <p:cTn id="30" dur="1000"/>
                                        <p:tgtEl>
                                          <p:spTgt spid="9"/>
                                        </p:tgtEl>
                                      </p:cBhvr>
                                    </p:animEffect>
                                  </p:childTnLst>
                                </p:cTn>
                              </p:par>
                            </p:childTnLst>
                          </p:cTn>
                        </p:par>
                        <p:par>
                          <p:cTn id="31" fill="hold">
                            <p:stCondLst>
                              <p:cond delay="8000"/>
                            </p:stCondLst>
                            <p:childTnLst>
                              <p:par>
                                <p:cTn id="32" presetID="21"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heel(4)">
                                      <p:cBhvr>
                                        <p:cTn id="34" dur="2000"/>
                                        <p:tgtEl>
                                          <p:spTgt spid="10"/>
                                        </p:tgtEl>
                                      </p:cBhvr>
                                    </p:animEffect>
                                  </p:childTnLst>
                                </p:cTn>
                              </p:par>
                            </p:childTnLst>
                          </p:cTn>
                        </p:par>
                        <p:par>
                          <p:cTn id="35" fill="hold">
                            <p:stCondLst>
                              <p:cond delay="10000"/>
                            </p:stCondLst>
                            <p:childTnLst>
                              <p:par>
                                <p:cTn id="36" presetID="55"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1000" fill="hold"/>
                                        <p:tgtEl>
                                          <p:spTgt spid="11"/>
                                        </p:tgtEl>
                                        <p:attrNameLst>
                                          <p:attrName>ppt_w</p:attrName>
                                        </p:attrNameLst>
                                      </p:cBhvr>
                                      <p:tavLst>
                                        <p:tav tm="0">
                                          <p:val>
                                            <p:strVal val="#ppt_w*0.70"/>
                                          </p:val>
                                        </p:tav>
                                        <p:tav tm="100000">
                                          <p:val>
                                            <p:strVal val="#ppt_w"/>
                                          </p:val>
                                        </p:tav>
                                      </p:tavLst>
                                    </p:anim>
                                    <p:anim calcmode="lin" valueType="num">
                                      <p:cBhvr>
                                        <p:cTn id="39" dur="1000" fill="hold"/>
                                        <p:tgtEl>
                                          <p:spTgt spid="11"/>
                                        </p:tgtEl>
                                        <p:attrNameLst>
                                          <p:attrName>ppt_h</p:attrName>
                                        </p:attrNameLst>
                                      </p:cBhvr>
                                      <p:tavLst>
                                        <p:tav tm="0">
                                          <p:val>
                                            <p:strVal val="#ppt_h"/>
                                          </p:val>
                                        </p:tav>
                                        <p:tav tm="100000">
                                          <p:val>
                                            <p:strVal val="#ppt_h"/>
                                          </p:val>
                                        </p:tav>
                                      </p:tavLst>
                                    </p:anim>
                                    <p:animEffect transition="in" filter="fade">
                                      <p:cBhvr>
                                        <p:cTn id="4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P spid="8" grpId="0" animBg="1"/>
      <p:bldP spid="9" grpId="0"/>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 name="Фильм.wmv">
            <a:hlinkClick r:id="" action="ppaction://media"/>
          </p:cNvPr>
          <p:cNvPicPr>
            <a:picLocks noRot="1" noChangeAspect="1"/>
          </p:cNvPicPr>
          <p:nvPr>
            <a:videoFile r:link="rId1"/>
          </p:nvPr>
        </p:nvPicPr>
        <p:blipFill>
          <a:blip r:embed="rId3" cstate="print"/>
          <a:stretch>
            <a:fillRect/>
          </a:stretch>
        </p:blipFill>
        <p:spPr>
          <a:xfrm>
            <a:off x="881034" y="375025"/>
            <a:ext cx="8286808" cy="6215107"/>
          </a:xfrm>
          <a:prstGeom prst="rect">
            <a:avLst/>
          </a:prstGeom>
        </p:spPr>
      </p:pic>
      <p:pic>
        <p:nvPicPr>
          <p:cNvPr id="3" name="Рисунок 2" descr="J:\Педсовет по математике\Паровозик из ромашково\imgpreview15.jpeg"/>
          <p:cNvPicPr/>
          <p:nvPr/>
        </p:nvPicPr>
        <p:blipFill>
          <a:blip r:embed="rId4" cstate="print"/>
          <a:srcRect l="6759" t="9470" r="6648" b="12121"/>
          <a:stretch>
            <a:fillRect/>
          </a:stretch>
        </p:blipFill>
        <p:spPr bwMode="auto">
          <a:xfrm>
            <a:off x="0" y="0"/>
            <a:ext cx="1381100" cy="1356938"/>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14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738290" cy="1714488"/>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Горизонтальный свиток 3"/>
          <p:cNvSpPr/>
          <p:nvPr/>
        </p:nvSpPr>
        <p:spPr>
          <a:xfrm>
            <a:off x="1904944" y="0"/>
            <a:ext cx="8001056" cy="2000264"/>
          </a:xfrm>
          <a:prstGeom prst="horizontalScroll">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Прямоугольник 2"/>
          <p:cNvSpPr/>
          <p:nvPr/>
        </p:nvSpPr>
        <p:spPr>
          <a:xfrm>
            <a:off x="2381232" y="500042"/>
            <a:ext cx="7280198" cy="830997"/>
          </a:xfrm>
          <a:prstGeom prst="rect">
            <a:avLst/>
          </a:prstGeom>
          <a:noFill/>
        </p:spPr>
        <p:txBody>
          <a:bodyPr wrap="none" lIns="91440" tIns="45720" rIns="91440" bIns="45720">
            <a:spAutoFit/>
          </a:bodyPr>
          <a:lstStyle/>
          <a:p>
            <a:pPr algn="ctr"/>
            <a:r>
              <a:rPr lang="ru-RU"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Представление команд</a:t>
            </a:r>
            <a:endParaRPr lang="ru-RU"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Горизонтальный свиток 4"/>
          <p:cNvSpPr/>
          <p:nvPr/>
        </p:nvSpPr>
        <p:spPr>
          <a:xfrm>
            <a:off x="380968" y="2143116"/>
            <a:ext cx="9144064" cy="2786082"/>
          </a:xfrm>
          <a:prstGeom prst="horizontalScroll">
            <a:avLst/>
          </a:prstGeom>
          <a:solidFill>
            <a:schemeClr val="accent6">
              <a:lumMod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666852" y="2714620"/>
            <a:ext cx="7075271" cy="1754326"/>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Домашнее задание:</a:t>
            </a:r>
          </a:p>
          <a:p>
            <a:pPr algn="ctr"/>
            <a:r>
              <a:rPr lang="ru-R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«Проблема ФЭМП»</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5"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strVal val="#ppt_w*0.70"/>
                                          </p:val>
                                        </p:tav>
                                        <p:tav tm="100000">
                                          <p:val>
                                            <p:strVal val="#ppt_w"/>
                                          </p:val>
                                        </p:tav>
                                      </p:tavLst>
                                    </p:anim>
                                    <p:anim calcmode="lin" valueType="num">
                                      <p:cBhvr>
                                        <p:cTn id="15" dur="1000" fill="hold"/>
                                        <p:tgtEl>
                                          <p:spTgt spid="3"/>
                                        </p:tgtEl>
                                        <p:attrNameLst>
                                          <p:attrName>ppt_h</p:attrName>
                                        </p:attrNameLst>
                                      </p:cBhvr>
                                      <p:tavLst>
                                        <p:tav tm="0">
                                          <p:val>
                                            <p:strVal val="#ppt_h"/>
                                          </p:val>
                                        </p:tav>
                                        <p:tav tm="100000">
                                          <p:val>
                                            <p:strVal val="#ppt_h"/>
                                          </p:val>
                                        </p:tav>
                                      </p:tavLst>
                                    </p:anim>
                                    <p:animEffect transition="in" filter="fade">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24" dur="1000" fill="hold"/>
                                        <p:tgtEl>
                                          <p:spTgt spid="5"/>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5"/>
                                        </p:tgtEl>
                                      </p:cBhvr>
                                    </p:animEffect>
                                  </p:childTnLst>
                                </p:cTn>
                              </p:par>
                            </p:childTnLst>
                          </p:cTn>
                        </p:par>
                        <p:par>
                          <p:cTn id="29" fill="hold">
                            <p:stCondLst>
                              <p:cond delay="1000"/>
                            </p:stCondLst>
                            <p:childTnLst>
                              <p:par>
                                <p:cTn id="30" presetID="6" presetClass="entr" presetSubtype="16"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circle(in)">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p:bldP spid="5"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3" name="Горизонтальный свиток 12"/>
          <p:cNvSpPr/>
          <p:nvPr/>
        </p:nvSpPr>
        <p:spPr>
          <a:xfrm>
            <a:off x="2738422" y="0"/>
            <a:ext cx="4572032" cy="1285860"/>
          </a:xfrm>
          <a:prstGeom prst="horizontalScroll">
            <a:avLst/>
          </a:prstGeom>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Прямоугольник 5"/>
          <p:cNvSpPr/>
          <p:nvPr/>
        </p:nvSpPr>
        <p:spPr>
          <a:xfrm>
            <a:off x="3095612" y="214290"/>
            <a:ext cx="4073417" cy="923330"/>
          </a:xfrm>
          <a:prstGeom prst="rect">
            <a:avLst/>
          </a:prstGeom>
          <a:noFill/>
        </p:spPr>
        <p:txBody>
          <a:bodyPr wrap="squar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Разминка</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8" name="Овал 7"/>
          <p:cNvSpPr/>
          <p:nvPr/>
        </p:nvSpPr>
        <p:spPr>
          <a:xfrm rot="2210851">
            <a:off x="-224549" y="474908"/>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Овал 8"/>
          <p:cNvSpPr/>
          <p:nvPr/>
        </p:nvSpPr>
        <p:spPr>
          <a:xfrm rot="19611269">
            <a:off x="-139730" y="4020650"/>
            <a:ext cx="3923240" cy="2398623"/>
          </a:xfrm>
          <a:prstGeom prst="ellipse">
            <a:avLst/>
          </a:prstGeom>
          <a:solidFill>
            <a:schemeClr val="accent5">
              <a:lumMod val="60000"/>
              <a:lumOff val="4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Овал 9"/>
          <p:cNvSpPr/>
          <p:nvPr/>
        </p:nvSpPr>
        <p:spPr>
          <a:xfrm rot="1881907">
            <a:off x="5850207" y="4218384"/>
            <a:ext cx="4180995" cy="2207587"/>
          </a:xfrm>
          <a:prstGeom prst="ellipse">
            <a:avLst/>
          </a:prstGeom>
          <a:solidFill>
            <a:schemeClr val="accent6">
              <a:lumMod val="60000"/>
              <a:lumOff val="4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Овал 10"/>
          <p:cNvSpPr/>
          <p:nvPr/>
        </p:nvSpPr>
        <p:spPr>
          <a:xfrm rot="19747501">
            <a:off x="5835684" y="497587"/>
            <a:ext cx="4187236" cy="2090667"/>
          </a:xfrm>
          <a:prstGeom prst="ellipse">
            <a:avLst/>
          </a:prstGeom>
          <a:solidFill>
            <a:schemeClr val="accent2">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Овал 6"/>
          <p:cNvSpPr/>
          <p:nvPr/>
        </p:nvSpPr>
        <p:spPr>
          <a:xfrm>
            <a:off x="2809860" y="1500174"/>
            <a:ext cx="3857652" cy="3571900"/>
          </a:xfrm>
          <a:prstGeom prst="ellipse">
            <a:avLst/>
          </a:prstGeom>
          <a:solidFill>
            <a:schemeClr val="accent1">
              <a:lumMod val="20000"/>
              <a:lumOff val="8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TextBox 11"/>
          <p:cNvSpPr txBox="1"/>
          <p:nvPr/>
        </p:nvSpPr>
        <p:spPr>
          <a:xfrm>
            <a:off x="2952736" y="2000240"/>
            <a:ext cx="3429024" cy="2318207"/>
          </a:xfrm>
          <a:prstGeom prst="rect">
            <a:avLst/>
          </a:prstGeom>
          <a:noFill/>
        </p:spPr>
        <p:txBody>
          <a:bodyPr wrap="square" rtlCol="0">
            <a:spAutoFit/>
          </a:bodyPr>
          <a:lstStyle/>
          <a:p>
            <a:pPr algn="ctr"/>
            <a:r>
              <a:rPr lang="ru-RU" sz="2800" b="1" dirty="0" smtClean="0">
                <a:latin typeface="Times New Roman" pitchFamily="18" charset="0"/>
                <a:cs typeface="Times New Roman" pitchFamily="18" charset="0"/>
              </a:rPr>
              <a:t>Какие обще дидактические принципы лежат в основе методики обучения ФЭМП?</a:t>
            </a:r>
            <a:endParaRPr lang="ru-RU" sz="2800" b="1" dirty="0">
              <a:latin typeface="Times New Roman" pitchFamily="18" charset="0"/>
              <a:cs typeface="Times New Roman" pitchFamily="18" charset="0"/>
            </a:endParaRPr>
          </a:p>
        </p:txBody>
      </p:sp>
      <p:sp>
        <p:nvSpPr>
          <p:cNvPr id="14" name="Прямоугольник 13"/>
          <p:cNvSpPr/>
          <p:nvPr/>
        </p:nvSpPr>
        <p:spPr>
          <a:xfrm rot="2429464">
            <a:off x="-221525" y="1092156"/>
            <a:ext cx="3602333" cy="646331"/>
          </a:xfrm>
          <a:prstGeom prst="rect">
            <a:avLst/>
          </a:prstGeom>
          <a:noFill/>
        </p:spPr>
        <p:txBody>
          <a:bodyPr wrap="none" lIns="91440" tIns="45720" rIns="91440" bIns="45720">
            <a:spAutoFit/>
          </a:bodyPr>
          <a:lstStyle/>
          <a:p>
            <a:pPr algn="ctr"/>
            <a:r>
              <a:rPr lang="ru-RU" sz="3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Систематичность</a:t>
            </a:r>
            <a:endParaRPr lang="ru-RU" sz="3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5" name="Прямоугольник 14"/>
          <p:cNvSpPr/>
          <p:nvPr/>
        </p:nvSpPr>
        <p:spPr>
          <a:xfrm rot="19996906">
            <a:off x="-77605" y="5083364"/>
            <a:ext cx="3653180" cy="492443"/>
          </a:xfrm>
          <a:prstGeom prst="rect">
            <a:avLst/>
          </a:prstGeom>
          <a:noFill/>
        </p:spPr>
        <p:txBody>
          <a:bodyPr wrap="none" lIns="91440" tIns="45720" rIns="91440" bIns="45720">
            <a:spAutoFit/>
          </a:bodyPr>
          <a:lstStyle/>
          <a:p>
            <a:pPr algn="ctr"/>
            <a:r>
              <a:rPr lang="ru-RU" sz="2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Последовательность</a:t>
            </a:r>
            <a:endParaRPr lang="ru-RU" sz="2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6" name="Прямоугольник 15"/>
          <p:cNvSpPr/>
          <p:nvPr/>
        </p:nvSpPr>
        <p:spPr>
          <a:xfrm rot="1744249">
            <a:off x="6190380" y="4916927"/>
            <a:ext cx="3491597"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i="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a:t>
            </a:r>
            <a:r>
              <a:rPr lang="ru-RU" sz="4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остепенность</a:t>
            </a:r>
            <a:endParaRPr lang="ru-RU"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7" name="Прямоугольник 16"/>
          <p:cNvSpPr/>
          <p:nvPr/>
        </p:nvSpPr>
        <p:spPr>
          <a:xfrm rot="19936612">
            <a:off x="6271173" y="965561"/>
            <a:ext cx="3802836" cy="1077218"/>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Индивидуальный</a:t>
            </a:r>
          </a:p>
          <a:p>
            <a:pPr algn="ctr"/>
            <a:r>
              <a:rPr lang="ru-RU"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подход</a:t>
            </a:r>
            <a:endParaRPr lang="ru-RU"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pic>
        <p:nvPicPr>
          <p:cNvPr id="18" name="Рисунок 17" descr="J:\Педсовет по математике\Паровозик из ромашково\imgpreview15.jpeg"/>
          <p:cNvPicPr/>
          <p:nvPr/>
        </p:nvPicPr>
        <p:blipFill>
          <a:blip r:embed="rId2" cstate="print"/>
          <a:srcRect l="6759" t="9470" r="6648" b="12121"/>
          <a:stretch>
            <a:fillRect/>
          </a:stretch>
        </p:blipFill>
        <p:spPr bwMode="auto">
          <a:xfrm>
            <a:off x="2024042" y="0"/>
            <a:ext cx="1381100" cy="1356938"/>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anim calcmode="lin" valueType="num">
                                      <p:cBhvr>
                                        <p:cTn id="8" dur="2000" fill="hold"/>
                                        <p:tgtEl>
                                          <p:spTgt spid="13"/>
                                        </p:tgtEl>
                                        <p:attrNameLst>
                                          <p:attrName>style.rotation</p:attrName>
                                        </p:attrNameLst>
                                      </p:cBhvr>
                                      <p:tavLst>
                                        <p:tav tm="0">
                                          <p:val>
                                            <p:fltVal val="720"/>
                                          </p:val>
                                        </p:tav>
                                        <p:tav tm="100000">
                                          <p:val>
                                            <p:fltVal val="0"/>
                                          </p:val>
                                        </p:tav>
                                      </p:tavLst>
                                    </p:anim>
                                    <p:anim calcmode="lin" valueType="num">
                                      <p:cBhvr>
                                        <p:cTn id="9" dur="2000" fill="hold"/>
                                        <p:tgtEl>
                                          <p:spTgt spid="13"/>
                                        </p:tgtEl>
                                        <p:attrNameLst>
                                          <p:attrName>ppt_h</p:attrName>
                                        </p:attrNameLst>
                                      </p:cBhvr>
                                      <p:tavLst>
                                        <p:tav tm="0">
                                          <p:val>
                                            <p:fltVal val="0"/>
                                          </p:val>
                                        </p:tav>
                                        <p:tav tm="100000">
                                          <p:val>
                                            <p:strVal val="#ppt_h"/>
                                          </p:val>
                                        </p:tav>
                                      </p:tavLst>
                                    </p:anim>
                                    <p:anim calcmode="lin" valueType="num">
                                      <p:cBhvr>
                                        <p:cTn id="10" dur="2000" fill="hold"/>
                                        <p:tgtEl>
                                          <p:spTgt spid="1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5"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7" dur="1000" fill="hold"/>
                                        <p:tgtEl>
                                          <p:spTgt spid="6"/>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6"/>
                                        </p:tgtEl>
                                      </p:cBhvr>
                                    </p:animEffect>
                                  </p:childTnLst>
                                </p:cTn>
                              </p:par>
                            </p:childTnLst>
                          </p:cTn>
                        </p:par>
                        <p:par>
                          <p:cTn id="22" fill="hold">
                            <p:stCondLst>
                              <p:cond delay="3000"/>
                            </p:stCondLst>
                            <p:childTnLst>
                              <p:par>
                                <p:cTn id="23" presetID="21"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heel(4)">
                                      <p:cBhvr>
                                        <p:cTn id="25" dur="2000"/>
                                        <p:tgtEl>
                                          <p:spTgt spid="7"/>
                                        </p:tgtEl>
                                      </p:cBhvr>
                                    </p:animEffect>
                                  </p:childTnLst>
                                </p:cTn>
                              </p:par>
                            </p:childTnLst>
                          </p:cTn>
                        </p:par>
                        <p:par>
                          <p:cTn id="26" fill="hold">
                            <p:stCondLst>
                              <p:cond delay="5000"/>
                            </p:stCondLst>
                            <p:childTnLst>
                              <p:par>
                                <p:cTn id="27" presetID="18" presetClass="entr" presetSubtype="12"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strips(downLeft)">
                                      <p:cBhvr>
                                        <p:cTn id="29" dur="500"/>
                                        <p:tgtEl>
                                          <p:spTgt spid="12"/>
                                        </p:tgtEl>
                                      </p:cBhvr>
                                    </p:animEffect>
                                  </p:childTnLst>
                                </p:cTn>
                              </p:par>
                              <p:par>
                                <p:cTn id="30" presetID="6"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circle(in)">
                                      <p:cBhvr>
                                        <p:cTn id="32" dur="2000"/>
                                        <p:tgtEl>
                                          <p:spTgt spid="8"/>
                                        </p:tgtEl>
                                      </p:cBhvr>
                                    </p:animEffect>
                                  </p:childTnLst>
                                </p:cTn>
                              </p:par>
                              <p:par>
                                <p:cTn id="33" presetID="6" presetClass="entr" presetSubtype="16"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circle(in)">
                                      <p:cBhvr>
                                        <p:cTn id="35" dur="2000"/>
                                        <p:tgtEl>
                                          <p:spTgt spid="11"/>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checkerboard(across)">
                                      <p:cBhvr>
                                        <p:cTn id="38" dur="2000"/>
                                        <p:tgtEl>
                                          <p:spTgt spid="10"/>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checkerboard(across)">
                                      <p:cBhvr>
                                        <p:cTn id="41" dur="20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35"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2000"/>
                                        <p:tgtEl>
                                          <p:spTgt spid="14"/>
                                        </p:tgtEl>
                                      </p:cBhvr>
                                    </p:animEffect>
                                    <p:anim calcmode="lin" valueType="num">
                                      <p:cBhvr>
                                        <p:cTn id="47" dur="2000" fill="hold"/>
                                        <p:tgtEl>
                                          <p:spTgt spid="14"/>
                                        </p:tgtEl>
                                        <p:attrNameLst>
                                          <p:attrName>style.rotation</p:attrName>
                                        </p:attrNameLst>
                                      </p:cBhvr>
                                      <p:tavLst>
                                        <p:tav tm="0">
                                          <p:val>
                                            <p:fltVal val="720"/>
                                          </p:val>
                                        </p:tav>
                                        <p:tav tm="100000">
                                          <p:val>
                                            <p:fltVal val="0"/>
                                          </p:val>
                                        </p:tav>
                                      </p:tavLst>
                                    </p:anim>
                                    <p:anim calcmode="lin" valueType="num">
                                      <p:cBhvr>
                                        <p:cTn id="48" dur="2000" fill="hold"/>
                                        <p:tgtEl>
                                          <p:spTgt spid="14"/>
                                        </p:tgtEl>
                                        <p:attrNameLst>
                                          <p:attrName>ppt_h</p:attrName>
                                        </p:attrNameLst>
                                      </p:cBhvr>
                                      <p:tavLst>
                                        <p:tav tm="0">
                                          <p:val>
                                            <p:fltVal val="0"/>
                                          </p:val>
                                        </p:tav>
                                        <p:tav tm="100000">
                                          <p:val>
                                            <p:strVal val="#ppt_h"/>
                                          </p:val>
                                        </p:tav>
                                      </p:tavLst>
                                    </p:anim>
                                    <p:anim calcmode="lin" valueType="num">
                                      <p:cBhvr>
                                        <p:cTn id="49" dur="2000" fill="hold"/>
                                        <p:tgtEl>
                                          <p:spTgt spid="14"/>
                                        </p:tgtEl>
                                        <p:attrNameLst>
                                          <p:attrName>ppt_w</p:attrName>
                                        </p:attrNameLst>
                                      </p:cBhvr>
                                      <p:tavLst>
                                        <p:tav tm="0">
                                          <p:val>
                                            <p:fltVal val="0"/>
                                          </p:val>
                                        </p:tav>
                                        <p:tav tm="100000">
                                          <p:val>
                                            <p:strVal val="#ppt_w"/>
                                          </p:val>
                                        </p:tav>
                                      </p:tavLst>
                                    </p:anim>
                                  </p:childTnLst>
                                </p:cTn>
                              </p:par>
                            </p:childTnLst>
                          </p:cTn>
                        </p:par>
                      </p:childTnLst>
                    </p:cTn>
                  </p:par>
                  <p:par>
                    <p:cTn id="50" fill="hold">
                      <p:stCondLst>
                        <p:cond delay="indefinite"/>
                      </p:stCondLst>
                      <p:childTnLst>
                        <p:par>
                          <p:cTn id="51" fill="hold">
                            <p:stCondLst>
                              <p:cond delay="0"/>
                            </p:stCondLst>
                            <p:childTnLst>
                              <p:par>
                                <p:cTn id="52" presetID="35"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2000"/>
                                        <p:tgtEl>
                                          <p:spTgt spid="15"/>
                                        </p:tgtEl>
                                      </p:cBhvr>
                                    </p:animEffect>
                                    <p:anim calcmode="lin" valueType="num">
                                      <p:cBhvr>
                                        <p:cTn id="55" dur="2000" fill="hold"/>
                                        <p:tgtEl>
                                          <p:spTgt spid="15"/>
                                        </p:tgtEl>
                                        <p:attrNameLst>
                                          <p:attrName>style.rotation</p:attrName>
                                        </p:attrNameLst>
                                      </p:cBhvr>
                                      <p:tavLst>
                                        <p:tav tm="0">
                                          <p:val>
                                            <p:fltVal val="720"/>
                                          </p:val>
                                        </p:tav>
                                        <p:tav tm="100000">
                                          <p:val>
                                            <p:fltVal val="0"/>
                                          </p:val>
                                        </p:tav>
                                      </p:tavLst>
                                    </p:anim>
                                    <p:anim calcmode="lin" valueType="num">
                                      <p:cBhvr>
                                        <p:cTn id="56" dur="2000" fill="hold"/>
                                        <p:tgtEl>
                                          <p:spTgt spid="15"/>
                                        </p:tgtEl>
                                        <p:attrNameLst>
                                          <p:attrName>ppt_h</p:attrName>
                                        </p:attrNameLst>
                                      </p:cBhvr>
                                      <p:tavLst>
                                        <p:tav tm="0">
                                          <p:val>
                                            <p:fltVal val="0"/>
                                          </p:val>
                                        </p:tav>
                                        <p:tav tm="100000">
                                          <p:val>
                                            <p:strVal val="#ppt_h"/>
                                          </p:val>
                                        </p:tav>
                                      </p:tavLst>
                                    </p:anim>
                                    <p:anim calcmode="lin" valueType="num">
                                      <p:cBhvr>
                                        <p:cTn id="57" dur="2000" fill="hold"/>
                                        <p:tgtEl>
                                          <p:spTgt spid="15"/>
                                        </p:tgtEl>
                                        <p:attrNameLst>
                                          <p:attrName>ppt_w</p:attrName>
                                        </p:attrNameLst>
                                      </p:cBhvr>
                                      <p:tavLst>
                                        <p:tav tm="0">
                                          <p:val>
                                            <p:fltVal val="0"/>
                                          </p:val>
                                        </p:tav>
                                        <p:tav tm="100000">
                                          <p:val>
                                            <p:strVal val="#ppt_w"/>
                                          </p:val>
                                        </p:tav>
                                      </p:tavLst>
                                    </p:anim>
                                  </p:childTnLst>
                                </p:cTn>
                              </p:par>
                            </p:childTnLst>
                          </p:cTn>
                        </p:par>
                      </p:childTnLst>
                    </p:cTn>
                  </p:par>
                  <p:par>
                    <p:cTn id="58" fill="hold">
                      <p:stCondLst>
                        <p:cond delay="indefinite"/>
                      </p:stCondLst>
                      <p:childTnLst>
                        <p:par>
                          <p:cTn id="59" fill="hold">
                            <p:stCondLst>
                              <p:cond delay="0"/>
                            </p:stCondLst>
                            <p:childTnLst>
                              <p:par>
                                <p:cTn id="60" presetID="35" presetClass="entr" presetSubtype="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2000"/>
                                        <p:tgtEl>
                                          <p:spTgt spid="17"/>
                                        </p:tgtEl>
                                      </p:cBhvr>
                                    </p:animEffect>
                                    <p:anim calcmode="lin" valueType="num">
                                      <p:cBhvr>
                                        <p:cTn id="63" dur="2000" fill="hold"/>
                                        <p:tgtEl>
                                          <p:spTgt spid="17"/>
                                        </p:tgtEl>
                                        <p:attrNameLst>
                                          <p:attrName>style.rotation</p:attrName>
                                        </p:attrNameLst>
                                      </p:cBhvr>
                                      <p:tavLst>
                                        <p:tav tm="0">
                                          <p:val>
                                            <p:fltVal val="720"/>
                                          </p:val>
                                        </p:tav>
                                        <p:tav tm="100000">
                                          <p:val>
                                            <p:fltVal val="0"/>
                                          </p:val>
                                        </p:tav>
                                      </p:tavLst>
                                    </p:anim>
                                    <p:anim calcmode="lin" valueType="num">
                                      <p:cBhvr>
                                        <p:cTn id="64" dur="2000" fill="hold"/>
                                        <p:tgtEl>
                                          <p:spTgt spid="17"/>
                                        </p:tgtEl>
                                        <p:attrNameLst>
                                          <p:attrName>ppt_h</p:attrName>
                                        </p:attrNameLst>
                                      </p:cBhvr>
                                      <p:tavLst>
                                        <p:tav tm="0">
                                          <p:val>
                                            <p:fltVal val="0"/>
                                          </p:val>
                                        </p:tav>
                                        <p:tav tm="100000">
                                          <p:val>
                                            <p:strVal val="#ppt_h"/>
                                          </p:val>
                                        </p:tav>
                                      </p:tavLst>
                                    </p:anim>
                                    <p:anim calcmode="lin" valueType="num">
                                      <p:cBhvr>
                                        <p:cTn id="65" dur="2000" fill="hold"/>
                                        <p:tgtEl>
                                          <p:spTgt spid="17"/>
                                        </p:tgtEl>
                                        <p:attrNameLst>
                                          <p:attrName>ppt_w</p:attrName>
                                        </p:attrNameLst>
                                      </p:cBhvr>
                                      <p:tavLst>
                                        <p:tav tm="0">
                                          <p:val>
                                            <p:fltVal val="0"/>
                                          </p:val>
                                        </p:tav>
                                        <p:tav tm="100000">
                                          <p:val>
                                            <p:strVal val="#ppt_w"/>
                                          </p:val>
                                        </p:tav>
                                      </p:tavLst>
                                    </p:anim>
                                  </p:childTnLst>
                                </p:cTn>
                              </p:par>
                            </p:childTnLst>
                          </p:cTn>
                        </p:par>
                      </p:childTnLst>
                    </p:cTn>
                  </p:par>
                  <p:par>
                    <p:cTn id="66" fill="hold">
                      <p:stCondLst>
                        <p:cond delay="indefinite"/>
                      </p:stCondLst>
                      <p:childTnLst>
                        <p:par>
                          <p:cTn id="67" fill="hold">
                            <p:stCondLst>
                              <p:cond delay="0"/>
                            </p:stCondLst>
                            <p:childTnLst>
                              <p:par>
                                <p:cTn id="68" presetID="35" presetClass="entr" presetSubtype="0" fill="hold" grpId="0" nodeType="click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2000"/>
                                        <p:tgtEl>
                                          <p:spTgt spid="16"/>
                                        </p:tgtEl>
                                      </p:cBhvr>
                                    </p:animEffect>
                                    <p:anim calcmode="lin" valueType="num">
                                      <p:cBhvr>
                                        <p:cTn id="71" dur="2000" fill="hold"/>
                                        <p:tgtEl>
                                          <p:spTgt spid="16"/>
                                        </p:tgtEl>
                                        <p:attrNameLst>
                                          <p:attrName>style.rotation</p:attrName>
                                        </p:attrNameLst>
                                      </p:cBhvr>
                                      <p:tavLst>
                                        <p:tav tm="0">
                                          <p:val>
                                            <p:fltVal val="720"/>
                                          </p:val>
                                        </p:tav>
                                        <p:tav tm="100000">
                                          <p:val>
                                            <p:fltVal val="0"/>
                                          </p:val>
                                        </p:tav>
                                      </p:tavLst>
                                    </p:anim>
                                    <p:anim calcmode="lin" valueType="num">
                                      <p:cBhvr>
                                        <p:cTn id="72" dur="2000" fill="hold"/>
                                        <p:tgtEl>
                                          <p:spTgt spid="16"/>
                                        </p:tgtEl>
                                        <p:attrNameLst>
                                          <p:attrName>ppt_h</p:attrName>
                                        </p:attrNameLst>
                                      </p:cBhvr>
                                      <p:tavLst>
                                        <p:tav tm="0">
                                          <p:val>
                                            <p:fltVal val="0"/>
                                          </p:val>
                                        </p:tav>
                                        <p:tav tm="100000">
                                          <p:val>
                                            <p:strVal val="#ppt_h"/>
                                          </p:val>
                                        </p:tav>
                                      </p:tavLst>
                                    </p:anim>
                                    <p:anim calcmode="lin" valueType="num">
                                      <p:cBhvr>
                                        <p:cTn id="73" dur="2000" fill="hold"/>
                                        <p:tgtEl>
                                          <p:spTgt spid="1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p:bldP spid="8" grpId="0" animBg="1"/>
      <p:bldP spid="9" grpId="0" animBg="1"/>
      <p:bldP spid="10" grpId="0" animBg="1"/>
      <p:bldP spid="11" grpId="0" animBg="1"/>
      <p:bldP spid="7" grpId="0" animBg="1"/>
      <p:bldP spid="12"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6" name="Овал 5"/>
          <p:cNvSpPr/>
          <p:nvPr/>
        </p:nvSpPr>
        <p:spPr>
          <a:xfrm rot="1546596">
            <a:off x="-132220" y="1113233"/>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Овал 6"/>
          <p:cNvSpPr/>
          <p:nvPr/>
        </p:nvSpPr>
        <p:spPr>
          <a:xfrm rot="5100896">
            <a:off x="2733642" y="3962036"/>
            <a:ext cx="3635582"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Овал 7"/>
          <p:cNvSpPr/>
          <p:nvPr/>
        </p:nvSpPr>
        <p:spPr>
          <a:xfrm rot="20534015">
            <a:off x="5402562" y="840178"/>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Овал 8"/>
          <p:cNvSpPr/>
          <p:nvPr/>
        </p:nvSpPr>
        <p:spPr>
          <a:xfrm rot="19702112">
            <a:off x="81543" y="3381256"/>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Овал 9"/>
          <p:cNvSpPr/>
          <p:nvPr/>
        </p:nvSpPr>
        <p:spPr>
          <a:xfrm rot="923715">
            <a:off x="5240251" y="3203071"/>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Овал 4"/>
          <p:cNvSpPr/>
          <p:nvPr/>
        </p:nvSpPr>
        <p:spPr>
          <a:xfrm>
            <a:off x="2666984" y="1142984"/>
            <a:ext cx="3857652" cy="3571900"/>
          </a:xfrm>
          <a:prstGeom prst="ellipse">
            <a:avLst/>
          </a:prstGeom>
          <a:solidFill>
            <a:schemeClr val="accent1">
              <a:lumMod val="20000"/>
              <a:lumOff val="8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TextBox 10"/>
          <p:cNvSpPr txBox="1"/>
          <p:nvPr/>
        </p:nvSpPr>
        <p:spPr>
          <a:xfrm>
            <a:off x="2809860" y="1857364"/>
            <a:ext cx="3571900" cy="2246769"/>
          </a:xfrm>
          <a:prstGeom prst="rect">
            <a:avLst/>
          </a:prstGeom>
          <a:noFill/>
        </p:spPr>
        <p:txBody>
          <a:bodyPr wrap="square" rtlCol="0">
            <a:spAutoFit/>
          </a:bodyPr>
          <a:lstStyle/>
          <a:p>
            <a:pPr algn="ctr"/>
            <a:r>
              <a:rPr lang="ru-RU" sz="2800" b="1" dirty="0" smtClean="0">
                <a:latin typeface="Times New Roman" pitchFamily="18" charset="0"/>
                <a:cs typeface="Times New Roman" pitchFamily="18" charset="0"/>
              </a:rPr>
              <a:t>Из скольких разделов по ФЭМП состоит программа каждой возрастной группы?</a:t>
            </a:r>
            <a:endParaRPr lang="ru-RU" sz="2800" b="1" dirty="0">
              <a:latin typeface="Times New Roman" pitchFamily="18" charset="0"/>
              <a:cs typeface="Times New Roman" pitchFamily="18" charset="0"/>
            </a:endParaRPr>
          </a:p>
        </p:txBody>
      </p:sp>
      <p:sp>
        <p:nvSpPr>
          <p:cNvPr id="12" name="Прямоугольник 11"/>
          <p:cNvSpPr/>
          <p:nvPr/>
        </p:nvSpPr>
        <p:spPr>
          <a:xfrm rot="1597114">
            <a:off x="-35524" y="1497433"/>
            <a:ext cx="2849434" cy="954107"/>
          </a:xfrm>
          <a:prstGeom prst="rect">
            <a:avLst/>
          </a:prstGeom>
          <a:noFill/>
        </p:spPr>
        <p:txBody>
          <a:bodyPr wrap="none" lIns="91440" tIns="45720" rIns="91440" bIns="45720">
            <a:spAutoFit/>
          </a:bodyPr>
          <a:lstStyle/>
          <a:p>
            <a:pPr marL="457200" indent="-457200"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1.Количество и</a:t>
            </a:r>
          </a:p>
          <a:p>
            <a:pPr marL="457200" indent="-457200"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счет</a:t>
            </a:r>
            <a:endParaRPr lang="ru-RU"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3" name="Прямоугольник 12"/>
          <p:cNvSpPr/>
          <p:nvPr/>
        </p:nvSpPr>
        <p:spPr>
          <a:xfrm rot="19581420">
            <a:off x="266387" y="4232460"/>
            <a:ext cx="2856616" cy="707886"/>
          </a:xfrm>
          <a:prstGeom prst="rect">
            <a:avLst/>
          </a:prstGeom>
          <a:noFill/>
        </p:spPr>
        <p:txBody>
          <a:bodyPr wrap="none" lIns="91440" tIns="45720" rIns="91440" bIns="45720">
            <a:spAutoFit/>
          </a:bodyPr>
          <a:lstStyle/>
          <a:p>
            <a:pPr algn="ctr"/>
            <a:r>
              <a:rPr lang="ru-RU" sz="4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2. Величина</a:t>
            </a:r>
            <a:endParaRPr lang="ru-RU" sz="4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4" name="Прямоугольник 13"/>
          <p:cNvSpPr/>
          <p:nvPr/>
        </p:nvSpPr>
        <p:spPr>
          <a:xfrm rot="16200000">
            <a:off x="3651705" y="5373237"/>
            <a:ext cx="1901482" cy="584775"/>
          </a:xfrm>
          <a:prstGeom prst="rect">
            <a:avLst/>
          </a:prstGeom>
          <a:noFill/>
        </p:spPr>
        <p:txBody>
          <a:bodyPr wrap="none" lIns="91440" tIns="45720" rIns="91440" bIns="45720">
            <a:spAutoFit/>
          </a:bodyPr>
          <a:lstStyle/>
          <a:p>
            <a:pPr algn="ctr"/>
            <a:r>
              <a:rPr lang="ru-RU"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3.Форма</a:t>
            </a:r>
            <a:endParaRPr lang="ru-RU" sz="3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5" name="Прямоугольник 14"/>
          <p:cNvSpPr/>
          <p:nvPr/>
        </p:nvSpPr>
        <p:spPr>
          <a:xfrm rot="1642458">
            <a:off x="6161572" y="3847402"/>
            <a:ext cx="2999475" cy="1015663"/>
          </a:xfrm>
          <a:prstGeom prst="rect">
            <a:avLst/>
          </a:prstGeom>
          <a:noFill/>
        </p:spPr>
        <p:txBody>
          <a:bodyPr wrap="none" lIns="91440" tIns="45720" rIns="91440" bIns="45720">
            <a:spAutoFit/>
          </a:bodyPr>
          <a:lstStyle/>
          <a:p>
            <a:pPr algn="ctr"/>
            <a:r>
              <a:rPr lang="ru-RU" sz="3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4.Ориентировка </a:t>
            </a:r>
          </a:p>
          <a:p>
            <a:pPr algn="ctr"/>
            <a:r>
              <a:rPr lang="ru-RU" sz="3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в пространстве</a:t>
            </a:r>
            <a:endParaRPr lang="ru-RU" sz="3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6" name="Прямоугольник 15"/>
          <p:cNvSpPr/>
          <p:nvPr/>
        </p:nvSpPr>
        <p:spPr>
          <a:xfrm rot="20527771">
            <a:off x="6203438" y="1354236"/>
            <a:ext cx="2997937" cy="954107"/>
          </a:xfrm>
          <a:prstGeom prst="rect">
            <a:avLst/>
          </a:prstGeom>
          <a:noFill/>
        </p:spPr>
        <p:txBody>
          <a:bodyPr wrap="none" lIns="91440" tIns="45720" rIns="91440" bIns="45720">
            <a:spAutoFit/>
          </a:bodyPr>
          <a:lstStyle/>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5.Ориентировка</a:t>
            </a:r>
          </a:p>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во времени</a:t>
            </a:r>
            <a:endParaRPr lang="ru-RU"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3595678" y="142852"/>
            <a:ext cx="1850696" cy="175002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style.rotation</p:attrName>
                                        </p:attrNameLst>
                                      </p:cBhvr>
                                      <p:tavLst>
                                        <p:tav tm="0">
                                          <p:val>
                                            <p:fltVal val="720"/>
                                          </p:val>
                                        </p:tav>
                                        <p:tav tm="100000">
                                          <p:val>
                                            <p:fltVal val="0"/>
                                          </p:val>
                                        </p:tav>
                                      </p:tavLst>
                                    </p:anim>
                                    <p:anim calcmode="lin" valueType="num">
                                      <p:cBhvr>
                                        <p:cTn id="9" dur="2000" fill="hold"/>
                                        <p:tgtEl>
                                          <p:spTgt spid="5"/>
                                        </p:tgtEl>
                                        <p:attrNameLst>
                                          <p:attrName>ppt_h</p:attrName>
                                        </p:attrNameLst>
                                      </p:cBhvr>
                                      <p:tavLst>
                                        <p:tav tm="0">
                                          <p:val>
                                            <p:fltVal val="0"/>
                                          </p:val>
                                        </p:tav>
                                        <p:tav tm="100000">
                                          <p:val>
                                            <p:strVal val="#ppt_h"/>
                                          </p:val>
                                        </p:tav>
                                      </p:tavLst>
                                    </p:anim>
                                    <p:anim calcmode="lin" valueType="num">
                                      <p:cBhvr>
                                        <p:cTn id="10" dur="2000" fill="hold"/>
                                        <p:tgtEl>
                                          <p:spTgt spid="5"/>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1" presetClass="entr" presetSubtype="4"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heel(4)">
                                      <p:cBhvr>
                                        <p:cTn id="14" dur="2000"/>
                                        <p:tgtEl>
                                          <p:spTgt spid="11"/>
                                        </p:tgtEl>
                                      </p:cBhvr>
                                    </p:animEffect>
                                  </p:childTnLst>
                                </p:cTn>
                              </p:par>
                              <p:par>
                                <p:cTn id="15" presetID="8"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par>
                                <p:cTn id="18" presetID="8" presetClass="entr" presetSubtype="16"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amond(in)">
                                      <p:cBhvr>
                                        <p:cTn id="20" dur="2000"/>
                                        <p:tgtEl>
                                          <p:spTgt spid="8"/>
                                        </p:tgtEl>
                                      </p:cBhvr>
                                    </p:animEffect>
                                  </p:childTnLst>
                                </p:cTn>
                              </p:par>
                              <p:par>
                                <p:cTn id="21" presetID="18" presetClass="entr" presetSubtype="1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Left)">
                                      <p:cBhvr>
                                        <p:cTn id="23" dur="500"/>
                                        <p:tgtEl>
                                          <p:spTgt spid="9"/>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strips(downLeft)">
                                      <p:cBhvr>
                                        <p:cTn id="26" dur="500"/>
                                        <p:tgtEl>
                                          <p:spTgt spid="10"/>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checkerboard(across)">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heckerboard(across)">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strips(downLeft)">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checkerboard(across)">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18" presetClass="entr" presetSubtype="12"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strips(downLeft)">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checkerboard(across)">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5" grpId="0" animBg="1"/>
      <p:bldP spid="11" grpId="0"/>
      <p:bldP spid="12" grpId="0"/>
      <p:bldP spid="13" grpId="0"/>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Овал 3"/>
          <p:cNvSpPr/>
          <p:nvPr/>
        </p:nvSpPr>
        <p:spPr>
          <a:xfrm rot="1825701">
            <a:off x="12144" y="571144"/>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Овал 4"/>
          <p:cNvSpPr/>
          <p:nvPr/>
        </p:nvSpPr>
        <p:spPr>
          <a:xfrm rot="19415451">
            <a:off x="-79248" y="4182426"/>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Овал 5"/>
          <p:cNvSpPr/>
          <p:nvPr/>
        </p:nvSpPr>
        <p:spPr>
          <a:xfrm rot="9010013">
            <a:off x="5870701" y="487500"/>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Овал 6"/>
          <p:cNvSpPr/>
          <p:nvPr/>
        </p:nvSpPr>
        <p:spPr>
          <a:xfrm rot="2172519">
            <a:off x="5851172" y="4036190"/>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Овал 2"/>
          <p:cNvSpPr/>
          <p:nvPr/>
        </p:nvSpPr>
        <p:spPr>
          <a:xfrm>
            <a:off x="2952736" y="1643050"/>
            <a:ext cx="3571900" cy="3214710"/>
          </a:xfrm>
          <a:prstGeom prst="ellipse">
            <a:avLst/>
          </a:prstGeom>
          <a:solidFill>
            <a:schemeClr val="accent1">
              <a:lumMod val="20000"/>
              <a:lumOff val="8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TextBox 9"/>
          <p:cNvSpPr txBox="1"/>
          <p:nvPr/>
        </p:nvSpPr>
        <p:spPr>
          <a:xfrm>
            <a:off x="2952736" y="2285992"/>
            <a:ext cx="3214710" cy="2246769"/>
          </a:xfrm>
          <a:prstGeom prst="rect">
            <a:avLst/>
          </a:prstGeom>
          <a:noFill/>
        </p:spPr>
        <p:txBody>
          <a:bodyPr wrap="square" rtlCol="0">
            <a:spAutoFit/>
          </a:bodyPr>
          <a:lstStyle/>
          <a:p>
            <a:pPr algn="ctr"/>
            <a:r>
              <a:rPr lang="ru-RU" sz="2800" b="1" dirty="0" smtClean="0">
                <a:latin typeface="Times New Roman" pitchFamily="18" charset="0"/>
                <a:cs typeface="Times New Roman" pitchFamily="18" charset="0"/>
              </a:rPr>
              <a:t>Перечислите методы, </a:t>
            </a:r>
          </a:p>
          <a:p>
            <a:pPr algn="ctr"/>
            <a:r>
              <a:rPr lang="ru-RU" sz="2800" b="1" dirty="0" smtClean="0">
                <a:latin typeface="Times New Roman" pitchFamily="18" charset="0"/>
                <a:cs typeface="Times New Roman" pitchFamily="18" charset="0"/>
              </a:rPr>
              <a:t>используемые на занятиях по ФЭМП</a:t>
            </a:r>
            <a:endParaRPr lang="ru-RU" sz="2800" b="1" dirty="0">
              <a:latin typeface="Times New Roman" pitchFamily="18" charset="0"/>
              <a:cs typeface="Times New Roman" pitchFamily="18" charset="0"/>
            </a:endParaRPr>
          </a:p>
        </p:txBody>
      </p:sp>
      <p:sp>
        <p:nvSpPr>
          <p:cNvPr id="11" name="Прямоугольник 10"/>
          <p:cNvSpPr/>
          <p:nvPr/>
        </p:nvSpPr>
        <p:spPr>
          <a:xfrm rot="2034458">
            <a:off x="422603" y="1164957"/>
            <a:ext cx="2874505" cy="769441"/>
          </a:xfrm>
          <a:prstGeom prst="rect">
            <a:avLst/>
          </a:prstGeom>
          <a:noFill/>
        </p:spPr>
        <p:txBody>
          <a:bodyPr wrap="none" lIns="91440" tIns="45720" rIns="91440" bIns="45720">
            <a:spAutoFit/>
          </a:bodyPr>
          <a:lstStyle/>
          <a:p>
            <a:pPr algn="ctr"/>
            <a:r>
              <a:rPr lang="ru-RU"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Словесные</a:t>
            </a:r>
            <a:endParaRPr lang="ru-RU"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2" name="Прямоугольник 11"/>
          <p:cNvSpPr/>
          <p:nvPr/>
        </p:nvSpPr>
        <p:spPr>
          <a:xfrm rot="19638019">
            <a:off x="333195" y="4810849"/>
            <a:ext cx="3225691" cy="769441"/>
          </a:xfrm>
          <a:prstGeom prst="rect">
            <a:avLst/>
          </a:prstGeom>
          <a:noFill/>
        </p:spPr>
        <p:txBody>
          <a:bodyPr wrap="none" lIns="91440" tIns="45720" rIns="91440" bIns="45720">
            <a:spAutoFit/>
          </a:bodyPr>
          <a:lstStyle/>
          <a:p>
            <a:pPr algn="ctr"/>
            <a:r>
              <a:rPr lang="ru-RU"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Наглядные</a:t>
            </a:r>
            <a:endParaRPr lang="ru-RU"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3" name="Прямоугольник 12"/>
          <p:cNvSpPr/>
          <p:nvPr/>
        </p:nvSpPr>
        <p:spPr>
          <a:xfrm rot="1923433">
            <a:off x="6322496" y="4610245"/>
            <a:ext cx="2518638" cy="769441"/>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4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Игровые</a:t>
            </a:r>
            <a:endParaRPr lang="ru-RU" sz="4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4" name="Прямоугольник 13"/>
          <p:cNvSpPr/>
          <p:nvPr/>
        </p:nvSpPr>
        <p:spPr>
          <a:xfrm rot="19789251">
            <a:off x="6158960" y="1152262"/>
            <a:ext cx="3611053" cy="707886"/>
          </a:xfrm>
          <a:prstGeom prst="rect">
            <a:avLst/>
          </a:prstGeom>
          <a:noFill/>
        </p:spPr>
        <p:txBody>
          <a:bodyPr wrap="none" lIns="91440" tIns="45720" rIns="91440" bIns="45720">
            <a:spAutoFit/>
          </a:bodyPr>
          <a:lstStyle/>
          <a:p>
            <a:pPr algn="ct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Практические</a:t>
            </a:r>
            <a:endParaRPr lang="ru-RU"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3667116" y="214290"/>
            <a:ext cx="2000264" cy="1857364"/>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35"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2000"/>
                                        <p:tgtEl>
                                          <p:spTgt spid="10"/>
                                        </p:tgtEl>
                                      </p:cBhvr>
                                    </p:animEffect>
                                    <p:anim calcmode="lin" valueType="num">
                                      <p:cBhvr>
                                        <p:cTn id="12" dur="2000" fill="hold"/>
                                        <p:tgtEl>
                                          <p:spTgt spid="10"/>
                                        </p:tgtEl>
                                        <p:attrNameLst>
                                          <p:attrName>style.rotation</p:attrName>
                                        </p:attrNameLst>
                                      </p:cBhvr>
                                      <p:tavLst>
                                        <p:tav tm="0">
                                          <p:val>
                                            <p:fltVal val="720"/>
                                          </p:val>
                                        </p:tav>
                                        <p:tav tm="100000">
                                          <p:val>
                                            <p:fltVal val="0"/>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anim calcmode="lin" valueType="num">
                                      <p:cBhvr>
                                        <p:cTn id="14" dur="2000" fill="hold"/>
                                        <p:tgtEl>
                                          <p:spTgt spid="10"/>
                                        </p:tgtEl>
                                        <p:attrNameLst>
                                          <p:attrName>ppt_w</p:attrName>
                                        </p:attrNameLst>
                                      </p:cBhvr>
                                      <p:tavLst>
                                        <p:tav tm="0">
                                          <p:val>
                                            <p:fltVal val="0"/>
                                          </p:val>
                                        </p:tav>
                                        <p:tav tm="100000">
                                          <p:val>
                                            <p:strVal val="#ppt_w"/>
                                          </p:val>
                                        </p:tav>
                                      </p:tavLst>
                                    </p:anim>
                                  </p:childTnLst>
                                </p:cTn>
                              </p:par>
                              <p:par>
                                <p:cTn id="15" presetID="21"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4)">
                                      <p:cBhvr>
                                        <p:cTn id="17" dur="2000"/>
                                        <p:tgtEl>
                                          <p:spTgt spid="4"/>
                                        </p:tgtEl>
                                      </p:cBhvr>
                                    </p:animEffect>
                                  </p:childTnLst>
                                </p:cTn>
                              </p:par>
                              <p:par>
                                <p:cTn id="18" presetID="21"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4)">
                                      <p:cBhvr>
                                        <p:cTn id="20" dur="2000"/>
                                        <p:tgtEl>
                                          <p:spTgt spid="6"/>
                                        </p:tgtEl>
                                      </p:cBhvr>
                                    </p:animEffect>
                                  </p:childTnLst>
                                </p:cTn>
                              </p:par>
                              <p:par>
                                <p:cTn id="21" presetID="4" presetClass="entr" presetSubtype="16"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500"/>
                                        <p:tgtEl>
                                          <p:spTgt spid="5"/>
                                        </p:tgtEl>
                                      </p:cBhvr>
                                    </p:animEffect>
                                  </p:childTnLst>
                                </p:cTn>
                              </p:par>
                              <p:par>
                                <p:cTn id="24" presetID="4"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ox(in)">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0.70"/>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circle(in)">
                                      <p:cBhvr>
                                        <p:cTn id="38" dur="20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heel(4)">
                                      <p:cBhvr>
                                        <p:cTn id="43" dur="20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1000" fill="hold"/>
                                        <p:tgtEl>
                                          <p:spTgt spid="14"/>
                                        </p:tgtEl>
                                        <p:attrNameLst>
                                          <p:attrName>ppt_w</p:attrName>
                                        </p:attrNameLst>
                                      </p:cBhvr>
                                      <p:tavLst>
                                        <p:tav tm="0">
                                          <p:val>
                                            <p:strVal val="#ppt_w*0.70"/>
                                          </p:val>
                                        </p:tav>
                                        <p:tav tm="100000">
                                          <p:val>
                                            <p:strVal val="#ppt_w"/>
                                          </p:val>
                                        </p:tav>
                                      </p:tavLst>
                                    </p:anim>
                                    <p:anim calcmode="lin" valueType="num">
                                      <p:cBhvr>
                                        <p:cTn id="49" dur="1000" fill="hold"/>
                                        <p:tgtEl>
                                          <p:spTgt spid="14"/>
                                        </p:tgtEl>
                                        <p:attrNameLst>
                                          <p:attrName>ppt_h</p:attrName>
                                        </p:attrNameLst>
                                      </p:cBhvr>
                                      <p:tavLst>
                                        <p:tav tm="0">
                                          <p:val>
                                            <p:strVal val="#ppt_h"/>
                                          </p:val>
                                        </p:tav>
                                        <p:tav tm="100000">
                                          <p:val>
                                            <p:strVal val="#ppt_h"/>
                                          </p:val>
                                        </p:tav>
                                      </p:tavLst>
                                    </p:anim>
                                    <p:animEffect transition="in" filter="fade">
                                      <p:cBhvr>
                                        <p:cTn id="5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 grpId="0" animBg="1"/>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Овал 2"/>
          <p:cNvSpPr/>
          <p:nvPr/>
        </p:nvSpPr>
        <p:spPr>
          <a:xfrm rot="1546596">
            <a:off x="272628" y="327415"/>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Овал 3"/>
          <p:cNvSpPr/>
          <p:nvPr/>
        </p:nvSpPr>
        <p:spPr>
          <a:xfrm>
            <a:off x="0" y="1785926"/>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Овал 6"/>
          <p:cNvSpPr/>
          <p:nvPr/>
        </p:nvSpPr>
        <p:spPr>
          <a:xfrm rot="19949799">
            <a:off x="155823" y="3223822"/>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Овал 7"/>
          <p:cNvSpPr/>
          <p:nvPr/>
        </p:nvSpPr>
        <p:spPr>
          <a:xfrm rot="18515415">
            <a:off x="1617615" y="4297727"/>
            <a:ext cx="3995130"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Овал 8"/>
          <p:cNvSpPr/>
          <p:nvPr/>
        </p:nvSpPr>
        <p:spPr>
          <a:xfrm rot="4553769">
            <a:off x="3953113" y="4393574"/>
            <a:ext cx="3528359"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0" name="Овал 9"/>
          <p:cNvSpPr/>
          <p:nvPr/>
        </p:nvSpPr>
        <p:spPr>
          <a:xfrm rot="20107407">
            <a:off x="5223622" y="235044"/>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Овал 10"/>
          <p:cNvSpPr/>
          <p:nvPr/>
        </p:nvSpPr>
        <p:spPr>
          <a:xfrm rot="1704430">
            <a:off x="5658565" y="3600689"/>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Овал 5"/>
          <p:cNvSpPr/>
          <p:nvPr/>
        </p:nvSpPr>
        <p:spPr>
          <a:xfrm rot="20772580">
            <a:off x="5938470" y="1711832"/>
            <a:ext cx="403218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Овал 4"/>
          <p:cNvSpPr/>
          <p:nvPr/>
        </p:nvSpPr>
        <p:spPr>
          <a:xfrm>
            <a:off x="3095612" y="1500174"/>
            <a:ext cx="3419500" cy="3367110"/>
          </a:xfrm>
          <a:prstGeom prst="ellipse">
            <a:avLst/>
          </a:prstGeom>
          <a:solidFill>
            <a:schemeClr val="accent1">
              <a:lumMod val="20000"/>
              <a:lumOff val="8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TextBox 11"/>
          <p:cNvSpPr txBox="1"/>
          <p:nvPr/>
        </p:nvSpPr>
        <p:spPr>
          <a:xfrm>
            <a:off x="3381364" y="2000240"/>
            <a:ext cx="2786082" cy="2246769"/>
          </a:xfrm>
          <a:prstGeom prst="rect">
            <a:avLst/>
          </a:prstGeom>
          <a:noFill/>
        </p:spPr>
        <p:txBody>
          <a:bodyPr wrap="square" rtlCol="0">
            <a:spAutoFit/>
          </a:bodyPr>
          <a:lstStyle/>
          <a:p>
            <a:pPr algn="ctr"/>
            <a:r>
              <a:rPr lang="ru-RU" sz="2800" b="1" dirty="0" smtClean="0">
                <a:latin typeface="Times New Roman" pitchFamily="18" charset="0"/>
                <a:cs typeface="Times New Roman" pitchFamily="18" charset="0"/>
              </a:rPr>
              <a:t>Перечислите приемы, </a:t>
            </a:r>
          </a:p>
          <a:p>
            <a:pPr algn="ctr"/>
            <a:r>
              <a:rPr lang="ru-RU" sz="2800" b="1" dirty="0" smtClean="0">
                <a:latin typeface="Times New Roman" pitchFamily="18" charset="0"/>
                <a:cs typeface="Times New Roman" pitchFamily="18" charset="0"/>
              </a:rPr>
              <a:t>используемые на занятиях по ФЭМП</a:t>
            </a:r>
            <a:endParaRPr lang="ru-RU" sz="2800" b="1" dirty="0">
              <a:latin typeface="Times New Roman" pitchFamily="18" charset="0"/>
              <a:cs typeface="Times New Roman" pitchFamily="18" charset="0"/>
            </a:endParaRPr>
          </a:p>
        </p:txBody>
      </p:sp>
      <p:sp>
        <p:nvSpPr>
          <p:cNvPr id="13" name="Прямоугольник 12"/>
          <p:cNvSpPr/>
          <p:nvPr/>
        </p:nvSpPr>
        <p:spPr>
          <a:xfrm rot="1292827">
            <a:off x="642734" y="685468"/>
            <a:ext cx="1856662" cy="707886"/>
          </a:xfrm>
          <a:prstGeom prst="rect">
            <a:avLst/>
          </a:prstGeom>
          <a:noFill/>
        </p:spPr>
        <p:txBody>
          <a:bodyPr wrap="none" lIns="91440" tIns="45720" rIns="91440" bIns="45720">
            <a:spAutoFit/>
          </a:bodyPr>
          <a:lstStyle/>
          <a:p>
            <a:pPr algn="ctr"/>
            <a:r>
              <a:rPr lang="ru-RU" sz="4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Рассказ</a:t>
            </a:r>
            <a:endParaRPr lang="ru-RU" sz="4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4" name="Прямоугольник 13"/>
          <p:cNvSpPr/>
          <p:nvPr/>
        </p:nvSpPr>
        <p:spPr>
          <a:xfrm>
            <a:off x="523844" y="2428868"/>
            <a:ext cx="1882631" cy="707886"/>
          </a:xfrm>
          <a:prstGeom prst="rect">
            <a:avLst/>
          </a:prstGeom>
          <a:noFill/>
        </p:spPr>
        <p:txBody>
          <a:bodyPr wrap="none" lIns="91440" tIns="45720" rIns="91440" bIns="45720">
            <a:spAutoFit/>
          </a:bodyPr>
          <a:lstStyle/>
          <a:p>
            <a:pPr algn="ct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Беседа</a:t>
            </a:r>
            <a:endParaRPr lang="ru-RU"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5" name="Прямоугольник 14"/>
          <p:cNvSpPr/>
          <p:nvPr/>
        </p:nvSpPr>
        <p:spPr>
          <a:xfrm rot="20024832">
            <a:off x="825235" y="4012154"/>
            <a:ext cx="2153155" cy="707886"/>
          </a:xfrm>
          <a:prstGeom prst="rect">
            <a:avLst/>
          </a:prstGeom>
          <a:noFill/>
        </p:spPr>
        <p:txBody>
          <a:bodyPr wrap="none" lIns="91440" tIns="45720" rIns="91440" bIns="45720">
            <a:spAutoFit/>
          </a:bodyPr>
          <a:lstStyle/>
          <a:p>
            <a:pPr algn="ctr"/>
            <a:r>
              <a:rPr lang="ru-RU" sz="4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Вопросы</a:t>
            </a:r>
            <a:endParaRPr lang="ru-RU" sz="4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6" name="Прямоугольник 15"/>
          <p:cNvSpPr/>
          <p:nvPr/>
        </p:nvSpPr>
        <p:spPr>
          <a:xfrm rot="18634834">
            <a:off x="1824457" y="5394798"/>
            <a:ext cx="2680542" cy="707886"/>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4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Описание</a:t>
            </a:r>
            <a:endParaRPr lang="ru-RU" sz="4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17" name="Прямоугольник 16"/>
          <p:cNvSpPr/>
          <p:nvPr/>
        </p:nvSpPr>
        <p:spPr>
          <a:xfrm rot="1477711">
            <a:off x="6170907" y="4238961"/>
            <a:ext cx="2724079" cy="95410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Показ реальных</a:t>
            </a:r>
          </a:p>
          <a:p>
            <a:pPr algn="ctr"/>
            <a:r>
              <a:rPr lang="ru-RU" sz="2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предметов </a:t>
            </a:r>
          </a:p>
        </p:txBody>
      </p:sp>
      <p:sp>
        <p:nvSpPr>
          <p:cNvPr id="18" name="Прямоугольник 17"/>
          <p:cNvSpPr/>
          <p:nvPr/>
        </p:nvSpPr>
        <p:spPr>
          <a:xfrm rot="20521391">
            <a:off x="6522773" y="1884283"/>
            <a:ext cx="2776336" cy="1815882"/>
          </a:xfrm>
          <a:prstGeom prst="rect">
            <a:avLst/>
          </a:prstGeom>
          <a:noFill/>
        </p:spPr>
        <p:txBody>
          <a:bodyPr wrap="none" lIns="91440" tIns="45720" rIns="91440" bIns="45720">
            <a:spAutoFit/>
          </a:bodyPr>
          <a:lstStyle/>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Действия </a:t>
            </a:r>
          </a:p>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 Числовыми</a:t>
            </a:r>
          </a:p>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карточками и</a:t>
            </a:r>
          </a:p>
          <a:p>
            <a:pPr algn="ctr"/>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цифрами</a:t>
            </a:r>
            <a:endParaRPr lang="ru-RU"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0" name="Прямоугольник 19"/>
          <p:cNvSpPr/>
          <p:nvPr/>
        </p:nvSpPr>
        <p:spPr>
          <a:xfrm rot="3810280">
            <a:off x="4701046" y="5421290"/>
            <a:ext cx="2252540" cy="830997"/>
          </a:xfrm>
          <a:prstGeom prst="rect">
            <a:avLst/>
          </a:prstGeom>
          <a:noFill/>
        </p:spPr>
        <p:txBody>
          <a:bodyPr wrap="none" lIns="91440" tIns="45720" rIns="91440" bIns="45720">
            <a:spAutoFit/>
          </a:bodyPr>
          <a:lstStyle/>
          <a:p>
            <a:pPr algn="ctr"/>
            <a:r>
              <a:rPr lang="ru-RU"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Дидактические</a:t>
            </a:r>
          </a:p>
          <a:p>
            <a:pPr algn="ctr"/>
            <a:r>
              <a:rPr lang="ru-RU" sz="2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игры</a:t>
            </a:r>
            <a:endParaRPr lang="ru-RU" sz="2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1" name="Прямоугольник 20"/>
          <p:cNvSpPr/>
          <p:nvPr/>
        </p:nvSpPr>
        <p:spPr>
          <a:xfrm rot="20167458">
            <a:off x="6039060" y="751930"/>
            <a:ext cx="2427268" cy="584775"/>
          </a:xfrm>
          <a:prstGeom prst="rect">
            <a:avLst/>
          </a:prstGeom>
          <a:noFill/>
        </p:spPr>
        <p:txBody>
          <a:bodyPr wrap="none" lIns="91440" tIns="45720" rIns="91440" bIns="45720">
            <a:spAutoFit/>
          </a:bodyPr>
          <a:lstStyle/>
          <a:p>
            <a:pPr algn="ctr"/>
            <a:r>
              <a:rPr lang="ru-RU"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Упражнения</a:t>
            </a:r>
            <a:endParaRPr lang="ru-RU" sz="3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3667116" y="142852"/>
            <a:ext cx="2143140" cy="1857364"/>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checkerboard(across)">
                                      <p:cBhvr>
                                        <p:cTn id="13" dur="500"/>
                                        <p:tgtEl>
                                          <p:spTgt spid="12"/>
                                        </p:tgtEl>
                                      </p:cBhvr>
                                    </p:animEffect>
                                  </p:childTnLst>
                                </p:cTn>
                              </p:par>
                              <p:par>
                                <p:cTn id="14" presetID="35"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2000"/>
                                        <p:tgtEl>
                                          <p:spTgt spid="3"/>
                                        </p:tgtEl>
                                      </p:cBhvr>
                                    </p:animEffect>
                                    <p:anim calcmode="lin" valueType="num">
                                      <p:cBhvr>
                                        <p:cTn id="17" dur="2000" fill="hold"/>
                                        <p:tgtEl>
                                          <p:spTgt spid="3"/>
                                        </p:tgtEl>
                                        <p:attrNameLst>
                                          <p:attrName>style.rotation</p:attrName>
                                        </p:attrNameLst>
                                      </p:cBhvr>
                                      <p:tavLst>
                                        <p:tav tm="0">
                                          <p:val>
                                            <p:fltVal val="720"/>
                                          </p:val>
                                        </p:tav>
                                        <p:tav tm="100000">
                                          <p:val>
                                            <p:fltVal val="0"/>
                                          </p:val>
                                        </p:tav>
                                      </p:tavLst>
                                    </p:anim>
                                    <p:anim calcmode="lin" valueType="num">
                                      <p:cBhvr>
                                        <p:cTn id="18" dur="2000" fill="hold"/>
                                        <p:tgtEl>
                                          <p:spTgt spid="3"/>
                                        </p:tgtEl>
                                        <p:attrNameLst>
                                          <p:attrName>ppt_h</p:attrName>
                                        </p:attrNameLst>
                                      </p:cBhvr>
                                      <p:tavLst>
                                        <p:tav tm="0">
                                          <p:val>
                                            <p:fltVal val="0"/>
                                          </p:val>
                                        </p:tav>
                                        <p:tav tm="100000">
                                          <p:val>
                                            <p:strVal val="#ppt_h"/>
                                          </p:val>
                                        </p:tav>
                                      </p:tavLst>
                                    </p:anim>
                                    <p:anim calcmode="lin" valueType="num">
                                      <p:cBhvr>
                                        <p:cTn id="19" dur="2000" fill="hold"/>
                                        <p:tgtEl>
                                          <p:spTgt spid="3"/>
                                        </p:tgtEl>
                                        <p:attrNameLst>
                                          <p:attrName>ppt_w</p:attrName>
                                        </p:attrNameLst>
                                      </p:cBhvr>
                                      <p:tavLst>
                                        <p:tav tm="0">
                                          <p:val>
                                            <p:fltVal val="0"/>
                                          </p:val>
                                        </p:tav>
                                        <p:tav tm="100000">
                                          <p:val>
                                            <p:strVal val="#ppt_w"/>
                                          </p:val>
                                        </p:tav>
                                      </p:tavLst>
                                    </p:anim>
                                  </p:childTnLst>
                                </p:cTn>
                              </p:par>
                              <p:par>
                                <p:cTn id="20" presetID="6"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ircle(in)">
                                      <p:cBhvr>
                                        <p:cTn id="22" dur="2000"/>
                                        <p:tgtEl>
                                          <p:spTgt spid="4"/>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ox(in)">
                                      <p:cBhvr>
                                        <p:cTn id="28" dur="2000"/>
                                        <p:tgtEl>
                                          <p:spTgt spid="8"/>
                                        </p:tgtEl>
                                      </p:cBhvr>
                                    </p:animEffect>
                                  </p:childTnLst>
                                </p:cTn>
                              </p:par>
                              <p:par>
                                <p:cTn id="29" presetID="35"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000"/>
                                        <p:tgtEl>
                                          <p:spTgt spid="9"/>
                                        </p:tgtEl>
                                      </p:cBhvr>
                                    </p:animEffect>
                                    <p:anim calcmode="lin" valueType="num">
                                      <p:cBhvr>
                                        <p:cTn id="32" dur="2000" fill="hold"/>
                                        <p:tgtEl>
                                          <p:spTgt spid="9"/>
                                        </p:tgtEl>
                                        <p:attrNameLst>
                                          <p:attrName>style.rotation</p:attrName>
                                        </p:attrNameLst>
                                      </p:cBhvr>
                                      <p:tavLst>
                                        <p:tav tm="0">
                                          <p:val>
                                            <p:fltVal val="720"/>
                                          </p:val>
                                        </p:tav>
                                        <p:tav tm="100000">
                                          <p:val>
                                            <p:fltVal val="0"/>
                                          </p:val>
                                        </p:tav>
                                      </p:tavLst>
                                    </p:anim>
                                    <p:anim calcmode="lin" valueType="num">
                                      <p:cBhvr>
                                        <p:cTn id="33" dur="2000" fill="hold"/>
                                        <p:tgtEl>
                                          <p:spTgt spid="9"/>
                                        </p:tgtEl>
                                        <p:attrNameLst>
                                          <p:attrName>ppt_h</p:attrName>
                                        </p:attrNameLst>
                                      </p:cBhvr>
                                      <p:tavLst>
                                        <p:tav tm="0">
                                          <p:val>
                                            <p:fltVal val="0"/>
                                          </p:val>
                                        </p:tav>
                                        <p:tav tm="100000">
                                          <p:val>
                                            <p:strVal val="#ppt_h"/>
                                          </p:val>
                                        </p:tav>
                                      </p:tavLst>
                                    </p:anim>
                                    <p:anim calcmode="lin" valueType="num">
                                      <p:cBhvr>
                                        <p:cTn id="34" dur="2000" fill="hold"/>
                                        <p:tgtEl>
                                          <p:spTgt spid="9"/>
                                        </p:tgtEl>
                                        <p:attrNameLst>
                                          <p:attrName>ppt_w</p:attrName>
                                        </p:attrNameLst>
                                      </p:cBhvr>
                                      <p:tavLst>
                                        <p:tav tm="0">
                                          <p:val>
                                            <p:fltVal val="0"/>
                                          </p:val>
                                        </p:tav>
                                        <p:tav tm="100000">
                                          <p:val>
                                            <p:strVal val="#ppt_w"/>
                                          </p:val>
                                        </p:tav>
                                      </p:tavLst>
                                    </p:anim>
                                  </p:childTnLst>
                                </p:cTn>
                              </p:par>
                              <p:par>
                                <p:cTn id="35" presetID="6" presetClass="entr" presetSubtype="16"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circle(in)">
                                      <p:cBhvr>
                                        <p:cTn id="37" dur="2000"/>
                                        <p:tgtEl>
                                          <p:spTgt spid="11"/>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diamond(in)">
                                      <p:cBhvr>
                                        <p:cTn id="40" dur="2000"/>
                                        <p:tgtEl>
                                          <p:spTgt spid="6"/>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ox(in)">
                                      <p:cBhvr>
                                        <p:cTn id="43" dur="20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55"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1000" fill="hold"/>
                                        <p:tgtEl>
                                          <p:spTgt spid="13"/>
                                        </p:tgtEl>
                                        <p:attrNameLst>
                                          <p:attrName>ppt_w</p:attrName>
                                        </p:attrNameLst>
                                      </p:cBhvr>
                                      <p:tavLst>
                                        <p:tav tm="0">
                                          <p:val>
                                            <p:strVal val="#ppt_w*0.70"/>
                                          </p:val>
                                        </p:tav>
                                        <p:tav tm="100000">
                                          <p:val>
                                            <p:strVal val="#ppt_w"/>
                                          </p:val>
                                        </p:tav>
                                      </p:tavLst>
                                    </p:anim>
                                    <p:anim calcmode="lin" valueType="num">
                                      <p:cBhvr>
                                        <p:cTn id="49" dur="1000" fill="hold"/>
                                        <p:tgtEl>
                                          <p:spTgt spid="13"/>
                                        </p:tgtEl>
                                        <p:attrNameLst>
                                          <p:attrName>ppt_h</p:attrName>
                                        </p:attrNameLst>
                                      </p:cBhvr>
                                      <p:tavLst>
                                        <p:tav tm="0">
                                          <p:val>
                                            <p:strVal val="#ppt_h"/>
                                          </p:val>
                                        </p:tav>
                                        <p:tav tm="100000">
                                          <p:val>
                                            <p:strVal val="#ppt_h"/>
                                          </p:val>
                                        </p:tav>
                                      </p:tavLst>
                                    </p:anim>
                                    <p:animEffect transition="in" filter="fade">
                                      <p:cBhvr>
                                        <p:cTn id="50" dur="10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55"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strVal val="#ppt_w*0.70"/>
                                          </p:val>
                                        </p:tav>
                                        <p:tav tm="100000">
                                          <p:val>
                                            <p:strVal val="#ppt_w"/>
                                          </p:val>
                                        </p:tav>
                                      </p:tavLst>
                                    </p:anim>
                                    <p:anim calcmode="lin" valueType="num">
                                      <p:cBhvr>
                                        <p:cTn id="56" dur="1000" fill="hold"/>
                                        <p:tgtEl>
                                          <p:spTgt spid="14"/>
                                        </p:tgtEl>
                                        <p:attrNameLst>
                                          <p:attrName>ppt_h</p:attrName>
                                        </p:attrNameLst>
                                      </p:cBhvr>
                                      <p:tavLst>
                                        <p:tav tm="0">
                                          <p:val>
                                            <p:strVal val="#ppt_h"/>
                                          </p:val>
                                        </p:tav>
                                        <p:tav tm="100000">
                                          <p:val>
                                            <p:strVal val="#ppt_h"/>
                                          </p:val>
                                        </p:tav>
                                      </p:tavLst>
                                    </p:anim>
                                    <p:animEffect transition="in" filter="fade">
                                      <p:cBhvr>
                                        <p:cTn id="57" dur="10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55" presetClass="entr" presetSubtype="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1000" fill="hold"/>
                                        <p:tgtEl>
                                          <p:spTgt spid="15"/>
                                        </p:tgtEl>
                                        <p:attrNameLst>
                                          <p:attrName>ppt_w</p:attrName>
                                        </p:attrNameLst>
                                      </p:cBhvr>
                                      <p:tavLst>
                                        <p:tav tm="0">
                                          <p:val>
                                            <p:strVal val="#ppt_w*0.70"/>
                                          </p:val>
                                        </p:tav>
                                        <p:tav tm="100000">
                                          <p:val>
                                            <p:strVal val="#ppt_w"/>
                                          </p:val>
                                        </p:tav>
                                      </p:tavLst>
                                    </p:anim>
                                    <p:anim calcmode="lin" valueType="num">
                                      <p:cBhvr>
                                        <p:cTn id="63" dur="1000" fill="hold"/>
                                        <p:tgtEl>
                                          <p:spTgt spid="15"/>
                                        </p:tgtEl>
                                        <p:attrNameLst>
                                          <p:attrName>ppt_h</p:attrName>
                                        </p:attrNameLst>
                                      </p:cBhvr>
                                      <p:tavLst>
                                        <p:tav tm="0">
                                          <p:val>
                                            <p:strVal val="#ppt_h"/>
                                          </p:val>
                                        </p:tav>
                                        <p:tav tm="100000">
                                          <p:val>
                                            <p:strVal val="#ppt_h"/>
                                          </p:val>
                                        </p:tav>
                                      </p:tavLst>
                                    </p:anim>
                                    <p:animEffect transition="in" filter="fade">
                                      <p:cBhvr>
                                        <p:cTn id="64" dur="1000"/>
                                        <p:tgtEl>
                                          <p:spTgt spid="15"/>
                                        </p:tgtEl>
                                      </p:cBhvr>
                                    </p:animEffect>
                                  </p:childTnLst>
                                </p:cTn>
                              </p:par>
                            </p:childTnLst>
                          </p:cTn>
                        </p:par>
                      </p:childTnLst>
                    </p:cTn>
                  </p:par>
                  <p:par>
                    <p:cTn id="65" fill="hold">
                      <p:stCondLst>
                        <p:cond delay="indefinite"/>
                      </p:stCondLst>
                      <p:childTnLst>
                        <p:par>
                          <p:cTn id="66" fill="hold">
                            <p:stCondLst>
                              <p:cond delay="0"/>
                            </p:stCondLst>
                            <p:childTnLst>
                              <p:par>
                                <p:cTn id="67" presetID="55" presetClass="entr" presetSubtype="0"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1000" fill="hold"/>
                                        <p:tgtEl>
                                          <p:spTgt spid="16"/>
                                        </p:tgtEl>
                                        <p:attrNameLst>
                                          <p:attrName>ppt_w</p:attrName>
                                        </p:attrNameLst>
                                      </p:cBhvr>
                                      <p:tavLst>
                                        <p:tav tm="0">
                                          <p:val>
                                            <p:strVal val="#ppt_w*0.70"/>
                                          </p:val>
                                        </p:tav>
                                        <p:tav tm="100000">
                                          <p:val>
                                            <p:strVal val="#ppt_w"/>
                                          </p:val>
                                        </p:tav>
                                      </p:tavLst>
                                    </p:anim>
                                    <p:anim calcmode="lin" valueType="num">
                                      <p:cBhvr>
                                        <p:cTn id="70" dur="1000" fill="hold"/>
                                        <p:tgtEl>
                                          <p:spTgt spid="16"/>
                                        </p:tgtEl>
                                        <p:attrNameLst>
                                          <p:attrName>ppt_h</p:attrName>
                                        </p:attrNameLst>
                                      </p:cBhvr>
                                      <p:tavLst>
                                        <p:tav tm="0">
                                          <p:val>
                                            <p:strVal val="#ppt_h"/>
                                          </p:val>
                                        </p:tav>
                                        <p:tav tm="100000">
                                          <p:val>
                                            <p:strVal val="#ppt_h"/>
                                          </p:val>
                                        </p:tav>
                                      </p:tavLst>
                                    </p:anim>
                                    <p:animEffect transition="in" filter="fade">
                                      <p:cBhvr>
                                        <p:cTn id="71" dur="1000"/>
                                        <p:tgtEl>
                                          <p:spTgt spid="16"/>
                                        </p:tgtEl>
                                      </p:cBhvr>
                                    </p:animEffect>
                                  </p:childTnLst>
                                </p:cTn>
                              </p:par>
                            </p:childTnLst>
                          </p:cTn>
                        </p:par>
                      </p:childTnLst>
                    </p:cTn>
                  </p:par>
                  <p:par>
                    <p:cTn id="72" fill="hold">
                      <p:stCondLst>
                        <p:cond delay="indefinite"/>
                      </p:stCondLst>
                      <p:childTnLst>
                        <p:par>
                          <p:cTn id="73" fill="hold">
                            <p:stCondLst>
                              <p:cond delay="0"/>
                            </p:stCondLst>
                            <p:childTnLst>
                              <p:par>
                                <p:cTn id="74" presetID="55" presetClass="entr" presetSubtype="0" fill="hold" grpId="0" nodeType="click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1000" fill="hold"/>
                                        <p:tgtEl>
                                          <p:spTgt spid="20"/>
                                        </p:tgtEl>
                                        <p:attrNameLst>
                                          <p:attrName>ppt_w</p:attrName>
                                        </p:attrNameLst>
                                      </p:cBhvr>
                                      <p:tavLst>
                                        <p:tav tm="0">
                                          <p:val>
                                            <p:strVal val="#ppt_w*0.70"/>
                                          </p:val>
                                        </p:tav>
                                        <p:tav tm="100000">
                                          <p:val>
                                            <p:strVal val="#ppt_w"/>
                                          </p:val>
                                        </p:tav>
                                      </p:tavLst>
                                    </p:anim>
                                    <p:anim calcmode="lin" valueType="num">
                                      <p:cBhvr>
                                        <p:cTn id="77" dur="1000" fill="hold"/>
                                        <p:tgtEl>
                                          <p:spTgt spid="20"/>
                                        </p:tgtEl>
                                        <p:attrNameLst>
                                          <p:attrName>ppt_h</p:attrName>
                                        </p:attrNameLst>
                                      </p:cBhvr>
                                      <p:tavLst>
                                        <p:tav tm="0">
                                          <p:val>
                                            <p:strVal val="#ppt_h"/>
                                          </p:val>
                                        </p:tav>
                                        <p:tav tm="100000">
                                          <p:val>
                                            <p:strVal val="#ppt_h"/>
                                          </p:val>
                                        </p:tav>
                                      </p:tavLst>
                                    </p:anim>
                                    <p:animEffect transition="in" filter="fade">
                                      <p:cBhvr>
                                        <p:cTn id="78" dur="1000"/>
                                        <p:tgtEl>
                                          <p:spTgt spid="20"/>
                                        </p:tgtEl>
                                      </p:cBhvr>
                                    </p:animEffect>
                                  </p:childTnLst>
                                </p:cTn>
                              </p:par>
                            </p:childTnLst>
                          </p:cTn>
                        </p:par>
                      </p:childTnLst>
                    </p:cTn>
                  </p:par>
                  <p:par>
                    <p:cTn id="79" fill="hold">
                      <p:stCondLst>
                        <p:cond delay="indefinite"/>
                      </p:stCondLst>
                      <p:childTnLst>
                        <p:par>
                          <p:cTn id="80" fill="hold">
                            <p:stCondLst>
                              <p:cond delay="0"/>
                            </p:stCondLst>
                            <p:childTnLst>
                              <p:par>
                                <p:cTn id="81" presetID="55" presetClass="entr" presetSubtype="0"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p:cTn id="83" dur="1000" fill="hold"/>
                                        <p:tgtEl>
                                          <p:spTgt spid="17"/>
                                        </p:tgtEl>
                                        <p:attrNameLst>
                                          <p:attrName>ppt_w</p:attrName>
                                        </p:attrNameLst>
                                      </p:cBhvr>
                                      <p:tavLst>
                                        <p:tav tm="0">
                                          <p:val>
                                            <p:strVal val="#ppt_w*0.70"/>
                                          </p:val>
                                        </p:tav>
                                        <p:tav tm="100000">
                                          <p:val>
                                            <p:strVal val="#ppt_w"/>
                                          </p:val>
                                        </p:tav>
                                      </p:tavLst>
                                    </p:anim>
                                    <p:anim calcmode="lin" valueType="num">
                                      <p:cBhvr>
                                        <p:cTn id="84" dur="1000" fill="hold"/>
                                        <p:tgtEl>
                                          <p:spTgt spid="17"/>
                                        </p:tgtEl>
                                        <p:attrNameLst>
                                          <p:attrName>ppt_h</p:attrName>
                                        </p:attrNameLst>
                                      </p:cBhvr>
                                      <p:tavLst>
                                        <p:tav tm="0">
                                          <p:val>
                                            <p:strVal val="#ppt_h"/>
                                          </p:val>
                                        </p:tav>
                                        <p:tav tm="100000">
                                          <p:val>
                                            <p:strVal val="#ppt_h"/>
                                          </p:val>
                                        </p:tav>
                                      </p:tavLst>
                                    </p:anim>
                                    <p:animEffect transition="in" filter="fade">
                                      <p:cBhvr>
                                        <p:cTn id="85" dur="1000"/>
                                        <p:tgtEl>
                                          <p:spTgt spid="17"/>
                                        </p:tgtEl>
                                      </p:cBhvr>
                                    </p:animEffect>
                                  </p:childTnLst>
                                </p:cTn>
                              </p:par>
                            </p:childTnLst>
                          </p:cTn>
                        </p:par>
                      </p:childTnLst>
                    </p:cTn>
                  </p:par>
                  <p:par>
                    <p:cTn id="86" fill="hold">
                      <p:stCondLst>
                        <p:cond delay="indefinite"/>
                      </p:stCondLst>
                      <p:childTnLst>
                        <p:par>
                          <p:cTn id="87" fill="hold">
                            <p:stCondLst>
                              <p:cond delay="0"/>
                            </p:stCondLst>
                            <p:childTnLst>
                              <p:par>
                                <p:cTn id="88" presetID="55" presetClass="entr" presetSubtype="0" fill="hold" grpId="0" nodeType="click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1000" fill="hold"/>
                                        <p:tgtEl>
                                          <p:spTgt spid="18"/>
                                        </p:tgtEl>
                                        <p:attrNameLst>
                                          <p:attrName>ppt_w</p:attrName>
                                        </p:attrNameLst>
                                      </p:cBhvr>
                                      <p:tavLst>
                                        <p:tav tm="0">
                                          <p:val>
                                            <p:strVal val="#ppt_w*0.70"/>
                                          </p:val>
                                        </p:tav>
                                        <p:tav tm="100000">
                                          <p:val>
                                            <p:strVal val="#ppt_w"/>
                                          </p:val>
                                        </p:tav>
                                      </p:tavLst>
                                    </p:anim>
                                    <p:anim calcmode="lin" valueType="num">
                                      <p:cBhvr>
                                        <p:cTn id="91" dur="1000" fill="hold"/>
                                        <p:tgtEl>
                                          <p:spTgt spid="18"/>
                                        </p:tgtEl>
                                        <p:attrNameLst>
                                          <p:attrName>ppt_h</p:attrName>
                                        </p:attrNameLst>
                                      </p:cBhvr>
                                      <p:tavLst>
                                        <p:tav tm="0">
                                          <p:val>
                                            <p:strVal val="#ppt_h"/>
                                          </p:val>
                                        </p:tav>
                                        <p:tav tm="100000">
                                          <p:val>
                                            <p:strVal val="#ppt_h"/>
                                          </p:val>
                                        </p:tav>
                                      </p:tavLst>
                                    </p:anim>
                                    <p:animEffect transition="in" filter="fade">
                                      <p:cBhvr>
                                        <p:cTn id="92" dur="1000"/>
                                        <p:tgtEl>
                                          <p:spTgt spid="18"/>
                                        </p:tgtEl>
                                      </p:cBhvr>
                                    </p:animEffect>
                                  </p:childTnLst>
                                </p:cTn>
                              </p:par>
                            </p:childTnLst>
                          </p:cTn>
                        </p:par>
                      </p:childTnLst>
                    </p:cTn>
                  </p:par>
                  <p:par>
                    <p:cTn id="93" fill="hold">
                      <p:stCondLst>
                        <p:cond delay="indefinite"/>
                      </p:stCondLst>
                      <p:childTnLst>
                        <p:par>
                          <p:cTn id="94" fill="hold">
                            <p:stCondLst>
                              <p:cond delay="0"/>
                            </p:stCondLst>
                            <p:childTnLst>
                              <p:par>
                                <p:cTn id="95" presetID="55" presetClass="entr" presetSubtype="0" fill="hold" grpId="0" nodeType="click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p:cTn id="97" dur="1000" fill="hold"/>
                                        <p:tgtEl>
                                          <p:spTgt spid="21"/>
                                        </p:tgtEl>
                                        <p:attrNameLst>
                                          <p:attrName>ppt_w</p:attrName>
                                        </p:attrNameLst>
                                      </p:cBhvr>
                                      <p:tavLst>
                                        <p:tav tm="0">
                                          <p:val>
                                            <p:strVal val="#ppt_w*0.70"/>
                                          </p:val>
                                        </p:tav>
                                        <p:tav tm="100000">
                                          <p:val>
                                            <p:strVal val="#ppt_w"/>
                                          </p:val>
                                        </p:tav>
                                      </p:tavLst>
                                    </p:anim>
                                    <p:anim calcmode="lin" valueType="num">
                                      <p:cBhvr>
                                        <p:cTn id="98" dur="1000" fill="hold"/>
                                        <p:tgtEl>
                                          <p:spTgt spid="21"/>
                                        </p:tgtEl>
                                        <p:attrNameLst>
                                          <p:attrName>ppt_h</p:attrName>
                                        </p:attrNameLst>
                                      </p:cBhvr>
                                      <p:tavLst>
                                        <p:tav tm="0">
                                          <p:val>
                                            <p:strVal val="#ppt_h"/>
                                          </p:val>
                                        </p:tav>
                                        <p:tav tm="100000">
                                          <p:val>
                                            <p:strVal val="#ppt_h"/>
                                          </p:val>
                                        </p:tav>
                                      </p:tavLst>
                                    </p:anim>
                                    <p:animEffect transition="in" filter="fade">
                                      <p:cBhvr>
                                        <p:cTn id="9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P spid="9" grpId="0" animBg="1"/>
      <p:bldP spid="10" grpId="0" animBg="1"/>
      <p:bldP spid="11" grpId="0" animBg="1"/>
      <p:bldP spid="6" grpId="0" animBg="1"/>
      <p:bldP spid="5" grpId="0" animBg="1"/>
      <p:bldP spid="12" grpId="0"/>
      <p:bldP spid="13" grpId="0"/>
      <p:bldP spid="14" grpId="0"/>
      <p:bldP spid="15" grpId="0"/>
      <p:bldP spid="16" grpId="0"/>
      <p:bldP spid="17" grpId="0"/>
      <p:bldP spid="18"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Вертикальный свиток 3"/>
          <p:cNvSpPr/>
          <p:nvPr/>
        </p:nvSpPr>
        <p:spPr>
          <a:xfrm>
            <a:off x="523844" y="142852"/>
            <a:ext cx="9382156" cy="6572296"/>
          </a:xfrm>
          <a:prstGeom prst="verticalScroll">
            <a:avLst/>
          </a:prstGeom>
          <a:solidFill>
            <a:schemeClr val="accent1">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smtClean="0">
              <a:solidFill>
                <a:srgbClr val="7030A0"/>
              </a:solidFill>
              <a:latin typeface="Times New Roman" pitchFamily="18" charset="0"/>
              <a:cs typeface="Times New Roman" pitchFamily="18" charset="0"/>
            </a:endParaRPr>
          </a:p>
          <a:p>
            <a:pPr algn="ctr"/>
            <a:endParaRPr lang="ru-RU" sz="1800" b="1" dirty="0" smtClean="0">
              <a:solidFill>
                <a:schemeClr val="tx1"/>
              </a:solidFill>
              <a:latin typeface="Times New Roman" pitchFamily="18" charset="0"/>
              <a:cs typeface="Times New Roman" pitchFamily="18" charset="0"/>
            </a:endParaRPr>
          </a:p>
          <a:p>
            <a:pPr algn="ctr"/>
            <a:r>
              <a:rPr lang="ru-RU" sz="1800" b="1" dirty="0" smtClean="0">
                <a:solidFill>
                  <a:schemeClr val="tx1"/>
                </a:solidFill>
                <a:latin typeface="Times New Roman" pitchFamily="18" charset="0"/>
                <a:cs typeface="Times New Roman" pitchFamily="18" charset="0"/>
              </a:rPr>
              <a:t>Знания, которые даются в занимательной форме, в форме игры, усваиваются детьми быстрее и легче. Однако игра </a:t>
            </a:r>
            <a:r>
              <a:rPr lang="ru-RU" sz="1800" b="1" dirty="0" smtClean="0">
                <a:solidFill>
                  <a:srgbClr val="FF0000"/>
                </a:solidFill>
                <a:latin typeface="Times New Roman" pitchFamily="18" charset="0"/>
                <a:cs typeface="Times New Roman" pitchFamily="18" charset="0"/>
              </a:rPr>
              <a:t>формализованная, затянутая по времени, лишенная эмоционального накала </a:t>
            </a:r>
            <a:r>
              <a:rPr lang="ru-RU" sz="1800" b="1" dirty="0" smtClean="0">
                <a:solidFill>
                  <a:schemeClr val="tx1"/>
                </a:solidFill>
                <a:latin typeface="Times New Roman" pitchFamily="18" charset="0"/>
                <a:cs typeface="Times New Roman" pitchFamily="18" charset="0"/>
              </a:rPr>
              <a:t>может принести даже вред, так как снижает интерес ребенка к играм и самому процессу обучения. И мы порой разводим руками: « Мол, слабая группа – с нее и взятки гладки», а сами при этом вовлекаем детей в такие виды познавательной деятельности, к которым они функционально не готовы. </a:t>
            </a:r>
            <a:br>
              <a:rPr lang="ru-RU" sz="1800" b="1" dirty="0" smtClean="0">
                <a:solidFill>
                  <a:schemeClr val="tx1"/>
                </a:solidFill>
                <a:latin typeface="Times New Roman" pitchFamily="18" charset="0"/>
                <a:cs typeface="Times New Roman" pitchFamily="18" charset="0"/>
              </a:rPr>
            </a:br>
            <a:r>
              <a:rPr lang="ru-RU" sz="1800" b="1" dirty="0" smtClean="0">
                <a:solidFill>
                  <a:srgbClr val="FF0000"/>
                </a:solidFill>
                <a:latin typeface="Times New Roman" pitchFamily="18" charset="0"/>
                <a:cs typeface="Times New Roman" pitchFamily="18" charset="0"/>
              </a:rPr>
              <a:t>Не всегда </a:t>
            </a:r>
            <a:r>
              <a:rPr lang="ru-RU" sz="1800" b="1" dirty="0" smtClean="0">
                <a:solidFill>
                  <a:schemeClr val="tx1"/>
                </a:solidFill>
                <a:latin typeface="Times New Roman" pitchFamily="18" charset="0"/>
                <a:cs typeface="Times New Roman" pitchFamily="18" charset="0"/>
              </a:rPr>
              <a:t>учитываем особенности мышления ребенка дошкольного возраста. Характерное для ребенка </a:t>
            </a:r>
            <a:r>
              <a:rPr lang="ru-RU" sz="1800" b="1" dirty="0" smtClean="0">
                <a:solidFill>
                  <a:srgbClr val="FF0000"/>
                </a:solidFill>
                <a:latin typeface="Times New Roman" pitchFamily="18" charset="0"/>
                <a:cs typeface="Times New Roman" pitchFamily="18" charset="0"/>
              </a:rPr>
              <a:t>3-5 лет </a:t>
            </a:r>
            <a:r>
              <a:rPr lang="ru-RU" sz="1800" b="1" dirty="0" smtClean="0">
                <a:solidFill>
                  <a:srgbClr val="0033CC"/>
                </a:solidFill>
                <a:latin typeface="Times New Roman" pitchFamily="18" charset="0"/>
                <a:cs typeface="Times New Roman" pitchFamily="18" charset="0"/>
              </a:rPr>
              <a:t>наглядно-действенное </a:t>
            </a:r>
            <a:r>
              <a:rPr lang="ru-RU" sz="1800" b="1" dirty="0" smtClean="0">
                <a:solidFill>
                  <a:schemeClr val="tx1"/>
                </a:solidFill>
                <a:latin typeface="Times New Roman" pitchFamily="18" charset="0"/>
                <a:cs typeface="Times New Roman" pitchFamily="18" charset="0"/>
              </a:rPr>
              <a:t>мышление (т.е. мышление, </a:t>
            </a:r>
            <a:r>
              <a:rPr lang="ru-RU" sz="1800" b="1" dirty="0" smtClean="0">
                <a:solidFill>
                  <a:srgbClr val="7030A0"/>
                </a:solidFill>
                <a:latin typeface="Times New Roman" pitchFamily="18" charset="0"/>
                <a:cs typeface="Times New Roman" pitchFamily="18" charset="0"/>
              </a:rPr>
              <a:t>активизирующееся в процессе деятельности</a:t>
            </a:r>
            <a:r>
              <a:rPr lang="ru-RU" sz="1800" b="1" dirty="0" smtClean="0">
                <a:solidFill>
                  <a:schemeClr val="tx1"/>
                </a:solidFill>
                <a:latin typeface="Times New Roman" pitchFamily="18" charset="0"/>
                <a:cs typeface="Times New Roman" pitchFamily="18" charset="0"/>
              </a:rPr>
              <a:t>) имеет в своей основе развитую </a:t>
            </a:r>
            <a:r>
              <a:rPr lang="ru-RU" sz="1800" b="1" dirty="0" err="1" smtClean="0">
                <a:solidFill>
                  <a:schemeClr val="tx1"/>
                </a:solidFill>
                <a:latin typeface="Times New Roman" pitchFamily="18" charset="0"/>
                <a:cs typeface="Times New Roman" pitchFamily="18" charset="0"/>
              </a:rPr>
              <a:t>сенсорику</a:t>
            </a:r>
            <a:r>
              <a:rPr lang="ru-RU" sz="1800" b="1" dirty="0" smtClean="0">
                <a:solidFill>
                  <a:schemeClr val="tx1"/>
                </a:solidFill>
                <a:latin typeface="Times New Roman" pitchFamily="18" charset="0"/>
                <a:cs typeface="Times New Roman" pitchFamily="18" charset="0"/>
              </a:rPr>
              <a:t>, реализующуюся в процессе действий с предметами. В результате у ребенка формируются определенные представления и понятия. </a:t>
            </a:r>
            <a:br>
              <a:rPr lang="ru-RU" sz="1800" b="1" dirty="0" smtClean="0">
                <a:solidFill>
                  <a:schemeClr val="tx1"/>
                </a:solidFill>
                <a:latin typeface="Times New Roman" pitchFamily="18" charset="0"/>
                <a:cs typeface="Times New Roman" pitchFamily="18" charset="0"/>
              </a:rPr>
            </a:br>
            <a:r>
              <a:rPr lang="ru-RU" sz="1800" b="1" dirty="0" smtClean="0">
                <a:solidFill>
                  <a:schemeClr val="tx1"/>
                </a:solidFill>
                <a:latin typeface="Times New Roman" pitchFamily="18" charset="0"/>
                <a:cs typeface="Times New Roman" pitchFamily="18" charset="0"/>
              </a:rPr>
              <a:t>Для </a:t>
            </a:r>
            <a:r>
              <a:rPr lang="ru-RU" sz="1800" b="1" dirty="0" smtClean="0">
                <a:solidFill>
                  <a:srgbClr val="FF0000"/>
                </a:solidFill>
                <a:latin typeface="Times New Roman" pitchFamily="18" charset="0"/>
                <a:cs typeface="Times New Roman" pitchFamily="18" charset="0"/>
              </a:rPr>
              <a:t>детей шестого года жизни </a:t>
            </a:r>
            <a:r>
              <a:rPr lang="ru-RU" sz="1800" b="1" dirty="0" smtClean="0">
                <a:solidFill>
                  <a:schemeClr val="tx1"/>
                </a:solidFill>
                <a:latin typeface="Times New Roman" pitchFamily="18" charset="0"/>
                <a:cs typeface="Times New Roman" pitchFamily="18" charset="0"/>
              </a:rPr>
              <a:t>характерно </a:t>
            </a:r>
            <a:r>
              <a:rPr lang="ru-RU" sz="1800" b="1" dirty="0" smtClean="0">
                <a:solidFill>
                  <a:srgbClr val="0033CC"/>
                </a:solidFill>
                <a:latin typeface="Times New Roman" pitchFamily="18" charset="0"/>
                <a:cs typeface="Times New Roman" pitchFamily="18" charset="0"/>
              </a:rPr>
              <a:t>наглядно-образное </a:t>
            </a:r>
            <a:r>
              <a:rPr lang="ru-RU" sz="1800" b="1" dirty="0" smtClean="0">
                <a:solidFill>
                  <a:schemeClr val="tx1"/>
                </a:solidFill>
                <a:latin typeface="Times New Roman" pitchFamily="18" charset="0"/>
                <a:cs typeface="Times New Roman" pitchFamily="18" charset="0"/>
              </a:rPr>
              <a:t>мышление. Наглядно- образный стиль мышления характеризуется тем, что для его активизации необходимы </a:t>
            </a:r>
            <a:r>
              <a:rPr lang="ru-RU" sz="1800" b="1" dirty="0" smtClean="0">
                <a:solidFill>
                  <a:srgbClr val="7030A0"/>
                </a:solidFill>
                <a:latin typeface="Times New Roman" pitchFamily="18" charset="0"/>
                <a:cs typeface="Times New Roman" pitchFamily="18" charset="0"/>
              </a:rPr>
              <a:t>наглядный образ, модель, отражающая существенные черты объекта или всех объектов</a:t>
            </a:r>
            <a:r>
              <a:rPr lang="ru-RU" sz="1800" b="1" dirty="0" smtClean="0">
                <a:solidFill>
                  <a:schemeClr val="tx1"/>
                </a:solidFill>
                <a:latin typeface="Times New Roman" pitchFamily="18" charset="0"/>
                <a:cs typeface="Times New Roman" pitchFamily="18" charset="0"/>
              </a:rPr>
              <a:t>, объединенных данным понятием. И только </a:t>
            </a:r>
            <a:r>
              <a:rPr lang="ru-RU" sz="1800" b="1" dirty="0" smtClean="0">
                <a:solidFill>
                  <a:srgbClr val="FF0000"/>
                </a:solidFill>
                <a:latin typeface="Times New Roman" pitchFamily="18" charset="0"/>
                <a:cs typeface="Times New Roman" pitchFamily="18" charset="0"/>
              </a:rPr>
              <a:t>к семи годам </a:t>
            </a:r>
            <a:r>
              <a:rPr lang="ru-RU" sz="1800" b="1" dirty="0" smtClean="0">
                <a:solidFill>
                  <a:schemeClr val="tx1"/>
                </a:solidFill>
                <a:latin typeface="Times New Roman" pitchFamily="18" charset="0"/>
                <a:cs typeface="Times New Roman" pitchFamily="18" charset="0"/>
              </a:rPr>
              <a:t>у ребенка формируется </a:t>
            </a:r>
            <a:r>
              <a:rPr lang="ru-RU" sz="1800" b="1" dirty="0" smtClean="0">
                <a:solidFill>
                  <a:srgbClr val="0033CC"/>
                </a:solidFill>
                <a:latin typeface="Times New Roman" pitchFamily="18" charset="0"/>
                <a:cs typeface="Times New Roman" pitchFamily="18" charset="0"/>
              </a:rPr>
              <a:t>абстрактное мышление</a:t>
            </a:r>
            <a:r>
              <a:rPr lang="ru-RU" sz="1800" b="1" dirty="0" smtClean="0">
                <a:solidFill>
                  <a:schemeClr val="tx1"/>
                </a:solidFill>
                <a:latin typeface="Times New Roman" pitchFamily="18" charset="0"/>
                <a:cs typeface="Times New Roman" pitchFamily="18" charset="0"/>
              </a:rPr>
              <a:t>. </a:t>
            </a:r>
            <a:br>
              <a:rPr lang="ru-RU" sz="1800" b="1" dirty="0" smtClean="0">
                <a:solidFill>
                  <a:schemeClr val="tx1"/>
                </a:solidFill>
                <a:latin typeface="Times New Roman" pitchFamily="18" charset="0"/>
                <a:cs typeface="Times New Roman" pitchFamily="18" charset="0"/>
              </a:rPr>
            </a:br>
            <a:endParaRPr lang="ru-RU" sz="1800" b="1" dirty="0">
              <a:solidFill>
                <a:schemeClr val="tx1"/>
              </a:solidFill>
              <a:latin typeface="Times New Roman" pitchFamily="18" charset="0"/>
              <a:cs typeface="Times New Roman" pitchFamily="18" charset="0"/>
            </a:endParaRPr>
          </a:p>
        </p:txBody>
      </p:sp>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0" y="142852"/>
            <a:ext cx="1666852" cy="1500198"/>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b="6250"/>
          <a:stretch>
            <a:fillRect/>
          </a:stretch>
        </p:blipFill>
        <p:spPr bwMode="auto">
          <a:xfrm>
            <a:off x="0" y="0"/>
            <a:ext cx="9906000" cy="6858000"/>
          </a:xfrm>
          <a:prstGeom prst="rect">
            <a:avLst/>
          </a:prstGeom>
          <a:noFill/>
          <a:ln w="9525">
            <a:noFill/>
            <a:miter lim="800000"/>
            <a:headEnd/>
            <a:tailEnd/>
          </a:ln>
          <a:effectLst/>
        </p:spPr>
      </p:pic>
      <p:sp>
        <p:nvSpPr>
          <p:cNvPr id="4" name="Прямоугольник 3"/>
          <p:cNvSpPr/>
          <p:nvPr/>
        </p:nvSpPr>
        <p:spPr>
          <a:xfrm>
            <a:off x="2666984" y="928670"/>
            <a:ext cx="5000660" cy="3323987"/>
          </a:xfrm>
          <a:prstGeom prst="rect">
            <a:avLst/>
          </a:prstGeom>
        </p:spPr>
        <p:txBody>
          <a:bodyPr wrap="square">
            <a:spAutoFit/>
          </a:bodyPr>
          <a:lstStyle/>
          <a:p>
            <a:pPr algn="ctr"/>
            <a:r>
              <a:rPr lang="ru-RU" sz="3600" b="1" dirty="0" smtClean="0">
                <a:solidFill>
                  <a:srgbClr val="7030A0"/>
                </a:solidFill>
                <a:latin typeface="Times New Roman" pitchFamily="18" charset="0"/>
                <a:cs typeface="Times New Roman" pitchFamily="18" charset="0"/>
              </a:rPr>
              <a:t>Хочу напомнить вам древнюю пословицу:</a:t>
            </a:r>
            <a:endParaRPr lang="ru-RU" sz="1200" b="1" dirty="0" smtClean="0">
              <a:solidFill>
                <a:srgbClr val="7030A0"/>
              </a:solidFill>
              <a:latin typeface="Times New Roman" pitchFamily="18" charset="0"/>
              <a:cs typeface="Times New Roman" pitchFamily="18" charset="0"/>
            </a:endParaRPr>
          </a:p>
          <a:p>
            <a:pPr algn="ctr"/>
            <a:r>
              <a:rPr lang="ru-RU" sz="3600" dirty="0" smtClean="0">
                <a:solidFill>
                  <a:srgbClr val="7030A0"/>
                </a:solidFill>
                <a:latin typeface="Times New Roman" pitchFamily="18" charset="0"/>
                <a:cs typeface="Times New Roman" pitchFamily="18" charset="0"/>
              </a:rPr>
              <a:t> </a:t>
            </a:r>
            <a:r>
              <a:rPr lang="ru-RU" sz="3400" b="1" dirty="0" smtClean="0">
                <a:solidFill>
                  <a:srgbClr val="0033CC"/>
                </a:solidFill>
                <a:latin typeface="Times New Roman" pitchFamily="18" charset="0"/>
                <a:cs typeface="Times New Roman" pitchFamily="18" charset="0"/>
              </a:rPr>
              <a:t>«Я слышу – и я забываю, </a:t>
            </a:r>
          </a:p>
          <a:p>
            <a:pPr algn="ctr"/>
            <a:r>
              <a:rPr lang="ru-RU" sz="3400" b="1" dirty="0" smtClean="0">
                <a:solidFill>
                  <a:srgbClr val="0033CC"/>
                </a:solidFill>
                <a:latin typeface="Times New Roman" pitchFamily="18" charset="0"/>
                <a:cs typeface="Times New Roman" pitchFamily="18" charset="0"/>
              </a:rPr>
              <a:t>я вижу – и я запоминаю, </a:t>
            </a:r>
          </a:p>
          <a:p>
            <a:pPr algn="ctr"/>
            <a:r>
              <a:rPr lang="ru-RU" sz="3400" b="1" dirty="0" smtClean="0">
                <a:solidFill>
                  <a:srgbClr val="0033CC"/>
                </a:solidFill>
                <a:latin typeface="Times New Roman" pitchFamily="18" charset="0"/>
                <a:cs typeface="Times New Roman" pitchFamily="18" charset="0"/>
              </a:rPr>
              <a:t>я делаю – и я понимаю». </a:t>
            </a:r>
            <a:endParaRPr lang="ru-RU" sz="3400" b="1" dirty="0">
              <a:solidFill>
                <a:srgbClr val="0033CC"/>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b="6250"/>
          <a:stretch>
            <a:fillRect/>
          </a:stretch>
        </p:blipFill>
        <p:spPr bwMode="auto">
          <a:xfrm>
            <a:off x="0" y="0"/>
            <a:ext cx="9906000" cy="6858000"/>
          </a:xfrm>
          <a:prstGeom prst="rect">
            <a:avLst/>
          </a:prstGeom>
          <a:noFill/>
          <a:ln w="9525">
            <a:noFill/>
            <a:miter lim="800000"/>
            <a:headEnd/>
            <a:tailEnd/>
          </a:ln>
          <a:effectLst/>
        </p:spPr>
      </p:pic>
      <p:sp>
        <p:nvSpPr>
          <p:cNvPr id="6145" name="Rectangle 1"/>
          <p:cNvSpPr>
            <a:spLocks noChangeArrowheads="1"/>
          </p:cNvSpPr>
          <p:nvPr/>
        </p:nvSpPr>
        <p:spPr bwMode="auto">
          <a:xfrm>
            <a:off x="2666984" y="714356"/>
            <a:ext cx="4929222"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Мы определили мышление как наглядно-действенное,</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наглядно-образное. </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И первые слова в этих понятиях – «наглядное».  </a:t>
            </a:r>
            <a:br>
              <a:rPr kumimoji="0" lang="ru-RU" sz="2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2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Воспитатель должен помнить, что наглядность – не самоцель, а средство обучения. Неудачно подобранный наглядный материал отвлекает внимание детей, мешает усвоению знаний. Правильно подобранный повышает эффективность обучения. </a:t>
            </a:r>
            <a:br>
              <a:rPr kumimoji="0" lang="ru-RU" sz="22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r>
            <a:b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endParaRPr kumimoji="0" lang="ru-RU"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145"/>
                                        </p:tgtEl>
                                        <p:attrNameLst>
                                          <p:attrName>style.visibility</p:attrName>
                                        </p:attrNameLst>
                                      </p:cBhvr>
                                      <p:to>
                                        <p:strVal val="visible"/>
                                      </p:to>
                                    </p:set>
                                    <p:anim calcmode="lin" valueType="num">
                                      <p:cBhvr>
                                        <p:cTn id="7" dur="1000" fill="hold"/>
                                        <p:tgtEl>
                                          <p:spTgt spid="6145"/>
                                        </p:tgtEl>
                                        <p:attrNameLst>
                                          <p:attrName>ppt_w</p:attrName>
                                        </p:attrNameLst>
                                      </p:cBhvr>
                                      <p:tavLst>
                                        <p:tav tm="0">
                                          <p:val>
                                            <p:strVal val="#ppt_w*0.70"/>
                                          </p:val>
                                        </p:tav>
                                        <p:tav tm="100000">
                                          <p:val>
                                            <p:strVal val="#ppt_w"/>
                                          </p:val>
                                        </p:tav>
                                      </p:tavLst>
                                    </p:anim>
                                    <p:anim calcmode="lin" valueType="num">
                                      <p:cBhvr>
                                        <p:cTn id="8" dur="1000" fill="hold"/>
                                        <p:tgtEl>
                                          <p:spTgt spid="6145"/>
                                        </p:tgtEl>
                                        <p:attrNameLst>
                                          <p:attrName>ppt_h</p:attrName>
                                        </p:attrNameLst>
                                      </p:cBhvr>
                                      <p:tavLst>
                                        <p:tav tm="0">
                                          <p:val>
                                            <p:strVal val="#ppt_h"/>
                                          </p:val>
                                        </p:tav>
                                        <p:tav tm="100000">
                                          <p:val>
                                            <p:strVal val="#ppt_h"/>
                                          </p:val>
                                        </p:tav>
                                      </p:tavLst>
                                    </p:anim>
                                    <p:animEffect transition="in" filter="fade">
                                      <p:cBhvr>
                                        <p:cTn id="9" dur="1000"/>
                                        <p:tgtEl>
                                          <p:spTgt spid="6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Прямоугольная выноска 2"/>
          <p:cNvSpPr/>
          <p:nvPr/>
        </p:nvSpPr>
        <p:spPr>
          <a:xfrm>
            <a:off x="0" y="142852"/>
            <a:ext cx="9906000" cy="6215106"/>
          </a:xfrm>
          <a:prstGeom prst="wedgeRectCallout">
            <a:avLst>
              <a:gd name="adj1" fmla="val -7486"/>
              <a:gd name="adj2" fmla="val 57683"/>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153" name="Rectangle 1"/>
          <p:cNvSpPr>
            <a:spLocks noChangeArrowheads="1"/>
          </p:cNvSpPr>
          <p:nvPr/>
        </p:nvSpPr>
        <p:spPr bwMode="auto">
          <a:xfrm>
            <a:off x="0" y="214290"/>
            <a:ext cx="973934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Развитие науки и техники, всеобщая компьютеризация определяют возрастающую роль математического развития подрастающего поколения. Проблема формирования и математического развития детей является одной из актуальных в системе дошкольного воспитания. </a:t>
            </a:r>
            <a:endParaRPr kumimoji="0" lang="ru-RU" sz="18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Вхождение детей в мир математики начинается уже в дошкольном возрасте. </a:t>
            </a:r>
            <a:endParaRPr kumimoji="0" lang="ru-RU" sz="18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На Всероссийском совещании по проблемам преемственности дошкольного и начального образования отмечено, что определенный процент детей приходит в школу не подготовленным даже на уровне элементарной информированности об окружающем мире. У них не развиты в соответствии с возрастом такие психические функции как интеллектуальная (умственная), моторная и другие. </a:t>
            </a:r>
            <a:endParaRPr kumimoji="0" lang="ru-RU" sz="18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Важнейшим средством формирования у дошкольников высокой математической культуры, активизации обучения математике является эффективная организация и управление учебной деятельностью дошкольников в процессе решения различных математических задач. </a:t>
            </a:r>
            <a:endParaRPr kumimoji="0" lang="ru-RU" sz="18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Именно при приобретении математических представлений, ребенок получает достаточно чувственный опыт ориентировки в разнообразных свойствах предметов и отношениях между ними, овладевает приемами и способами познания, применяет сформированные в ходе обучения знания и навыки на практике. Это создает предпосылки для возникновения материалистического миропонимания, связывает обучение с окружающей жизнью, воспитывает положительные личностные черты. </a:t>
            </a:r>
            <a:endParaRPr kumimoji="0" lang="ru-RU" sz="1800" b="1"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49154" name="Rectangle 2"/>
          <p:cNvSpPr>
            <a:spLocks noChangeArrowheads="1"/>
          </p:cNvSpPr>
          <p:nvPr/>
        </p:nvSpPr>
        <p:spPr bwMode="auto">
          <a:xfrm>
            <a:off x="0" y="5715016"/>
            <a:ext cx="9906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Дошкольный возраст характеризуется своими особенностями. Формирование знаний у детей происходит в тесной взаимосвязи с их практическими действиями. </a:t>
            </a:r>
            <a:endParaRPr kumimoji="0" lang="ru-RU" sz="1800" b="1" i="0" u="none" strike="noStrike" cap="none" normalizeH="0" baseline="0" dirty="0" smtClean="0">
              <a:ln>
                <a:noFill/>
              </a:ln>
              <a:solidFill>
                <a:schemeClr val="tx1"/>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2" name="Овал 11"/>
          <p:cNvSpPr/>
          <p:nvPr/>
        </p:nvSpPr>
        <p:spPr>
          <a:xfrm rot="5400000">
            <a:off x="3176865" y="3990689"/>
            <a:ext cx="3571876"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Овал 3"/>
          <p:cNvSpPr/>
          <p:nvPr/>
        </p:nvSpPr>
        <p:spPr>
          <a:xfrm rot="1701975">
            <a:off x="584827" y="170784"/>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Овал 4"/>
          <p:cNvSpPr/>
          <p:nvPr/>
        </p:nvSpPr>
        <p:spPr>
          <a:xfrm rot="21332620">
            <a:off x="78018" y="2079849"/>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Овал 5"/>
          <p:cNvSpPr/>
          <p:nvPr/>
        </p:nvSpPr>
        <p:spPr>
          <a:xfrm rot="19212860">
            <a:off x="827385" y="3806578"/>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Овал 6"/>
          <p:cNvSpPr/>
          <p:nvPr/>
        </p:nvSpPr>
        <p:spPr>
          <a:xfrm rot="2036714">
            <a:off x="5289795" y="3996534"/>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Овал 7"/>
          <p:cNvSpPr/>
          <p:nvPr/>
        </p:nvSpPr>
        <p:spPr>
          <a:xfrm>
            <a:off x="5933867" y="2143116"/>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Овал 8"/>
          <p:cNvSpPr/>
          <p:nvPr/>
        </p:nvSpPr>
        <p:spPr>
          <a:xfrm rot="19782942">
            <a:off x="5084420" y="211018"/>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Овал 2"/>
          <p:cNvSpPr/>
          <p:nvPr/>
        </p:nvSpPr>
        <p:spPr>
          <a:xfrm>
            <a:off x="3309926" y="785794"/>
            <a:ext cx="3419500" cy="3367110"/>
          </a:xfrm>
          <a:prstGeom prst="ellipse">
            <a:avLst/>
          </a:prstGeom>
          <a:solidFill>
            <a:schemeClr val="accent1">
              <a:lumMod val="20000"/>
              <a:lumOff val="8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4024306" y="0"/>
            <a:ext cx="1785950" cy="1643050"/>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0" name="TextBox 9"/>
          <p:cNvSpPr txBox="1"/>
          <p:nvPr/>
        </p:nvSpPr>
        <p:spPr>
          <a:xfrm>
            <a:off x="3524240" y="1571612"/>
            <a:ext cx="3071834" cy="2123658"/>
          </a:xfrm>
          <a:prstGeom prst="rect">
            <a:avLst/>
          </a:prstGeom>
          <a:noFill/>
        </p:spPr>
        <p:txBody>
          <a:bodyPr wrap="square" rtlCol="0">
            <a:spAutoFit/>
          </a:bodyPr>
          <a:lstStyle/>
          <a:p>
            <a:pPr algn="ctr"/>
            <a:r>
              <a:rPr lang="ru-RU" sz="2200" b="1" dirty="0" smtClean="0">
                <a:latin typeface="Times New Roman" pitchFamily="18" charset="0"/>
                <a:cs typeface="Times New Roman" pitchFamily="18" charset="0"/>
              </a:rPr>
              <a:t>Каким требованиям должен соответствовать наглядный материал на занятиях по ФЭМП?</a:t>
            </a:r>
            <a:endParaRPr lang="ru-RU" sz="2200" b="1" dirty="0">
              <a:latin typeface="Times New Roman" pitchFamily="18" charset="0"/>
              <a:cs typeface="Times New Roman" pitchFamily="18" charset="0"/>
            </a:endParaRPr>
          </a:p>
        </p:txBody>
      </p:sp>
      <p:sp>
        <p:nvSpPr>
          <p:cNvPr id="13" name="Прямоугольник 12"/>
          <p:cNvSpPr/>
          <p:nvPr/>
        </p:nvSpPr>
        <p:spPr>
          <a:xfrm rot="1589287">
            <a:off x="653207" y="480881"/>
            <a:ext cx="3035511" cy="954107"/>
          </a:xfrm>
          <a:prstGeom prst="rect">
            <a:avLst/>
          </a:prstGeom>
          <a:noFill/>
        </p:spPr>
        <p:txBody>
          <a:bodyPr wrap="none" lIns="91440" tIns="45720" rIns="91440" bIns="45720">
            <a:spAutoFit/>
          </a:bodyPr>
          <a:lstStyle/>
          <a:p>
            <a:pPr algn="ctr"/>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Разнообразным</a:t>
            </a:r>
          </a:p>
          <a:p>
            <a:pPr algn="ctr"/>
            <a:r>
              <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На одном занятии</a:t>
            </a:r>
            <a:endParaRPr lang="ru-RU"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4" name="Прямоугольник 13"/>
          <p:cNvSpPr/>
          <p:nvPr/>
        </p:nvSpPr>
        <p:spPr>
          <a:xfrm rot="21220809">
            <a:off x="25236" y="2828457"/>
            <a:ext cx="3401893" cy="646331"/>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Динамичным</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5" name="Прямоугольник 14"/>
          <p:cNvSpPr/>
          <p:nvPr/>
        </p:nvSpPr>
        <p:spPr>
          <a:xfrm rot="19078705">
            <a:off x="1391008" y="4446563"/>
            <a:ext cx="2481961" cy="769441"/>
          </a:xfrm>
          <a:prstGeom prst="rect">
            <a:avLst/>
          </a:prstGeom>
          <a:noFill/>
        </p:spPr>
        <p:txBody>
          <a:bodyPr wrap="none" lIns="91440" tIns="45720" rIns="91440" bIns="45720">
            <a:spAutoFit/>
          </a:bodyPr>
          <a:lstStyle/>
          <a:p>
            <a:pPr algn="ctr"/>
            <a:r>
              <a:rPr lang="ru-RU"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Удобным</a:t>
            </a:r>
            <a:endParaRPr lang="ru-RU"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6" name="Прямоугольник 15"/>
          <p:cNvSpPr/>
          <p:nvPr/>
        </p:nvSpPr>
        <p:spPr>
          <a:xfrm>
            <a:off x="6667512" y="2714620"/>
            <a:ext cx="2881943" cy="954107"/>
          </a:xfrm>
          <a:prstGeom prst="rect">
            <a:avLst/>
          </a:prstGeom>
          <a:noFill/>
        </p:spPr>
        <p:txBody>
          <a:bodyPr wrap="none" lIns="91440" tIns="45720" rIns="91440" bIns="45720">
            <a:spAutoFit/>
          </a:bodyPr>
          <a:lstStyle/>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 достаточном</a:t>
            </a:r>
          </a:p>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количестве</a:t>
            </a:r>
            <a:endParaRPr lang="ru-RU"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7" name="Прямоугольник 16"/>
          <p:cNvSpPr/>
          <p:nvPr/>
        </p:nvSpPr>
        <p:spPr>
          <a:xfrm rot="16200000">
            <a:off x="3812033" y="5158328"/>
            <a:ext cx="2365135" cy="523220"/>
          </a:xfrm>
          <a:prstGeom prst="rect">
            <a:avLst/>
          </a:prstGeom>
          <a:noFill/>
        </p:spPr>
        <p:txBody>
          <a:bodyPr wrap="none" lIns="91440" tIns="45720" rIns="91440" bIns="45720">
            <a:spAutoFit/>
          </a:bodyPr>
          <a:lstStyle/>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Эстетичным</a:t>
            </a:r>
            <a:endParaRPr lang="ru-RU"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8" name="Прямоугольник 17"/>
          <p:cNvSpPr/>
          <p:nvPr/>
        </p:nvSpPr>
        <p:spPr>
          <a:xfrm rot="2340366">
            <a:off x="5656558" y="4489595"/>
            <a:ext cx="2725683" cy="1384995"/>
          </a:xfrm>
          <a:prstGeom prst="rect">
            <a:avLst/>
          </a:prstGeom>
          <a:noFill/>
        </p:spPr>
        <p:txBody>
          <a:bodyPr wrap="none" lIns="91440" tIns="45720" rIns="91440" bIns="45720">
            <a:spAutoFit/>
          </a:bodyPr>
          <a:lstStyle/>
          <a:p>
            <a:pPr algn="ctr"/>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Соответствовать</a:t>
            </a:r>
          </a:p>
          <a:p>
            <a:pPr algn="ctr"/>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гигиеническим</a:t>
            </a:r>
          </a:p>
          <a:p>
            <a:pPr algn="ctr"/>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требованиям</a:t>
            </a:r>
            <a:endParaRPr lang="ru-RU"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9" name="Прямоугольник 18"/>
          <p:cNvSpPr/>
          <p:nvPr/>
        </p:nvSpPr>
        <p:spPr>
          <a:xfrm rot="19288568">
            <a:off x="6182089" y="538362"/>
            <a:ext cx="2771913" cy="1015663"/>
          </a:xfrm>
          <a:prstGeom prst="rect">
            <a:avLst/>
          </a:prstGeom>
          <a:noFill/>
        </p:spPr>
        <p:txBody>
          <a:bodyPr wrap="none" lIns="91440" tIns="45720" rIns="91440" bIns="45720">
            <a:spAutoFit/>
          </a:bodyPr>
          <a:lstStyle/>
          <a:p>
            <a:pPr algn="ctr"/>
            <a:r>
              <a:rPr lang="ru-RU"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Предметы для счета </a:t>
            </a:r>
          </a:p>
          <a:p>
            <a:pPr algn="ctr"/>
            <a:r>
              <a:rPr lang="ru-RU"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и их изображения </a:t>
            </a:r>
          </a:p>
          <a:p>
            <a:pPr algn="ctr"/>
            <a:r>
              <a:rPr lang="ru-RU" sz="2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д</a:t>
            </a:r>
            <a:r>
              <a:rPr lang="ru-RU"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олжны быть знакомы</a:t>
            </a:r>
            <a:endParaRPr lang="ru-RU"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par>
                          <p:cTn id="8" fill="hold">
                            <p:stCondLst>
                              <p:cond delay="2000"/>
                            </p:stCondLst>
                            <p:childTnLst>
                              <p:par>
                                <p:cTn id="9" presetID="21" presetClass="entr" presetSubtype="4"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heel(4)">
                                      <p:cBhvr>
                                        <p:cTn id="11" dur="2000"/>
                                        <p:tgtEl>
                                          <p:spTgt spid="10"/>
                                        </p:tgtEl>
                                      </p:cBhvr>
                                    </p:animEffect>
                                  </p:childTnLst>
                                </p:cTn>
                              </p:par>
                              <p:par>
                                <p:cTn id="12" presetID="21" presetClass="entr" presetSubtype="4"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4)">
                                      <p:cBhvr>
                                        <p:cTn id="14" dur="2000"/>
                                        <p:tgtEl>
                                          <p:spTgt spid="4"/>
                                        </p:tgtEl>
                                      </p:cBhvr>
                                    </p:animEffect>
                                  </p:childTnLst>
                                </p:cTn>
                              </p:par>
                              <p:par>
                                <p:cTn id="15" presetID="21" presetClass="entr" presetSubtype="4"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4)">
                                      <p:cBhvr>
                                        <p:cTn id="17" dur="2000"/>
                                        <p:tgtEl>
                                          <p:spTgt spid="7"/>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in)">
                                      <p:cBhvr>
                                        <p:cTn id="20" dur="2000"/>
                                        <p:tgtEl>
                                          <p:spTgt spid="5"/>
                                        </p:tgtEl>
                                      </p:cBhvr>
                                    </p:animEffect>
                                  </p:childTnLst>
                                </p:cTn>
                              </p:par>
                              <p:par>
                                <p:cTn id="21" presetID="8"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amond(in)">
                                      <p:cBhvr>
                                        <p:cTn id="23" dur="2000"/>
                                        <p:tgtEl>
                                          <p:spTgt spid="8"/>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strips(downLeft)">
                                      <p:cBhvr>
                                        <p:cTn id="26" dur="2000"/>
                                        <p:tgtEl>
                                          <p:spTgt spid="6"/>
                                        </p:tgtEl>
                                      </p:cBhvr>
                                    </p:animEffect>
                                  </p:childTnLst>
                                </p:cTn>
                              </p:par>
                              <p:par>
                                <p:cTn id="27" presetID="35"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000"/>
                                        <p:tgtEl>
                                          <p:spTgt spid="12"/>
                                        </p:tgtEl>
                                      </p:cBhvr>
                                    </p:animEffect>
                                    <p:anim calcmode="lin" valueType="num">
                                      <p:cBhvr>
                                        <p:cTn id="30" dur="2000" fill="hold"/>
                                        <p:tgtEl>
                                          <p:spTgt spid="12"/>
                                        </p:tgtEl>
                                        <p:attrNameLst>
                                          <p:attrName>style.rotation</p:attrName>
                                        </p:attrNameLst>
                                      </p:cBhvr>
                                      <p:tavLst>
                                        <p:tav tm="0">
                                          <p:val>
                                            <p:fltVal val="720"/>
                                          </p:val>
                                        </p:tav>
                                        <p:tav tm="100000">
                                          <p:val>
                                            <p:fltVal val="0"/>
                                          </p:val>
                                        </p:tav>
                                      </p:tavLst>
                                    </p:anim>
                                    <p:anim calcmode="lin" valueType="num">
                                      <p:cBhvr>
                                        <p:cTn id="31" dur="2000" fill="hold"/>
                                        <p:tgtEl>
                                          <p:spTgt spid="12"/>
                                        </p:tgtEl>
                                        <p:attrNameLst>
                                          <p:attrName>ppt_h</p:attrName>
                                        </p:attrNameLst>
                                      </p:cBhvr>
                                      <p:tavLst>
                                        <p:tav tm="0">
                                          <p:val>
                                            <p:fltVal val="0"/>
                                          </p:val>
                                        </p:tav>
                                        <p:tav tm="100000">
                                          <p:val>
                                            <p:strVal val="#ppt_h"/>
                                          </p:val>
                                        </p:tav>
                                      </p:tavLst>
                                    </p:anim>
                                    <p:anim calcmode="lin" valueType="num">
                                      <p:cBhvr>
                                        <p:cTn id="32" dur="2000" fill="hold"/>
                                        <p:tgtEl>
                                          <p:spTgt spid="12"/>
                                        </p:tgtEl>
                                        <p:attrNameLst>
                                          <p:attrName>ppt_w</p:attrName>
                                        </p:attrNameLst>
                                      </p:cBhvr>
                                      <p:tavLst>
                                        <p:tav tm="0">
                                          <p:val>
                                            <p:fltVal val="0"/>
                                          </p:val>
                                        </p:tav>
                                        <p:tav tm="100000">
                                          <p:val>
                                            <p:strVal val="#ppt_w"/>
                                          </p:val>
                                        </p:tav>
                                      </p:tavLst>
                                    </p:anim>
                                  </p:childTnLst>
                                </p:cTn>
                              </p:par>
                              <p:par>
                                <p:cTn id="33" presetID="4" presetClass="entr" presetSubtype="16"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ox(in)">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checkerboard(across)">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21" presetClass="entr" presetSubtype="4"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heel(4)">
                                      <p:cBhvr>
                                        <p:cTn id="45" dur="20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5" presetClass="entr" presetSubtype="10" fill="hold" grpId="0" nodeType="click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checkerboard(across)">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21"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heel(4)">
                                      <p:cBhvr>
                                        <p:cTn id="55" dur="2000"/>
                                        <p:tgtEl>
                                          <p:spTgt spid="17"/>
                                        </p:tgtEl>
                                      </p:cBhvr>
                                    </p:animEffect>
                                  </p:childTnLst>
                                </p:cTn>
                              </p:par>
                            </p:childTnLst>
                          </p:cTn>
                        </p:par>
                      </p:childTnLst>
                    </p:cTn>
                  </p:par>
                  <p:par>
                    <p:cTn id="56" fill="hold">
                      <p:stCondLst>
                        <p:cond delay="indefinite"/>
                      </p:stCondLst>
                      <p:childTnLst>
                        <p:par>
                          <p:cTn id="57" fill="hold">
                            <p:stCondLst>
                              <p:cond delay="0"/>
                            </p:stCondLst>
                            <p:childTnLst>
                              <p:par>
                                <p:cTn id="58" presetID="5" presetClass="entr" presetSubtype="10"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checkerboard(across)">
                                      <p:cBhvr>
                                        <p:cTn id="60" dur="5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21" presetClass="entr" presetSubtype="4"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heel(4)">
                                      <p:cBhvr>
                                        <p:cTn id="65" dur="2000"/>
                                        <p:tgtEl>
                                          <p:spTgt spid="16"/>
                                        </p:tgtEl>
                                      </p:cBhvr>
                                    </p:animEffect>
                                  </p:childTnLst>
                                </p:cTn>
                              </p:par>
                            </p:childTnLst>
                          </p:cTn>
                        </p:par>
                      </p:childTnLst>
                    </p:cTn>
                  </p:par>
                  <p:par>
                    <p:cTn id="66" fill="hold">
                      <p:stCondLst>
                        <p:cond delay="indefinite"/>
                      </p:stCondLst>
                      <p:childTnLst>
                        <p:par>
                          <p:cTn id="67" fill="hold">
                            <p:stCondLst>
                              <p:cond delay="0"/>
                            </p:stCondLst>
                            <p:childTnLst>
                              <p:par>
                                <p:cTn id="68" presetID="5" presetClass="entr" presetSubtype="10" fill="hold" grpId="0" nodeType="click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checkerboard(across)">
                                      <p:cBhvr>
                                        <p:cTn id="7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 grpId="0" animBg="1"/>
      <p:bldP spid="5" grpId="0" animBg="1"/>
      <p:bldP spid="6" grpId="0" animBg="1"/>
      <p:bldP spid="7" grpId="0" animBg="1"/>
      <p:bldP spid="8" grpId="0" animBg="1"/>
      <p:bldP spid="9" grpId="0" animBg="1"/>
      <p:bldP spid="3" grpId="0" animBg="1"/>
      <p:bldP spid="10" grpId="0"/>
      <p:bldP spid="13" grpId="0"/>
      <p:bldP spid="14" grpId="0"/>
      <p:bldP spid="15" grpId="0"/>
      <p:bldP spid="16" grpId="0"/>
      <p:bldP spid="17"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Овал 3"/>
          <p:cNvSpPr/>
          <p:nvPr/>
        </p:nvSpPr>
        <p:spPr>
          <a:xfrm rot="1711793">
            <a:off x="-71110" y="302320"/>
            <a:ext cx="3972133" cy="240741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Овал 4"/>
          <p:cNvSpPr/>
          <p:nvPr/>
        </p:nvSpPr>
        <p:spPr>
          <a:xfrm rot="19623085">
            <a:off x="-88045" y="3999401"/>
            <a:ext cx="3972133" cy="2476715"/>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Овал 5"/>
          <p:cNvSpPr/>
          <p:nvPr/>
        </p:nvSpPr>
        <p:spPr>
          <a:xfrm rot="2096637">
            <a:off x="5727136" y="3854954"/>
            <a:ext cx="4296905" cy="2557360"/>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Овал 6"/>
          <p:cNvSpPr/>
          <p:nvPr/>
        </p:nvSpPr>
        <p:spPr>
          <a:xfrm rot="19857372">
            <a:off x="5887967" y="346182"/>
            <a:ext cx="4165720" cy="2622814"/>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Овал 2"/>
          <p:cNvSpPr/>
          <p:nvPr/>
        </p:nvSpPr>
        <p:spPr>
          <a:xfrm>
            <a:off x="2881298" y="1571612"/>
            <a:ext cx="3714776" cy="3429024"/>
          </a:xfrm>
          <a:prstGeom prst="ellipse">
            <a:avLst/>
          </a:prstGeom>
          <a:solidFill>
            <a:schemeClr val="accent1">
              <a:lumMod val="20000"/>
              <a:lumOff val="8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3809992" y="142852"/>
            <a:ext cx="2071702" cy="1857388"/>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TextBox 7"/>
          <p:cNvSpPr txBox="1"/>
          <p:nvPr/>
        </p:nvSpPr>
        <p:spPr>
          <a:xfrm>
            <a:off x="3095612" y="1928802"/>
            <a:ext cx="3143272" cy="2554545"/>
          </a:xfrm>
          <a:prstGeom prst="rect">
            <a:avLst/>
          </a:prstGeom>
          <a:noFill/>
        </p:spPr>
        <p:txBody>
          <a:bodyPr wrap="square" rtlCol="0">
            <a:spAutoFit/>
          </a:bodyPr>
          <a:lstStyle/>
          <a:p>
            <a:pPr algn="ctr"/>
            <a:r>
              <a:rPr lang="ru-RU" sz="3200" b="1" dirty="0" smtClean="0">
                <a:latin typeface="Times New Roman" pitchFamily="18" charset="0"/>
                <a:cs typeface="Times New Roman" pitchFamily="18" charset="0"/>
              </a:rPr>
              <a:t>Основные ошибки, </a:t>
            </a:r>
          </a:p>
          <a:p>
            <a:pPr algn="ctr"/>
            <a:r>
              <a:rPr lang="ru-RU" sz="3200" b="1" dirty="0" smtClean="0">
                <a:latin typeface="Times New Roman" pitchFamily="18" charset="0"/>
                <a:cs typeface="Times New Roman" pitchFamily="18" charset="0"/>
              </a:rPr>
              <a:t>встречающиеся на занятиях по ФЭМП?</a:t>
            </a:r>
            <a:endParaRPr lang="ru-RU" sz="3200" b="1" dirty="0">
              <a:latin typeface="Times New Roman" pitchFamily="18" charset="0"/>
              <a:cs typeface="Times New Roman" pitchFamily="18" charset="0"/>
            </a:endParaRPr>
          </a:p>
        </p:txBody>
      </p:sp>
      <p:sp>
        <p:nvSpPr>
          <p:cNvPr id="9" name="Прямоугольник 8"/>
          <p:cNvSpPr/>
          <p:nvPr/>
        </p:nvSpPr>
        <p:spPr>
          <a:xfrm rot="1878610">
            <a:off x="577577" y="737797"/>
            <a:ext cx="2798587" cy="1815882"/>
          </a:xfrm>
          <a:prstGeom prst="rect">
            <a:avLst/>
          </a:prstGeom>
          <a:noFill/>
        </p:spPr>
        <p:txBody>
          <a:bodyPr wrap="none" lIns="91440" tIns="45720" rIns="91440" bIns="45720">
            <a:spAutoFit/>
          </a:bodyPr>
          <a:lstStyle/>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Многословие, </a:t>
            </a:r>
          </a:p>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неточность </a:t>
            </a:r>
          </a:p>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 постановке</a:t>
            </a:r>
          </a:p>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вопросов</a:t>
            </a:r>
            <a:endParaRPr lang="ru-RU"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0" name="Прямоугольник 9"/>
          <p:cNvSpPr/>
          <p:nvPr/>
        </p:nvSpPr>
        <p:spPr>
          <a:xfrm rot="19576144">
            <a:off x="408624" y="4442829"/>
            <a:ext cx="2912016"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3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Однообразие</a:t>
            </a:r>
          </a:p>
          <a:p>
            <a:pPr algn="ctr"/>
            <a:r>
              <a:rPr lang="ru-RU" sz="3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наглядного </a:t>
            </a:r>
          </a:p>
          <a:p>
            <a:pPr algn="ctr"/>
            <a:r>
              <a:rPr lang="ru-RU" sz="3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материала</a:t>
            </a:r>
            <a:endParaRPr lang="ru-RU" sz="3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Прямоугольник 10"/>
          <p:cNvSpPr/>
          <p:nvPr/>
        </p:nvSpPr>
        <p:spPr>
          <a:xfrm rot="2175831">
            <a:off x="6096926" y="4163407"/>
            <a:ext cx="3525837" cy="1754326"/>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Неверное </a:t>
            </a:r>
          </a:p>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Расположение</a:t>
            </a:r>
          </a:p>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материала</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2" name="Прямоугольник 11"/>
          <p:cNvSpPr/>
          <p:nvPr/>
        </p:nvSpPr>
        <p:spPr>
          <a:xfrm rot="19353881">
            <a:off x="6364647" y="501281"/>
            <a:ext cx="3368038" cy="2308324"/>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Использование </a:t>
            </a:r>
          </a:p>
          <a:p>
            <a:pPr algn="ctr"/>
            <a:r>
              <a:rPr lang="ru-RU" sz="2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Неэстетичного</a:t>
            </a:r>
          </a:p>
          <a:p>
            <a:pPr algn="ctr"/>
            <a:r>
              <a:rPr lang="ru-RU" sz="2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наглядного материала,</a:t>
            </a:r>
          </a:p>
          <a:p>
            <a:pPr algn="ct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Не отвечающее</a:t>
            </a:r>
          </a:p>
          <a:p>
            <a:pPr algn="ct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педагогическим</a:t>
            </a:r>
          </a:p>
          <a:p>
            <a:pPr algn="ctr"/>
            <a:r>
              <a:rPr lang="ru-RU"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требованиям</a:t>
            </a:r>
            <a:endParaRPr lang="ru-RU" sz="2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5"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strVal val="#ppt_w*0.70"/>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Effect transition="in" filter="fade">
                                      <p:cBhvr>
                                        <p:cTn id="16" dur="1000"/>
                                        <p:tgtEl>
                                          <p:spTgt spid="8"/>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heckerboard(across)">
                                      <p:cBhvr>
                                        <p:cTn id="19" dur="500"/>
                                        <p:tgtEl>
                                          <p:spTgt spid="4"/>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diamond(in)">
                                      <p:cBhvr>
                                        <p:cTn id="28" dur="2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4"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heel(4)">
                                      <p:cBhvr>
                                        <p:cTn id="38" dur="20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circle(in)">
                                      <p:cBhvr>
                                        <p:cTn id="43" dur="20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8" presetClass="entr" presetSubtype="12"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strips(downLeft)">
                                      <p:cBhvr>
                                        <p:cTn id="4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 grpId="0" animBg="1"/>
      <p:bldP spid="8" grpId="0"/>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166918" y="-142900"/>
            <a:ext cx="6465231" cy="1569660"/>
          </a:xfrm>
          <a:prstGeom prst="rect">
            <a:avLst/>
          </a:prstGeom>
          <a:noFill/>
        </p:spPr>
        <p:txBody>
          <a:bodyPr wrap="none" lIns="91440" tIns="45720" rIns="91440" bIns="45720">
            <a:spAutoFit/>
          </a:bodyPr>
          <a:lstStyle/>
          <a:p>
            <a:pPr algn="ctr"/>
            <a:r>
              <a:rPr lang="ru-RU"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a:t>
            </a:r>
          </a:p>
          <a:p>
            <a:pPr algn="ctr"/>
            <a:r>
              <a:rPr lang="ru-RU"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«Информационная»</a:t>
            </a:r>
            <a:endParaRPr lang="ru-RU"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Рисунок 2"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738290" cy="178592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Скругленная прямоугольная выноска 3"/>
          <p:cNvSpPr/>
          <p:nvPr/>
        </p:nvSpPr>
        <p:spPr>
          <a:xfrm>
            <a:off x="881034" y="1428736"/>
            <a:ext cx="8858312" cy="5143536"/>
          </a:xfrm>
          <a:prstGeom prst="wedgeRoundRectCallout">
            <a:avLst>
              <a:gd name="adj1" fmla="val -56615"/>
              <a:gd name="adj2" fmla="val -52884"/>
              <a:gd name="adj3" fmla="val 16667"/>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121" name="Rectangle 1"/>
          <p:cNvSpPr>
            <a:spLocks noChangeArrowheads="1"/>
          </p:cNvSpPr>
          <p:nvPr/>
        </p:nvSpPr>
        <p:spPr bwMode="auto">
          <a:xfrm>
            <a:off x="1095348" y="1500174"/>
            <a:ext cx="8358246"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Одним из средств формирования у детей дошкольного возраста элементарных математических представлений являются занимательные игры, упражнения, задачи, вопросы. Этот занимательный математический материал чрезвычайно разнообразен по содержанию, форме, развивающему и воспитательному влиянию.</a:t>
            </a:r>
            <a:endParaRPr kumimoji="0" lang="ru-RU" sz="1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 конце прошлого — начале нашего столетия считалось, что через использование занимательного математического материала можно выработать у детей умение считать, решать арифметические задачи, развивать у них желание заниматься, преодолевать трудности. Рекомендовалось использовать его в работе с детьми до школьного возраста.</a:t>
            </a:r>
            <a:endParaRPr kumimoji="0" lang="ru-RU" sz="18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 последующие годы был замечен спад внимания к занимательному математическому материалу, и вновь повысился интерес к нему в последние 10—15 лет в связи с поисками новых средств обучения, которые в наибольшей степени способствовали бы выявлению и реализации потенциальных познавательных- возможностей каждого ребенка.</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Занимательный математический материал в силу свойственной ему занимательности, скрытой в ней серьезной познавательной задачи, увлекая, развивает детей. Единой, общепризнанной его классификации не существует. </a:t>
            </a:r>
            <a:endParaRPr kumimoji="0" lang="ru-RU"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55"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2000" fill="hold"/>
                                        <p:tgtEl>
                                          <p:spTgt spid="4"/>
                                        </p:tgtEl>
                                        <p:attrNameLst>
                                          <p:attrName>ppt_w</p:attrName>
                                        </p:attrNameLst>
                                      </p:cBhvr>
                                      <p:tavLst>
                                        <p:tav tm="0">
                                          <p:val>
                                            <p:strVal val="#ppt_w*0.70"/>
                                          </p:val>
                                        </p:tav>
                                        <p:tav tm="100000">
                                          <p:val>
                                            <p:strVal val="#ppt_w"/>
                                          </p:val>
                                        </p:tav>
                                      </p:tavLst>
                                    </p:anim>
                                    <p:anim calcmode="lin" valueType="num">
                                      <p:cBhvr>
                                        <p:cTn id="15" dur="2000" fill="hold"/>
                                        <p:tgtEl>
                                          <p:spTgt spid="4"/>
                                        </p:tgtEl>
                                        <p:attrNameLst>
                                          <p:attrName>ppt_h</p:attrName>
                                        </p:attrNameLst>
                                      </p:cBhvr>
                                      <p:tavLst>
                                        <p:tav tm="0">
                                          <p:val>
                                            <p:strVal val="#ppt_h"/>
                                          </p:val>
                                        </p:tav>
                                        <p:tav tm="100000">
                                          <p:val>
                                            <p:strVal val="#ppt_h"/>
                                          </p:val>
                                        </p:tav>
                                      </p:tavLst>
                                    </p:anim>
                                    <p:animEffect transition="in" filter="fade">
                                      <p:cBhvr>
                                        <p:cTn id="16" dur="2000"/>
                                        <p:tgtEl>
                                          <p:spTgt spid="4"/>
                                        </p:tgtEl>
                                      </p:cBhvr>
                                    </p:animEffect>
                                  </p:childTnLst>
                                </p:cTn>
                              </p:par>
                            </p:childTnLst>
                          </p:cTn>
                        </p:par>
                        <p:par>
                          <p:cTn id="17" fill="hold">
                            <p:stCondLst>
                              <p:cond delay="4000"/>
                            </p:stCondLst>
                            <p:childTnLst>
                              <p:par>
                                <p:cTn id="18" presetID="5" presetClass="entr" presetSubtype="10" fill="hold" grpId="0" nodeType="afterEffect">
                                  <p:stCondLst>
                                    <p:cond delay="0"/>
                                  </p:stCondLst>
                                  <p:childTnLst>
                                    <p:set>
                                      <p:cBhvr>
                                        <p:cTn id="19" dur="1" fill="hold">
                                          <p:stCondLst>
                                            <p:cond delay="0"/>
                                          </p:stCondLst>
                                        </p:cTn>
                                        <p:tgtEl>
                                          <p:spTgt spid="5121"/>
                                        </p:tgtEl>
                                        <p:attrNameLst>
                                          <p:attrName>style.visibility</p:attrName>
                                        </p:attrNameLst>
                                      </p:cBhvr>
                                      <p:to>
                                        <p:strVal val="visible"/>
                                      </p:to>
                                    </p:set>
                                    <p:animEffect transition="in" filter="checkerboard(across)">
                                      <p:cBhvr>
                                        <p:cTn id="20" dur="2000"/>
                                        <p:tgtEl>
                                          <p:spTgt spid="5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12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166918" y="-142900"/>
            <a:ext cx="6465231" cy="1569660"/>
          </a:xfrm>
          <a:prstGeom prst="rect">
            <a:avLst/>
          </a:prstGeom>
          <a:noFill/>
        </p:spPr>
        <p:txBody>
          <a:bodyPr wrap="none" lIns="91440" tIns="45720" rIns="91440" bIns="45720">
            <a:spAutoFit/>
          </a:bodyPr>
          <a:lstStyle/>
          <a:p>
            <a:pPr algn="ctr"/>
            <a:r>
              <a:rPr lang="ru-RU"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a:t>
            </a:r>
          </a:p>
          <a:p>
            <a:pPr algn="ctr"/>
            <a:r>
              <a:rPr lang="ru-RU"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«Информационная»</a:t>
            </a:r>
            <a:endParaRPr lang="ru-RU"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Рисунок 2"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738290" cy="178592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Скругленная прямоугольная выноска 3"/>
          <p:cNvSpPr/>
          <p:nvPr/>
        </p:nvSpPr>
        <p:spPr>
          <a:xfrm>
            <a:off x="523844" y="1428736"/>
            <a:ext cx="9215502" cy="5286412"/>
          </a:xfrm>
          <a:prstGeom prst="wedgeRoundRectCallout">
            <a:avLst>
              <a:gd name="adj1" fmla="val -56615"/>
              <a:gd name="adj2" fmla="val -52884"/>
              <a:gd name="adj3" fmla="val 16667"/>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0177" name="Rectangle 1"/>
          <p:cNvSpPr>
            <a:spLocks noChangeArrowheads="1"/>
          </p:cNvSpPr>
          <p:nvPr/>
        </p:nvSpPr>
        <p:spPr bwMode="auto">
          <a:xfrm>
            <a:off x="881034" y="1500174"/>
            <a:ext cx="871543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Отметим основные педагогические требования к занимательному математическому материалу как дидактическому средству.</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 Материал должен быть разнообразным. Это требование вытекает из основной его функции, заключающейся в развитии и совершенствовании количественных, пространственных и временных представлений у детей. Разнообразными должны быть занимательные задачи по способам решения. Когда способ решения найден, то аналогичные задачи решаются без особого труда, сама задача из нестандартной становится шаблонной, ее развивающее влияние резко снижается. Разнообразить следует и формы организации работы с этим материалом: индивидуальные и групповые, в свободной самостоятельной деятельности и на занятиях, в детском саду и дома и т. д.</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 Занимательный материал должен использоваться не эпизодически, случайно, а в определенной системе, предполагающей постепенное усложнение задач, игр, упражнений.</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3. Организуя деятельность детей с занимательным материалом и руководя ею, необходимо сочетать методы прямого обучения с созданием условий для самостоятельных поисков способов решения.</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4. Занимательный материал должен отвечать разным уровням общего и математического развития ребенка. Это требование реализуется благодаря варьированию заданий, методических приемов и форм организации.</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5. Использование занимательного математического материала должно сочетаться с другими дидактическими средствами по формированию у детей элементарных математических представлений.</a:t>
            </a:r>
            <a:endParaRPr kumimoji="0" lang="ru-RU" sz="16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6"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par>
                          <p:cTn id="14" fill="hold">
                            <p:stCondLst>
                              <p:cond delay="3000"/>
                            </p:stCondLst>
                            <p:childTnLst>
                              <p:par>
                                <p:cTn id="15" presetID="5" presetClass="entr" presetSubtype="10" fill="hold" grpId="0" nodeType="afterEffect">
                                  <p:stCondLst>
                                    <p:cond delay="0"/>
                                  </p:stCondLst>
                                  <p:childTnLst>
                                    <p:set>
                                      <p:cBhvr>
                                        <p:cTn id="16" dur="1" fill="hold">
                                          <p:stCondLst>
                                            <p:cond delay="0"/>
                                          </p:stCondLst>
                                        </p:cTn>
                                        <p:tgtEl>
                                          <p:spTgt spid="50177"/>
                                        </p:tgtEl>
                                        <p:attrNameLst>
                                          <p:attrName>style.visibility</p:attrName>
                                        </p:attrNameLst>
                                      </p:cBhvr>
                                      <p:to>
                                        <p:strVal val="visible"/>
                                      </p:to>
                                    </p:set>
                                    <p:animEffect transition="in" filter="checkerboard(across)">
                                      <p:cBhvr>
                                        <p:cTn id="17" dur="500"/>
                                        <p:tgtEl>
                                          <p:spTgt spid="50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0177"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166918" y="-142900"/>
            <a:ext cx="5513625" cy="1569660"/>
          </a:xfrm>
          <a:prstGeom prst="rect">
            <a:avLst/>
          </a:prstGeom>
          <a:noFill/>
        </p:spPr>
        <p:txBody>
          <a:bodyPr wrap="none" lIns="91440" tIns="45720" rIns="91440" bIns="45720">
            <a:spAutoFit/>
          </a:bodyPr>
          <a:lstStyle/>
          <a:p>
            <a:pPr algn="ctr"/>
            <a:r>
              <a:rPr lang="ru-RU"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a:t>
            </a:r>
          </a:p>
          <a:p>
            <a:pPr algn="ctr"/>
            <a:r>
              <a:rPr lang="ru-RU"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«Аналитическая»</a:t>
            </a:r>
            <a:endParaRPr lang="ru-RU"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Рисунок 2"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738290" cy="178592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Скругленная прямоугольная выноска 3"/>
          <p:cNvSpPr/>
          <p:nvPr/>
        </p:nvSpPr>
        <p:spPr>
          <a:xfrm>
            <a:off x="523844" y="1428736"/>
            <a:ext cx="9215502" cy="5286412"/>
          </a:xfrm>
          <a:prstGeom prst="wedgeRoundRectCallout">
            <a:avLst>
              <a:gd name="adj1" fmla="val -54385"/>
              <a:gd name="adj2" fmla="val -49580"/>
              <a:gd name="adj3" fmla="val 16667"/>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TextBox 4"/>
          <p:cNvSpPr txBox="1"/>
          <p:nvPr/>
        </p:nvSpPr>
        <p:spPr>
          <a:xfrm>
            <a:off x="952472" y="1500174"/>
            <a:ext cx="8215370" cy="4647426"/>
          </a:xfrm>
          <a:prstGeom prst="rect">
            <a:avLst/>
          </a:prstGeom>
          <a:noFill/>
        </p:spPr>
        <p:txBody>
          <a:bodyPr wrap="square" rtlCol="0">
            <a:spAutoFit/>
          </a:bodyPr>
          <a:lstStyle/>
          <a:p>
            <a:pPr algn="ctr"/>
            <a:r>
              <a:rPr lang="ru-RU" sz="2800" b="1" dirty="0" smtClean="0">
                <a:latin typeface="Times New Roman" pitchFamily="18" charset="0"/>
                <a:cs typeface="Times New Roman" pitchFamily="18" charset="0"/>
              </a:rPr>
              <a:t>В ДОУ прошла тематическая проверка по ФЭМП, которая включила в себя:</a:t>
            </a:r>
          </a:p>
          <a:p>
            <a:pPr marL="514350" indent="-514350" algn="just">
              <a:buFont typeface="+mj-lt"/>
              <a:buAutoNum type="arabicPeriod"/>
            </a:pPr>
            <a:r>
              <a:rPr lang="ru-RU" sz="2400" b="1" dirty="0" smtClean="0">
                <a:latin typeface="Times New Roman" pitchFamily="18" charset="0"/>
                <a:cs typeface="Times New Roman" pitchFamily="18" charset="0"/>
              </a:rPr>
              <a:t>Игровая диагностика по </a:t>
            </a:r>
            <a:r>
              <a:rPr lang="ru-RU" sz="2400" b="1" dirty="0" err="1" smtClean="0">
                <a:latin typeface="Times New Roman" pitchFamily="18" charset="0"/>
                <a:cs typeface="Times New Roman" pitchFamily="18" charset="0"/>
              </a:rPr>
              <a:t>логико</a:t>
            </a:r>
            <a:r>
              <a:rPr lang="ru-RU" sz="2400" b="1" dirty="0" smtClean="0">
                <a:latin typeface="Times New Roman" pitchFamily="18" charset="0"/>
                <a:cs typeface="Times New Roman" pitchFamily="18" charset="0"/>
              </a:rPr>
              <a:t> – математическим играм </a:t>
            </a:r>
            <a:r>
              <a:rPr lang="ru-RU" sz="2400" b="1" dirty="0" err="1" smtClean="0">
                <a:latin typeface="Times New Roman" pitchFamily="18" charset="0"/>
                <a:cs typeface="Times New Roman" pitchFamily="18" charset="0"/>
              </a:rPr>
              <a:t>подг</a:t>
            </a:r>
            <a:r>
              <a:rPr lang="ru-RU" sz="2400" b="1" dirty="0" smtClean="0">
                <a:latin typeface="Times New Roman" pitchFamily="18" charset="0"/>
                <a:cs typeface="Times New Roman" pitchFamily="18" charset="0"/>
              </a:rPr>
              <a:t>. гр. №4, №1 (обследовано 40 человек).</a:t>
            </a:r>
          </a:p>
          <a:p>
            <a:pPr marL="514350" indent="-514350" algn="just">
              <a:buFont typeface="+mj-lt"/>
              <a:buAutoNum type="arabicPeriod"/>
            </a:pPr>
            <a:r>
              <a:rPr lang="ru-RU" sz="2400" b="1" dirty="0" smtClean="0">
                <a:latin typeface="Times New Roman" pitchFamily="18" charset="0"/>
                <a:cs typeface="Times New Roman" pitchFamily="18" charset="0"/>
              </a:rPr>
              <a:t>Анализ подготовки и проведение занятий по ФЭМП.</a:t>
            </a:r>
          </a:p>
          <a:p>
            <a:pPr marL="514350" indent="-514350" algn="just">
              <a:buFont typeface="+mj-lt"/>
              <a:buAutoNum type="arabicPeriod"/>
            </a:pPr>
            <a:r>
              <a:rPr lang="ru-RU" sz="2400" b="1" dirty="0" smtClean="0">
                <a:latin typeface="Times New Roman" pitchFamily="18" charset="0"/>
                <a:cs typeface="Times New Roman" pitchFamily="18" charset="0"/>
              </a:rPr>
              <a:t>Анализ планов за 1 квартал старшие и подготовительные группы ДОУ.</a:t>
            </a:r>
          </a:p>
          <a:p>
            <a:pPr marL="514350" indent="-514350" algn="just">
              <a:buFont typeface="+mj-lt"/>
              <a:buAutoNum type="arabicPeriod"/>
            </a:pPr>
            <a:r>
              <a:rPr lang="ru-RU" sz="2400" b="1" dirty="0" smtClean="0">
                <a:latin typeface="Times New Roman" pitchFamily="18" charset="0"/>
                <a:cs typeface="Times New Roman" pitchFamily="18" charset="0"/>
              </a:rPr>
              <a:t>Анкетирование педагогов ДОУ по ФЭМП.</a:t>
            </a:r>
          </a:p>
          <a:p>
            <a:pPr marL="514350" indent="-514350" algn="just">
              <a:buFont typeface="+mj-lt"/>
              <a:buAutoNum type="arabicPeriod"/>
            </a:pPr>
            <a:r>
              <a:rPr lang="ru-RU" sz="2400" b="1" dirty="0" smtClean="0">
                <a:latin typeface="Times New Roman" pitchFamily="18" charset="0"/>
                <a:cs typeface="Times New Roman" pitchFamily="18" charset="0"/>
              </a:rPr>
              <a:t>Анкетирование родителей старших и подготовительных групп по математике.</a:t>
            </a:r>
          </a:p>
          <a:p>
            <a:pPr marL="514350" indent="-514350" algn="just">
              <a:buFont typeface="+mj-lt"/>
              <a:buAutoNum type="arabicPeriod"/>
            </a:pPr>
            <a:r>
              <a:rPr lang="ru-RU" sz="2400" b="1" dirty="0" smtClean="0">
                <a:latin typeface="Times New Roman" pitchFamily="18" charset="0"/>
                <a:cs typeface="Times New Roman" pitchFamily="18" charset="0"/>
              </a:rPr>
              <a:t>Тестирование воспитателей по знанию методики ФЭМП </a:t>
            </a:r>
            <a:endParaRPr lang="ru-RU" sz="2400" b="1"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024042" y="0"/>
            <a:ext cx="6143668" cy="523220"/>
          </a:xfrm>
          <a:prstGeom prst="rect">
            <a:avLst/>
          </a:prstGeom>
          <a:noFill/>
        </p:spPr>
        <p:txBody>
          <a:bodyPr wrap="square" lIns="91440" tIns="45720" rIns="91440" bIns="45720">
            <a:spAutoFit/>
          </a:bodyPr>
          <a:lstStyle/>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a:t>
            </a:r>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«Аналитическая»</a:t>
            </a:r>
            <a:endParaRPr lang="ru-RU"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Рисунок 2"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738290" cy="178592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graphicFrame>
        <p:nvGraphicFramePr>
          <p:cNvPr id="5" name="Диаграмма 4"/>
          <p:cNvGraphicFramePr/>
          <p:nvPr/>
        </p:nvGraphicFramePr>
        <p:xfrm>
          <a:off x="238092" y="428604"/>
          <a:ext cx="9667908" cy="6272217"/>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par>
                          <p:cTn id="8" fill="hold">
                            <p:stCondLst>
                              <p:cond delay="2000"/>
                            </p:stCondLst>
                            <p:childTnLst>
                              <p:par>
                                <p:cTn id="9" presetID="5"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AsOne/>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166918" y="-142900"/>
            <a:ext cx="5513625" cy="1569660"/>
          </a:xfrm>
          <a:prstGeom prst="rect">
            <a:avLst/>
          </a:prstGeom>
          <a:noFill/>
        </p:spPr>
        <p:txBody>
          <a:bodyPr wrap="none" lIns="91440" tIns="45720" rIns="91440" bIns="45720">
            <a:spAutoFit/>
          </a:bodyPr>
          <a:lstStyle/>
          <a:p>
            <a:pPr algn="ctr"/>
            <a:r>
              <a:rPr lang="ru-RU"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a:t>
            </a:r>
          </a:p>
          <a:p>
            <a:pPr algn="ctr"/>
            <a:r>
              <a:rPr lang="ru-RU"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«Аналитическая»</a:t>
            </a:r>
            <a:endParaRPr lang="ru-RU"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Рисунок 2"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738290" cy="178592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Скругленная прямоугольная выноска 3"/>
          <p:cNvSpPr/>
          <p:nvPr/>
        </p:nvSpPr>
        <p:spPr>
          <a:xfrm>
            <a:off x="523844" y="1428736"/>
            <a:ext cx="9215502" cy="5286412"/>
          </a:xfrm>
          <a:prstGeom prst="wedgeRoundRectCallout">
            <a:avLst>
              <a:gd name="adj1" fmla="val -56615"/>
              <a:gd name="adj2" fmla="val -52884"/>
              <a:gd name="adj3" fmla="val 16667"/>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рямоугольник 4"/>
          <p:cNvSpPr/>
          <p:nvPr/>
        </p:nvSpPr>
        <p:spPr>
          <a:xfrm>
            <a:off x="1064568" y="2060848"/>
            <a:ext cx="7845033" cy="2554545"/>
          </a:xfrm>
          <a:prstGeom prst="rect">
            <a:avLst/>
          </a:prstGeom>
          <a:noFill/>
        </p:spPr>
        <p:txBody>
          <a:bodyPr wrap="none" lIns="91440" tIns="45720" rIns="91440" bIns="45720">
            <a:spAutoFit/>
          </a:bodyPr>
          <a:lstStyle/>
          <a:p>
            <a:pPr algn="ctr"/>
            <a:r>
              <a:rPr lang="ru-RU" sz="8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Рекомендации</a:t>
            </a:r>
          </a:p>
          <a:p>
            <a:pPr algn="ctr"/>
            <a:r>
              <a:rPr lang="ru-RU" sz="8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педагогам</a:t>
            </a:r>
            <a:endParaRPr lang="ru-RU" sz="8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238356" y="0"/>
            <a:ext cx="4929222" cy="2123658"/>
          </a:xfrm>
          <a:prstGeom prst="rect">
            <a:avLst/>
          </a:prstGeom>
          <a:noFill/>
        </p:spPr>
        <p:txBody>
          <a:bodyPr wrap="square" lIns="91440" tIns="45720" rIns="91440" bIns="45720">
            <a:spAutoFit/>
          </a:bodyPr>
          <a:lstStyle/>
          <a:p>
            <a:pPr algn="ctr"/>
            <a:r>
              <a:rPr lang="ru-RU" sz="6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a:t>
            </a:r>
          </a:p>
          <a:p>
            <a:pPr algn="ctr"/>
            <a:r>
              <a:rPr lang="ru-RU" sz="6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«Опытная»</a:t>
            </a:r>
            <a:endParaRPr lang="ru-RU"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Рисунок 2"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2024042" cy="1928802"/>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Прямоугольник 3"/>
          <p:cNvSpPr/>
          <p:nvPr/>
        </p:nvSpPr>
        <p:spPr>
          <a:xfrm>
            <a:off x="1043954" y="2000240"/>
            <a:ext cx="7375031" cy="3785652"/>
          </a:xfrm>
          <a:prstGeom prst="rect">
            <a:avLst/>
          </a:prstGeom>
          <a:noFill/>
        </p:spPr>
        <p:txBody>
          <a:bodyPr wrap="none" lIns="91440" tIns="45720" rIns="91440" bIns="45720">
            <a:spAutoFit/>
          </a:bodyPr>
          <a:lstStyle/>
          <a:p>
            <a:pPr algn="ctr"/>
            <a:r>
              <a:rPr lang="ru-RU" sz="4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Опыт организации </a:t>
            </a:r>
          </a:p>
          <a:p>
            <a:pPr algn="ctr"/>
            <a:r>
              <a:rPr lang="ru-RU" sz="4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кружковой работы</a:t>
            </a:r>
          </a:p>
          <a:p>
            <a:pPr algn="ctr"/>
            <a:r>
              <a:rPr lang="ru-RU"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Представлен</a:t>
            </a:r>
            <a:endParaRPr lang="ru-RU" sz="4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r>
              <a:rPr lang="ru-RU"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на базе подготовительной </a:t>
            </a:r>
          </a:p>
          <a:p>
            <a:pPr algn="ctr"/>
            <a:endParaRPr lang="ru-RU" sz="4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par>
                          <p:cTn id="8" fill="hold">
                            <p:stCondLst>
                              <p:cond delay="500"/>
                            </p:stCondLst>
                            <p:childTnLst>
                              <p:par>
                                <p:cTn id="9" presetID="35"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anim calcmode="lin" valueType="num">
                                      <p:cBhvr>
                                        <p:cTn id="12" dur="2000" fill="hold"/>
                                        <p:tgtEl>
                                          <p:spTgt spid="4"/>
                                        </p:tgtEl>
                                        <p:attrNameLst>
                                          <p:attrName>style.rotation</p:attrName>
                                        </p:attrNameLst>
                                      </p:cBhvr>
                                      <p:tavLst>
                                        <p:tav tm="0">
                                          <p:val>
                                            <p:fltVal val="720"/>
                                          </p:val>
                                        </p:tav>
                                        <p:tav tm="100000">
                                          <p:val>
                                            <p:fltVal val="0"/>
                                          </p:val>
                                        </p:tav>
                                      </p:tavLst>
                                    </p:anim>
                                    <p:anim calcmode="lin" valueType="num">
                                      <p:cBhvr>
                                        <p:cTn id="13" dur="2000" fill="hold"/>
                                        <p:tgtEl>
                                          <p:spTgt spid="4"/>
                                        </p:tgtEl>
                                        <p:attrNameLst>
                                          <p:attrName>ppt_h</p:attrName>
                                        </p:attrNameLst>
                                      </p:cBhvr>
                                      <p:tavLst>
                                        <p:tav tm="0">
                                          <p:val>
                                            <p:fltVal val="0"/>
                                          </p:val>
                                        </p:tav>
                                        <p:tav tm="100000">
                                          <p:val>
                                            <p:strVal val="#ppt_h"/>
                                          </p:val>
                                        </p:tav>
                                      </p:tavLst>
                                    </p:anim>
                                    <p:anim calcmode="lin" valueType="num">
                                      <p:cBhvr>
                                        <p:cTn id="14"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Равнобедренный треугольник 3"/>
          <p:cNvSpPr/>
          <p:nvPr/>
        </p:nvSpPr>
        <p:spPr>
          <a:xfrm>
            <a:off x="2553875" y="1214422"/>
            <a:ext cx="4720861" cy="3286148"/>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ru-RU" sz="1800">
              <a:solidFill>
                <a:prstClr val="white"/>
              </a:solidFill>
            </a:endParaRPr>
          </a:p>
        </p:txBody>
      </p:sp>
      <p:sp>
        <p:nvSpPr>
          <p:cNvPr id="2" name="Заголовок 1"/>
          <p:cNvSpPr>
            <a:spLocks noGrp="1"/>
          </p:cNvSpPr>
          <p:nvPr>
            <p:ph type="title"/>
          </p:nvPr>
        </p:nvSpPr>
        <p:spPr>
          <a:xfrm>
            <a:off x="773877" y="3143248"/>
            <a:ext cx="8865870" cy="1051560"/>
          </a:xfrm>
        </p:spPr>
        <p:txBody>
          <a:bodyPr>
            <a:noAutofit/>
          </a:bodyPr>
          <a:lstStyle/>
          <a:p>
            <a:r>
              <a:rPr lang="ru-RU" sz="7200" b="1" dirty="0" smtClean="0">
                <a:solidFill>
                  <a:srgbClr val="FF0000"/>
                </a:solidFill>
                <a:latin typeface="Monotype Corsiva" pitchFamily="66" charset="0"/>
              </a:rPr>
              <a:t/>
            </a:r>
            <a:br>
              <a:rPr lang="ru-RU" sz="7200" b="1" dirty="0" smtClean="0">
                <a:solidFill>
                  <a:srgbClr val="FF0000"/>
                </a:solidFill>
                <a:latin typeface="Monotype Corsiva" pitchFamily="66" charset="0"/>
              </a:rPr>
            </a:br>
            <a:r>
              <a:rPr lang="ru-RU" sz="7200" dirty="0" smtClean="0">
                <a:solidFill>
                  <a:srgbClr val="FF0000"/>
                </a:solidFill>
                <a:latin typeface="Monotype Corsiva" pitchFamily="66" charset="0"/>
              </a:rPr>
              <a:t/>
            </a:r>
            <a:br>
              <a:rPr lang="ru-RU" sz="7200" dirty="0" smtClean="0">
                <a:solidFill>
                  <a:srgbClr val="FF0000"/>
                </a:solidFill>
                <a:latin typeface="Monotype Corsiva" pitchFamily="66" charset="0"/>
              </a:rPr>
            </a:br>
            <a:r>
              <a:rPr lang="ru-RU" sz="7200" dirty="0" smtClean="0">
                <a:solidFill>
                  <a:srgbClr val="FF0000"/>
                </a:solidFill>
                <a:latin typeface="Monotype Corsiva" pitchFamily="66" charset="0"/>
              </a:rPr>
              <a:t/>
            </a:r>
            <a:br>
              <a:rPr lang="ru-RU" sz="7200" dirty="0" smtClean="0">
                <a:solidFill>
                  <a:srgbClr val="FF0000"/>
                </a:solidFill>
                <a:latin typeface="Monotype Corsiva" pitchFamily="66" charset="0"/>
              </a:rPr>
            </a:br>
            <a:r>
              <a:rPr lang="ru-RU" sz="7200" b="1" dirty="0" smtClean="0">
                <a:solidFill>
                  <a:srgbClr val="FF0000"/>
                </a:solidFill>
                <a:latin typeface="Monotype Corsiva" pitchFamily="66" charset="0"/>
              </a:rPr>
              <a:t>МАТЕМАТИКА В ЖИЗНИ РЕБЕНКА</a:t>
            </a:r>
            <a:endParaRPr lang="ru-RU" sz="7200" b="1" dirty="0">
              <a:solidFill>
                <a:srgbClr val="FF0000"/>
              </a:solidFill>
              <a:latin typeface="Monotype Corsiva" pitchFamily="66" charset="0"/>
            </a:endParaRPr>
          </a:p>
        </p:txBody>
      </p:sp>
      <p:sp>
        <p:nvSpPr>
          <p:cNvPr id="9" name="Содержимое 8"/>
          <p:cNvSpPr>
            <a:spLocks noGrp="1"/>
          </p:cNvSpPr>
          <p:nvPr>
            <p:ph idx="1"/>
          </p:nvPr>
        </p:nvSpPr>
        <p:spPr/>
        <p:txBody>
          <a:bodyPr/>
          <a:lstStyle/>
          <a:p>
            <a:endParaRPr lang="ru-RU" dirty="0"/>
          </a:p>
        </p:txBody>
      </p:sp>
      <p:sp>
        <p:nvSpPr>
          <p:cNvPr id="5" name="Овал 4"/>
          <p:cNvSpPr/>
          <p:nvPr/>
        </p:nvSpPr>
        <p:spPr>
          <a:xfrm>
            <a:off x="8915400" y="0"/>
            <a:ext cx="9906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ru-RU" sz="1800">
              <a:solidFill>
                <a:prstClr val="white"/>
              </a:solidFill>
            </a:endParaRPr>
          </a:p>
        </p:txBody>
      </p:sp>
      <p:sp>
        <p:nvSpPr>
          <p:cNvPr id="6" name="Правильный пятиугольник 5"/>
          <p:cNvSpPr/>
          <p:nvPr/>
        </p:nvSpPr>
        <p:spPr>
          <a:xfrm>
            <a:off x="386921" y="5429264"/>
            <a:ext cx="1315650" cy="1071570"/>
          </a:xfrm>
          <a:prstGeom prst="pent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ru-RU" sz="1800">
              <a:solidFill>
                <a:prstClr val="white"/>
              </a:solidFill>
            </a:endParaRPr>
          </a:p>
        </p:txBody>
      </p:sp>
      <p:sp>
        <p:nvSpPr>
          <p:cNvPr id="7" name="Блок-схема: процесс 6"/>
          <p:cNvSpPr/>
          <p:nvPr/>
        </p:nvSpPr>
        <p:spPr>
          <a:xfrm>
            <a:off x="8435603" y="5500702"/>
            <a:ext cx="1083476" cy="8984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ru-RU" sz="1800">
              <a:solidFill>
                <a:prstClr val="white"/>
              </a:solidFill>
            </a:endParaRPr>
          </a:p>
        </p:txBody>
      </p:sp>
      <p:sp>
        <p:nvSpPr>
          <p:cNvPr id="8" name="Трапеция 7"/>
          <p:cNvSpPr/>
          <p:nvPr/>
        </p:nvSpPr>
        <p:spPr>
          <a:xfrm>
            <a:off x="77356" y="0"/>
            <a:ext cx="1315650" cy="1000132"/>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ru-RU" sz="1800">
              <a:solidFill>
                <a:prstClr val="white"/>
              </a:solidFill>
            </a:endParaRP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Autofit/>
          </a:bodyPr>
          <a:lstStyle/>
          <a:p>
            <a:r>
              <a:rPr lang="ru-RU" sz="4000" dirty="0" smtClean="0">
                <a:solidFill>
                  <a:srgbClr val="FF0000"/>
                </a:solidFill>
                <a:latin typeface="Comic Sans MS" pitchFamily="66" charset="0"/>
              </a:rPr>
              <a:t>Кто с детских лет занимается математикой, тот развивает внимание, тренирует свой мозг, свою волю, воспитывает настойчивость и упорство в достижении цели</a:t>
            </a:r>
          </a:p>
          <a:p>
            <a:pPr algn="r"/>
            <a:r>
              <a:rPr lang="ru-RU" sz="4000" dirty="0" smtClean="0">
                <a:solidFill>
                  <a:srgbClr val="FF0000"/>
                </a:solidFill>
                <a:latin typeface="Comic Sans MS" pitchFamily="66" charset="0"/>
              </a:rPr>
              <a:t>«</a:t>
            </a:r>
            <a:r>
              <a:rPr lang="ru-RU" sz="4000" dirty="0" err="1" smtClean="0">
                <a:solidFill>
                  <a:srgbClr val="FF0000"/>
                </a:solidFill>
                <a:latin typeface="Comic Sans MS" pitchFamily="66" charset="0"/>
              </a:rPr>
              <a:t>А.Маркушевич</a:t>
            </a:r>
            <a:r>
              <a:rPr lang="ru-RU" sz="4000" dirty="0" smtClean="0">
                <a:solidFill>
                  <a:srgbClr val="FF0000"/>
                </a:solidFill>
                <a:latin typeface="Comic Sans MS" pitchFamily="66" charset="0"/>
              </a:rPr>
              <a:t>»</a:t>
            </a:r>
            <a:endParaRPr lang="ru-RU" sz="4000" dirty="0">
              <a:solidFill>
                <a:srgbClr val="FF0000"/>
              </a:solidFill>
              <a:latin typeface="Comic Sans MS" pitchFamily="66" charset="0"/>
            </a:endParaRPr>
          </a:p>
        </p:txBody>
      </p:sp>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Скругленная прямоугольная выноска 2"/>
          <p:cNvSpPr/>
          <p:nvPr/>
        </p:nvSpPr>
        <p:spPr>
          <a:xfrm>
            <a:off x="0" y="214290"/>
            <a:ext cx="9906000" cy="6286544"/>
          </a:xfrm>
          <a:prstGeom prst="wedgeRoundRectCallout">
            <a:avLst>
              <a:gd name="adj1" fmla="val -500"/>
              <a:gd name="adj2" fmla="val 55915"/>
              <a:gd name="adj3" fmla="val 16667"/>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8129" name="Rectangle 1"/>
          <p:cNvSpPr>
            <a:spLocks noChangeArrowheads="1"/>
          </p:cNvSpPr>
          <p:nvPr/>
        </p:nvSpPr>
        <p:spPr bwMode="auto">
          <a:xfrm>
            <a:off x="452406" y="214290"/>
            <a:ext cx="9263162" cy="62478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Как подчеркивает российский ученый</a:t>
            </a:r>
          </a:p>
          <a:p>
            <a:pPr marL="0" marR="0" lvl="0" indent="0" algn="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Т.Д.Кондратенко, работа педагога</a:t>
            </a:r>
          </a:p>
          <a:p>
            <a:pPr marL="0" marR="0" lvl="0" indent="0" algn="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должна обеспечивать усвоение </a:t>
            </a:r>
          </a:p>
          <a:p>
            <a:pPr marL="0" marR="0" lvl="0" indent="0" algn="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детьми обобщенных, систематизированных</a:t>
            </a:r>
          </a:p>
          <a:p>
            <a:pPr marL="0" marR="0" lvl="0" indent="0" algn="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знаний по всем разделам в объеме программы: </a:t>
            </a:r>
            <a:endParaRPr kumimoji="0" lang="ru-RU" sz="20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•обладание простейшими формами мышления (понятиями, суждениями, умозаключениями); </a:t>
            </a:r>
            <a:b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•мыслительными операциями (анализом, синтезом, сравнением, обобщением); </a:t>
            </a:r>
            <a:b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•развитие у них умственных качеств личности (любознательности, пытливости, инициативы, самостоятельности, логичности мышления); </a:t>
            </a:r>
            <a:b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b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•формирование навыков и умений учебной деятельности. </a:t>
            </a:r>
            <a:endParaRPr kumimoji="0" lang="ru-RU" sz="20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Анализ условий в дошкольном учреждении (образовательный ценз педагогов, материально-технические условия: наличие кабинета математики и компьютерного класса и т. д.) и результатов мониторинга развития детей (15-18% дошкольников имеют высокий уровень развития элементарных математических представлений) показали, что назрела необходимость работы над повышением уровня развития элементарных математических представлений у дошкольников и поиска путей эффективного обучения по данному разделу. </a:t>
            </a:r>
            <a:endParaRPr kumimoji="0" lang="ru-RU" sz="20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2166918" cy="1857364"/>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6921" y="214290"/>
            <a:ext cx="8865870" cy="1051560"/>
          </a:xfrm>
        </p:spPr>
        <p:txBody>
          <a:bodyPr/>
          <a:lstStyle/>
          <a:p>
            <a:pPr algn="l"/>
            <a:r>
              <a:rPr lang="ru-RU" dirty="0" smtClean="0">
                <a:solidFill>
                  <a:srgbClr val="FF0000"/>
                </a:solidFill>
                <a:latin typeface="Comic Sans MS" pitchFamily="66" charset="0"/>
              </a:rPr>
              <a:t>Цель кружка:</a:t>
            </a:r>
            <a:endParaRPr lang="ru-RU" dirty="0">
              <a:solidFill>
                <a:srgbClr val="FF0000"/>
              </a:solidFill>
              <a:latin typeface="Comic Sans MS" pitchFamily="66" charset="0"/>
            </a:endParaRPr>
          </a:p>
        </p:txBody>
      </p:sp>
      <p:sp>
        <p:nvSpPr>
          <p:cNvPr id="3" name="Содержимое 2"/>
          <p:cNvSpPr>
            <a:spLocks noGrp="1"/>
          </p:cNvSpPr>
          <p:nvPr>
            <p:ph idx="1"/>
          </p:nvPr>
        </p:nvSpPr>
        <p:spPr>
          <a:xfrm>
            <a:off x="541703" y="1428736"/>
            <a:ext cx="8865870" cy="4187952"/>
          </a:xfrm>
        </p:spPr>
        <p:txBody>
          <a:bodyPr>
            <a:normAutofit fontScale="77500" lnSpcReduction="20000"/>
          </a:bodyPr>
          <a:lstStyle/>
          <a:p>
            <a:pPr>
              <a:buNone/>
            </a:pPr>
            <a:r>
              <a:rPr lang="ru-RU" sz="4000" dirty="0" smtClean="0">
                <a:latin typeface="Comic Sans MS" pitchFamily="66" charset="0"/>
              </a:rPr>
              <a:t>Умение ориентироваться в существенных математических связях  и зависимостях и овладение соответствующими действиями позволяют поднять на новый уровень наглядно-образное мышление дошкольников и создают предпосылки для развития их умственной деятельности в целом. Дети приучаются считать одними глазами, про себя, у них развиваются глазомер, быстрота реакции на форму.</a:t>
            </a:r>
            <a:endParaRPr lang="ru-RU" sz="4000" dirty="0">
              <a:latin typeface="Comic Sans MS" pitchFamily="66" charset="0"/>
            </a:endParaRPr>
          </a:p>
        </p:txBody>
      </p:sp>
    </p:spTree>
  </p:cSld>
  <p:clrMapOvr>
    <a:masterClrMapping/>
  </p:clrMapOvr>
  <p:transition>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544830" y="530352"/>
            <a:ext cx="8865870" cy="5899044"/>
          </a:xfrm>
        </p:spPr>
        <p:txBody>
          <a:bodyPr/>
          <a:lstStyle/>
          <a:p>
            <a:endParaRPr lang="ru-RU" dirty="0" smtClean="0"/>
          </a:p>
          <a:p>
            <a:pPr>
              <a:buNone/>
            </a:pPr>
            <a:r>
              <a:rPr lang="ru-RU" dirty="0" smtClean="0"/>
              <a:t>                   </a:t>
            </a:r>
            <a:r>
              <a:rPr lang="ru-RU" sz="1800" dirty="0" smtClean="0">
                <a:solidFill>
                  <a:srgbClr val="FF0000"/>
                </a:solidFill>
              </a:rPr>
              <a:t>СЕНТЯБРЬ</a:t>
            </a:r>
          </a:p>
          <a:p>
            <a:pPr>
              <a:buNone/>
            </a:pPr>
            <a:r>
              <a:rPr lang="ru-RU" sz="1400" dirty="0" smtClean="0">
                <a:solidFill>
                  <a:srgbClr val="FF0000"/>
                </a:solidFill>
              </a:rPr>
              <a:t>«отгадай и запиши» </a:t>
            </a:r>
            <a:r>
              <a:rPr lang="ru-RU" sz="1400" dirty="0" smtClean="0"/>
              <a:t>Цель: Учить детей загадывать загадки и записывать результаты в виде схемы.</a:t>
            </a:r>
          </a:p>
          <a:p>
            <a:pPr>
              <a:buNone/>
            </a:pPr>
            <a:r>
              <a:rPr lang="ru-RU" sz="1400" dirty="0" smtClean="0"/>
              <a:t> </a:t>
            </a:r>
            <a:r>
              <a:rPr lang="ru-RU" sz="1400" dirty="0" smtClean="0">
                <a:solidFill>
                  <a:srgbClr val="FF0000"/>
                </a:solidFill>
              </a:rPr>
              <a:t>«Работа со счетными палочками» </a:t>
            </a:r>
            <a:r>
              <a:rPr lang="ru-RU" sz="1400" dirty="0" smtClean="0"/>
              <a:t>Цель: Закреплять умение выкладывать квадрат, треугольник, трапецию, ромб.</a:t>
            </a:r>
          </a:p>
          <a:p>
            <a:pPr>
              <a:buNone/>
            </a:pPr>
            <a:r>
              <a:rPr lang="ru-RU" sz="1400" dirty="0" smtClean="0"/>
              <a:t>  </a:t>
            </a:r>
            <a:r>
              <a:rPr lang="ru-RU" sz="1400" dirty="0" smtClean="0">
                <a:solidFill>
                  <a:srgbClr val="FF0000"/>
                </a:solidFill>
              </a:rPr>
              <a:t>«На какие фигуры похожи предметы в группе» </a:t>
            </a:r>
            <a:r>
              <a:rPr lang="ru-RU" sz="1400" dirty="0" smtClean="0"/>
              <a:t>Цель: Закреплять умение видеть в форме предметов геометрические фигуры</a:t>
            </a:r>
          </a:p>
          <a:p>
            <a:pPr>
              <a:buNone/>
            </a:pPr>
            <a:endParaRPr lang="ru-RU" sz="1800" dirty="0" smtClean="0"/>
          </a:p>
          <a:p>
            <a:pPr>
              <a:buNone/>
            </a:pPr>
            <a:r>
              <a:rPr lang="ru-RU" sz="1800" dirty="0" smtClean="0"/>
              <a:t>                                 </a:t>
            </a:r>
            <a:r>
              <a:rPr lang="ru-RU" sz="1800" dirty="0" smtClean="0">
                <a:solidFill>
                  <a:srgbClr val="FF0000"/>
                </a:solidFill>
              </a:rPr>
              <a:t>Октябрь.</a:t>
            </a:r>
            <a:r>
              <a:rPr lang="ru-RU" sz="2000" dirty="0" smtClean="0">
                <a:solidFill>
                  <a:srgbClr val="FF0000"/>
                </a:solidFill>
              </a:rPr>
              <a:t> </a:t>
            </a:r>
          </a:p>
          <a:p>
            <a:pPr>
              <a:buNone/>
            </a:pPr>
            <a:r>
              <a:rPr lang="ru-RU" sz="2000" dirty="0" smtClean="0">
                <a:solidFill>
                  <a:srgbClr val="FF0000"/>
                </a:solidFill>
              </a:rPr>
              <a:t>  </a:t>
            </a:r>
            <a:r>
              <a:rPr lang="ru-RU" sz="1400" dirty="0" smtClean="0">
                <a:solidFill>
                  <a:srgbClr val="FF0000"/>
                </a:solidFill>
              </a:rPr>
              <a:t>«Части суток»  </a:t>
            </a:r>
            <a:r>
              <a:rPr lang="ru-RU" sz="1400" dirty="0" smtClean="0"/>
              <a:t>Цель: Закреплять знания о последовательности частей суток. </a:t>
            </a:r>
          </a:p>
          <a:p>
            <a:pPr>
              <a:buNone/>
            </a:pPr>
            <a:r>
              <a:rPr lang="ru-RU" sz="1400" dirty="0" smtClean="0"/>
              <a:t>   </a:t>
            </a:r>
            <a:r>
              <a:rPr lang="ru-RU" sz="1400" dirty="0" smtClean="0">
                <a:solidFill>
                  <a:srgbClr val="FF0000"/>
                </a:solidFill>
              </a:rPr>
              <a:t>« Помоги Незнайке» </a:t>
            </a:r>
            <a:r>
              <a:rPr lang="ru-RU" sz="1400" dirty="0" smtClean="0"/>
              <a:t>Цель: Продолжать учить пользоваться знаками плюс ,минус, закреплять умение сравнивать величину предметов, записывать результаты.</a:t>
            </a:r>
          </a:p>
          <a:p>
            <a:pPr>
              <a:buNone/>
            </a:pPr>
            <a:r>
              <a:rPr lang="ru-RU" sz="1400" dirty="0" smtClean="0"/>
              <a:t>                                            </a:t>
            </a:r>
            <a:r>
              <a:rPr lang="ru-RU" sz="1800" dirty="0" smtClean="0">
                <a:solidFill>
                  <a:srgbClr val="FF0000"/>
                </a:solidFill>
              </a:rPr>
              <a:t>Ноябрь </a:t>
            </a:r>
          </a:p>
          <a:p>
            <a:pPr>
              <a:buNone/>
            </a:pPr>
            <a:r>
              <a:rPr lang="ru-RU" sz="1800" dirty="0" smtClean="0">
                <a:solidFill>
                  <a:srgbClr val="FF0000"/>
                </a:solidFill>
              </a:rPr>
              <a:t>   «Какие бывают часы» </a:t>
            </a:r>
            <a:r>
              <a:rPr lang="ru-RU" sz="1400" dirty="0" smtClean="0"/>
              <a:t>Цель: Познакомить детей с часами и их разнообразием и назначением.</a:t>
            </a:r>
          </a:p>
          <a:p>
            <a:pPr>
              <a:buNone/>
            </a:pPr>
            <a:r>
              <a:rPr lang="ru-RU" sz="1400" dirty="0" smtClean="0"/>
              <a:t>    </a:t>
            </a:r>
            <a:r>
              <a:rPr lang="ru-RU" sz="1800" dirty="0" smtClean="0">
                <a:solidFill>
                  <a:srgbClr val="FF0000"/>
                </a:solidFill>
              </a:rPr>
              <a:t>« Геометрическая мозаика» </a:t>
            </a:r>
            <a:r>
              <a:rPr lang="ru-RU" sz="1400" dirty="0" smtClean="0"/>
              <a:t>Цель: Развивать у детей логическое мышление, умение разделять сложные фигуры на составные части. </a:t>
            </a:r>
            <a:endParaRPr lang="ru-RU" sz="1800" dirty="0" smtClean="0"/>
          </a:p>
        </p:txBody>
      </p:sp>
    </p:spTree>
  </p:cSld>
  <p:clrMapOvr>
    <a:masterClrMapping/>
  </p:clrMapOvr>
  <p:transition>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4312" y="642918"/>
            <a:ext cx="8899984" cy="5857916"/>
          </a:xfrm>
        </p:spPr>
        <p:txBody>
          <a:bodyPr/>
          <a:lstStyle/>
          <a:p>
            <a:pPr lvl="8">
              <a:buNone/>
            </a:pPr>
            <a:r>
              <a:rPr lang="ru-RU" dirty="0" smtClean="0"/>
              <a:t>               </a:t>
            </a:r>
            <a:r>
              <a:rPr lang="ru-RU" sz="2000" dirty="0" smtClean="0">
                <a:solidFill>
                  <a:srgbClr val="FF0000"/>
                </a:solidFill>
              </a:rPr>
              <a:t>Декабрь</a:t>
            </a:r>
          </a:p>
          <a:p>
            <a:pPr lvl="8">
              <a:buNone/>
            </a:pPr>
            <a:r>
              <a:rPr lang="ru-RU" sz="1800" dirty="0" smtClean="0">
                <a:solidFill>
                  <a:srgbClr val="FF0000"/>
                </a:solidFill>
              </a:rPr>
              <a:t>« В лес за грибами» </a:t>
            </a:r>
            <a:r>
              <a:rPr lang="ru-RU" sz="1400" dirty="0" smtClean="0"/>
              <a:t>Цель: Развивать навыки ориентации на листе бумаги с помощью простых ориентиров.</a:t>
            </a:r>
          </a:p>
          <a:p>
            <a:pPr lvl="8">
              <a:buNone/>
            </a:pPr>
            <a:r>
              <a:rPr lang="ru-RU" sz="1800" dirty="0" smtClean="0">
                <a:solidFill>
                  <a:srgbClr val="FF0000"/>
                </a:solidFill>
              </a:rPr>
              <a:t>« На что похожа форма»  </a:t>
            </a:r>
            <a:r>
              <a:rPr lang="ru-RU" sz="1400" dirty="0" smtClean="0"/>
              <a:t>Цель: Продолжать учить собирать целое изображение из двух , трех элементов.</a:t>
            </a:r>
          </a:p>
          <a:p>
            <a:pPr lvl="8">
              <a:buNone/>
            </a:pPr>
            <a:r>
              <a:rPr lang="ru-RU" sz="1400" dirty="0" smtClean="0"/>
              <a:t>  </a:t>
            </a:r>
            <a:r>
              <a:rPr lang="ru-RU" sz="1800" dirty="0" smtClean="0">
                <a:solidFill>
                  <a:srgbClr val="FF0000"/>
                </a:solidFill>
              </a:rPr>
              <a:t>« Кот </a:t>
            </a:r>
            <a:r>
              <a:rPr lang="ru-RU" sz="1800" dirty="0" err="1" smtClean="0">
                <a:solidFill>
                  <a:srgbClr val="FF0000"/>
                </a:solidFill>
              </a:rPr>
              <a:t>Матроскин</a:t>
            </a:r>
            <a:r>
              <a:rPr lang="ru-RU" sz="1800" dirty="0" smtClean="0">
                <a:solidFill>
                  <a:srgbClr val="FF0000"/>
                </a:solidFill>
              </a:rPr>
              <a:t> считает» </a:t>
            </a:r>
            <a:r>
              <a:rPr lang="ru-RU" sz="1400" dirty="0" smtClean="0"/>
              <a:t>Цель : закрепить знания натурального ряда чисел, навык счета до 10, понятие «первый десяток». </a:t>
            </a:r>
          </a:p>
          <a:p>
            <a:pPr lvl="8">
              <a:buNone/>
            </a:pPr>
            <a:r>
              <a:rPr lang="ru-RU" sz="1400" dirty="0" smtClean="0"/>
              <a:t>                  </a:t>
            </a:r>
            <a:r>
              <a:rPr lang="ru-RU" sz="2000" dirty="0" smtClean="0">
                <a:solidFill>
                  <a:srgbClr val="FF0000"/>
                </a:solidFill>
              </a:rPr>
              <a:t>Январь</a:t>
            </a:r>
          </a:p>
          <a:p>
            <a:pPr lvl="8">
              <a:buNone/>
            </a:pPr>
            <a:r>
              <a:rPr lang="ru-RU" sz="2000" dirty="0" smtClean="0">
                <a:solidFill>
                  <a:srgbClr val="FF0000"/>
                </a:solidFill>
              </a:rPr>
              <a:t>   </a:t>
            </a:r>
            <a:r>
              <a:rPr lang="ru-RU" sz="1800" dirty="0" smtClean="0">
                <a:solidFill>
                  <a:srgbClr val="FF0000"/>
                </a:solidFill>
              </a:rPr>
              <a:t>« Как помочь удаву» </a:t>
            </a:r>
            <a:r>
              <a:rPr lang="ru-RU" sz="1400" dirty="0" smtClean="0"/>
              <a:t>Цель: закрепить знания от 0 до 15, счетные навыки и порядок следование чисел в натуральном ряду.  </a:t>
            </a:r>
          </a:p>
          <a:p>
            <a:pPr lvl="8">
              <a:buNone/>
            </a:pPr>
            <a:r>
              <a:rPr lang="ru-RU" sz="1400" dirty="0" smtClean="0"/>
              <a:t>     </a:t>
            </a:r>
            <a:r>
              <a:rPr lang="ru-RU" sz="1800" dirty="0" smtClean="0">
                <a:solidFill>
                  <a:srgbClr val="FF0000"/>
                </a:solidFill>
              </a:rPr>
              <a:t>« Почта» </a:t>
            </a:r>
            <a:r>
              <a:rPr lang="ru-RU" sz="1400" dirty="0" smtClean="0"/>
              <a:t>Цель: Практическое применение знаний о количественном составе числа из единиц в пределах 15, развивать умение действовать с предметами.</a:t>
            </a:r>
          </a:p>
          <a:p>
            <a:pPr lvl="8">
              <a:buNone/>
            </a:pPr>
            <a:r>
              <a:rPr lang="ru-RU" sz="1400" dirty="0" smtClean="0"/>
              <a:t>                  </a:t>
            </a:r>
            <a:r>
              <a:rPr lang="ru-RU" sz="2000" dirty="0" smtClean="0">
                <a:solidFill>
                  <a:srgbClr val="FF0000"/>
                </a:solidFill>
              </a:rPr>
              <a:t>ФЕВРАЛЬ</a:t>
            </a:r>
          </a:p>
          <a:p>
            <a:pPr lvl="8">
              <a:buNone/>
            </a:pPr>
            <a:r>
              <a:rPr lang="ru-RU" sz="1400" dirty="0" smtClean="0"/>
              <a:t>   </a:t>
            </a:r>
            <a:r>
              <a:rPr lang="ru-RU" sz="1400" dirty="0" smtClean="0">
                <a:solidFill>
                  <a:srgbClr val="FF0000"/>
                </a:solidFill>
              </a:rPr>
              <a:t>« МАТЕМАТИЧЕСКИЙ  КВН » </a:t>
            </a:r>
            <a:r>
              <a:rPr lang="ru-RU" sz="1400" dirty="0" smtClean="0"/>
              <a:t>Цель: Самостоятельное выполнение математических заданий.</a:t>
            </a:r>
          </a:p>
          <a:p>
            <a:pPr lvl="8">
              <a:buNone/>
            </a:pPr>
            <a:endParaRPr lang="ru-RU" sz="1400" dirty="0" smtClean="0"/>
          </a:p>
        </p:txBody>
      </p:sp>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41703" y="571480"/>
            <a:ext cx="8865870" cy="5545274"/>
          </a:xfrm>
        </p:spPr>
        <p:txBody>
          <a:bodyPr/>
          <a:lstStyle/>
          <a:p>
            <a:r>
              <a:rPr lang="ru-RU" dirty="0" smtClean="0"/>
              <a:t>                     </a:t>
            </a:r>
            <a:r>
              <a:rPr lang="ru-RU" sz="2000" dirty="0" smtClean="0">
                <a:solidFill>
                  <a:srgbClr val="FF0000"/>
                </a:solidFill>
              </a:rPr>
              <a:t>МАРТ</a:t>
            </a:r>
          </a:p>
          <a:p>
            <a:r>
              <a:rPr lang="ru-RU" sz="1800" dirty="0" smtClean="0">
                <a:solidFill>
                  <a:srgbClr val="FF0000"/>
                </a:solidFill>
              </a:rPr>
              <a:t>« Путешествие в страну фигур» </a:t>
            </a:r>
            <a:r>
              <a:rPr lang="ru-RU" sz="1400" dirty="0" smtClean="0"/>
              <a:t>Цель: Закреплять знания о геометрических фигурах.</a:t>
            </a:r>
          </a:p>
          <a:p>
            <a:r>
              <a:rPr lang="ru-RU" sz="1800" dirty="0" smtClean="0">
                <a:solidFill>
                  <a:srgbClr val="FF0000"/>
                </a:solidFill>
              </a:rPr>
              <a:t>« День рождение прямой линии» </a:t>
            </a:r>
            <a:r>
              <a:rPr lang="ru-RU" sz="1400" dirty="0" smtClean="0"/>
              <a:t>Цель: Формировать представление о понятиях прямая линия, отрезок, луч.</a:t>
            </a:r>
          </a:p>
          <a:p>
            <a:r>
              <a:rPr lang="ru-RU" sz="1400" dirty="0" smtClean="0"/>
              <a:t>                                          </a:t>
            </a:r>
            <a:r>
              <a:rPr lang="ru-RU" sz="1800" dirty="0" smtClean="0">
                <a:solidFill>
                  <a:srgbClr val="FF0000"/>
                </a:solidFill>
              </a:rPr>
              <a:t>АПРЕЛЬ</a:t>
            </a:r>
          </a:p>
          <a:p>
            <a:r>
              <a:rPr lang="ru-RU" sz="1800" dirty="0" smtClean="0">
                <a:solidFill>
                  <a:srgbClr val="FF0000"/>
                </a:solidFill>
              </a:rPr>
              <a:t>« Мебельная мастерская» </a:t>
            </a:r>
            <a:r>
              <a:rPr lang="ru-RU" sz="1800" dirty="0" smtClean="0"/>
              <a:t> </a:t>
            </a:r>
            <a:r>
              <a:rPr lang="ru-RU" sz="1400" dirty="0" smtClean="0"/>
              <a:t>Цель: практическое измерение длины, ширины, высоты предметов линейными лучами.</a:t>
            </a:r>
            <a:endParaRPr lang="ru-RU" sz="1800" dirty="0" smtClean="0">
              <a:solidFill>
                <a:srgbClr val="FF0000"/>
              </a:solidFill>
            </a:endParaRPr>
          </a:p>
          <a:p>
            <a:pPr>
              <a:buNone/>
            </a:pPr>
            <a:r>
              <a:rPr lang="ru-RU" sz="1400" dirty="0" smtClean="0"/>
              <a:t>    « </a:t>
            </a:r>
            <a:r>
              <a:rPr lang="ru-RU" sz="1800" dirty="0" smtClean="0">
                <a:solidFill>
                  <a:srgbClr val="FF0000"/>
                </a:solidFill>
              </a:rPr>
              <a:t>Угадай фрукт по ответам и вопросам»  </a:t>
            </a:r>
            <a:r>
              <a:rPr lang="ru-RU" sz="1400" dirty="0" smtClean="0"/>
              <a:t>Цель: Продолжать учить правильно отвечать на вопрос какого размера, формы, цвета.</a:t>
            </a:r>
          </a:p>
          <a:p>
            <a:pPr>
              <a:buNone/>
            </a:pPr>
            <a:r>
              <a:rPr lang="ru-RU" sz="1800" dirty="0" smtClean="0">
                <a:solidFill>
                  <a:srgbClr val="FF0000"/>
                </a:solidFill>
              </a:rPr>
              <a:t>                                               МАЙ</a:t>
            </a:r>
          </a:p>
          <a:p>
            <a:pPr>
              <a:buNone/>
            </a:pPr>
            <a:r>
              <a:rPr lang="ru-RU" sz="1800" dirty="0" smtClean="0">
                <a:solidFill>
                  <a:srgbClr val="FF0000"/>
                </a:solidFill>
              </a:rPr>
              <a:t>    «</a:t>
            </a:r>
            <a:r>
              <a:rPr lang="ru-RU" sz="1800" dirty="0" err="1" smtClean="0">
                <a:solidFill>
                  <a:srgbClr val="FF0000"/>
                </a:solidFill>
              </a:rPr>
              <a:t>Заюшкина</a:t>
            </a:r>
            <a:r>
              <a:rPr lang="ru-RU" sz="1800" dirty="0" smtClean="0">
                <a:solidFill>
                  <a:srgbClr val="FF0000"/>
                </a:solidFill>
              </a:rPr>
              <a:t> избушка» </a:t>
            </a:r>
            <a:r>
              <a:rPr lang="ru-RU" sz="1400" dirty="0" smtClean="0"/>
              <a:t>Цель: Закреплять навыки прямого и обратного счета в пределах 20. </a:t>
            </a:r>
          </a:p>
          <a:p>
            <a:pPr>
              <a:buNone/>
            </a:pPr>
            <a:r>
              <a:rPr lang="ru-RU" sz="1400" dirty="0" smtClean="0"/>
              <a:t>     </a:t>
            </a:r>
            <a:r>
              <a:rPr lang="ru-RU" sz="1800" dirty="0" smtClean="0">
                <a:solidFill>
                  <a:srgbClr val="FF0000"/>
                </a:solidFill>
              </a:rPr>
              <a:t>«Бензозаправочная станция» </a:t>
            </a:r>
          </a:p>
          <a:p>
            <a:pPr>
              <a:buNone/>
            </a:pPr>
            <a:r>
              <a:rPr lang="ru-RU" sz="1800" dirty="0" smtClean="0">
                <a:solidFill>
                  <a:srgbClr val="FF0000"/>
                </a:solidFill>
              </a:rPr>
              <a:t>      </a:t>
            </a:r>
          </a:p>
          <a:p>
            <a:pPr>
              <a:buNone/>
            </a:pPr>
            <a:r>
              <a:rPr lang="ru-RU" sz="1400" dirty="0" smtClean="0"/>
              <a:t>                                            </a:t>
            </a:r>
            <a:endParaRPr lang="ru-RU" sz="1400" dirty="0"/>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DSC01216.JPG"/>
          <p:cNvPicPr>
            <a:picLocks noGrp="1" noChangeAspect="1"/>
          </p:cNvPicPr>
          <p:nvPr>
            <p:ph idx="1"/>
          </p:nvPr>
        </p:nvPicPr>
        <p:blipFill>
          <a:blip r:embed="rId2" cstate="print"/>
          <a:stretch>
            <a:fillRect/>
          </a:stretch>
        </p:blipFill>
        <p:spPr>
          <a:xfrm>
            <a:off x="1779964" y="1027125"/>
            <a:ext cx="6049081" cy="4187825"/>
          </a:xfrm>
        </p:spPr>
      </p:pic>
    </p:spTree>
  </p:cSld>
  <p:clrMapOvr>
    <a:masterClrMapping/>
  </p:clrMapOvr>
  <p:transition>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idx="2"/>
          </p:nvPr>
        </p:nvSpPr>
        <p:spPr/>
        <p:txBody>
          <a:bodyPr/>
          <a:lstStyle/>
          <a:p>
            <a:endParaRPr lang="ru-RU" dirty="0" smtClean="0"/>
          </a:p>
          <a:p>
            <a:r>
              <a:rPr lang="ru-RU" sz="2000" dirty="0" smtClean="0"/>
              <a:t>В руки палочки берем и пример решать начнем прибавляем, прибавляем результат мы получаем.</a:t>
            </a:r>
            <a:endParaRPr lang="ru-RU" sz="2000" dirty="0"/>
          </a:p>
        </p:txBody>
      </p:sp>
      <p:pic>
        <p:nvPicPr>
          <p:cNvPr id="5" name="Содержимое 4" descr="DSC01217.JPG"/>
          <p:cNvPicPr>
            <a:picLocks noGrp="1" noChangeAspect="1"/>
          </p:cNvPicPr>
          <p:nvPr>
            <p:ph sz="half" idx="1"/>
          </p:nvPr>
        </p:nvPicPr>
        <p:blipFill>
          <a:blip r:embed="rId2" cstate="print"/>
          <a:stretch>
            <a:fillRect/>
          </a:stretch>
        </p:blipFill>
        <p:spPr>
          <a:xfrm>
            <a:off x="825502" y="1557734"/>
            <a:ext cx="5011473" cy="3469481"/>
          </a:xfrm>
        </p:spPr>
      </p:pic>
    </p:spTree>
  </p:cSld>
  <p:clrMapOvr>
    <a:masterClrMapping/>
  </p:clrMapOvr>
  <p:transition>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idx="2"/>
          </p:nvPr>
        </p:nvSpPr>
        <p:spPr/>
        <p:txBody>
          <a:bodyPr>
            <a:normAutofit lnSpcReduction="10000"/>
          </a:bodyPr>
          <a:lstStyle/>
          <a:p>
            <a:r>
              <a:rPr lang="ru-RU" dirty="0" smtClean="0"/>
              <a:t>Помни, сын, запомни, дочь,</a:t>
            </a:r>
          </a:p>
          <a:p>
            <a:r>
              <a:rPr lang="ru-RU" dirty="0" smtClean="0"/>
              <a:t> Сутки - это день и ночь.</a:t>
            </a:r>
          </a:p>
          <a:p>
            <a:endParaRPr lang="ru-RU" dirty="0" smtClean="0"/>
          </a:p>
          <a:p>
            <a:r>
              <a:rPr lang="ru-RU" dirty="0" smtClean="0"/>
              <a:t> Днем светло и солнце светит,</a:t>
            </a:r>
          </a:p>
          <a:p>
            <a:r>
              <a:rPr lang="ru-RU" dirty="0" smtClean="0"/>
              <a:t> Во дворе играют дети:</a:t>
            </a:r>
          </a:p>
          <a:p>
            <a:r>
              <a:rPr lang="ru-RU" dirty="0" smtClean="0"/>
              <a:t> То взлетают на качелях,</a:t>
            </a:r>
          </a:p>
          <a:p>
            <a:r>
              <a:rPr lang="ru-RU" dirty="0" smtClean="0"/>
              <a:t> То кружат на каруселях.</a:t>
            </a:r>
          </a:p>
          <a:p>
            <a:endParaRPr lang="ru-RU" dirty="0" smtClean="0"/>
          </a:p>
          <a:p>
            <a:r>
              <a:rPr lang="ru-RU" dirty="0" smtClean="0"/>
              <a:t> Небо стало розоватым -</a:t>
            </a:r>
          </a:p>
          <a:p>
            <a:r>
              <a:rPr lang="ru-RU" dirty="0" smtClean="0"/>
              <a:t> Солнце клонится к закату,</a:t>
            </a:r>
          </a:p>
          <a:p>
            <a:r>
              <a:rPr lang="ru-RU" dirty="0" smtClean="0"/>
              <a:t> Сумрак саду лег на плечи -</a:t>
            </a:r>
          </a:p>
          <a:p>
            <a:r>
              <a:rPr lang="ru-RU" dirty="0" smtClean="0"/>
              <a:t> Значит, наступает вечер.</a:t>
            </a:r>
          </a:p>
          <a:p>
            <a:endParaRPr lang="ru-RU" dirty="0" smtClean="0"/>
          </a:p>
          <a:p>
            <a:r>
              <a:rPr lang="ru-RU" dirty="0" smtClean="0"/>
              <a:t> Вслед за первою звездой</a:t>
            </a:r>
          </a:p>
          <a:p>
            <a:r>
              <a:rPr lang="ru-RU" dirty="0" smtClean="0"/>
              <a:t> Выйдет месяц молодой.</a:t>
            </a:r>
          </a:p>
          <a:p>
            <a:r>
              <a:rPr lang="ru-RU" dirty="0" smtClean="0"/>
              <a:t> Солнце за рекою село,</a:t>
            </a:r>
          </a:p>
          <a:p>
            <a:r>
              <a:rPr lang="ru-RU" dirty="0" smtClean="0"/>
              <a:t> Ночь пришла, вокруг стемнело.</a:t>
            </a:r>
          </a:p>
          <a:p>
            <a:endParaRPr lang="ru-RU" dirty="0" smtClean="0"/>
          </a:p>
          <a:p>
            <a:r>
              <a:rPr lang="ru-RU" dirty="0" smtClean="0"/>
              <a:t> И в кроватках до утра</a:t>
            </a:r>
          </a:p>
          <a:p>
            <a:r>
              <a:rPr lang="ru-RU" smtClean="0"/>
              <a:t> Засыпает детвора.</a:t>
            </a:r>
            <a:endParaRPr lang="ru-RU" dirty="0"/>
          </a:p>
        </p:txBody>
      </p:sp>
      <p:pic>
        <p:nvPicPr>
          <p:cNvPr id="5" name="Содержимое 4" descr="DSC01219.JPG"/>
          <p:cNvPicPr>
            <a:picLocks noGrp="1" noChangeAspect="1"/>
          </p:cNvPicPr>
          <p:nvPr>
            <p:ph sz="half" idx="1"/>
          </p:nvPr>
        </p:nvPicPr>
        <p:blipFill>
          <a:blip r:embed="rId2" cstate="print"/>
          <a:stretch>
            <a:fillRect/>
          </a:stretch>
        </p:blipFill>
        <p:spPr>
          <a:xfrm>
            <a:off x="825502" y="1557734"/>
            <a:ext cx="5011473" cy="3469481"/>
          </a:xfrm>
        </p:spPr>
      </p:pic>
    </p:spTree>
  </p:cSld>
  <p:clrMapOvr>
    <a:masterClrMapping/>
  </p:clrMapOvr>
  <p:transition>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idx="2"/>
          </p:nvPr>
        </p:nvSpPr>
        <p:spPr/>
        <p:txBody>
          <a:bodyPr>
            <a:normAutofit fontScale="92500"/>
          </a:bodyPr>
          <a:lstStyle/>
          <a:p>
            <a:r>
              <a:rPr lang="ru-RU" sz="2400" dirty="0" smtClean="0">
                <a:latin typeface="Comic Sans MS" pitchFamily="66" charset="0"/>
              </a:rPr>
              <a:t>Взял треугольник и квадрат  из них построим дом.  И этому я очень рад. Теперь живет там  гном. Квадрат, прямоугольник, круг еще прямоугольник и два круга и будет очень рад мой друг.  Машину ведь построил я для друга.</a:t>
            </a:r>
            <a:endParaRPr lang="ru-RU" sz="2400" dirty="0">
              <a:latin typeface="Comic Sans MS" pitchFamily="66" charset="0"/>
            </a:endParaRPr>
          </a:p>
        </p:txBody>
      </p:sp>
      <p:pic>
        <p:nvPicPr>
          <p:cNvPr id="5" name="Содержимое 4" descr="DSC01221.JPG"/>
          <p:cNvPicPr>
            <a:picLocks noGrp="1" noChangeAspect="1"/>
          </p:cNvPicPr>
          <p:nvPr>
            <p:ph sz="half" idx="1"/>
          </p:nvPr>
        </p:nvPicPr>
        <p:blipFill>
          <a:blip r:embed="rId2" cstate="print"/>
          <a:stretch>
            <a:fillRect/>
          </a:stretch>
        </p:blipFill>
        <p:spPr>
          <a:xfrm>
            <a:off x="825502" y="1557734"/>
            <a:ext cx="5011473" cy="3469481"/>
          </a:xfrm>
        </p:spPr>
      </p:pic>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idx="2"/>
          </p:nvPr>
        </p:nvSpPr>
        <p:spPr/>
        <p:txBody>
          <a:bodyPr>
            <a:normAutofit fontScale="85000" lnSpcReduction="10000"/>
          </a:bodyPr>
          <a:lstStyle/>
          <a:p>
            <a:r>
              <a:rPr lang="ru-RU" sz="2000" dirty="0" smtClean="0">
                <a:latin typeface="Comic Sans MS" pitchFamily="66" charset="0"/>
              </a:rPr>
              <a:t>Тик-так, тик-так, в доме кто умеет так? Этот маятник в часах, отбивает каждый такт. А в часах сидит кукушка, у нее своя избушка. Прокукует птичка время, снова спрячется за дверью, стрелки движутся по кругу ни касаются друг друга. Повернемся мы с тобой против стрелки часовой. А часы идут, идут, иногда вдруг отстают. А бывает, что спешат словно убежать хотят! Если их не заведут,  то они совсем встают.</a:t>
            </a:r>
            <a:endParaRPr lang="ru-RU" sz="2000" dirty="0">
              <a:latin typeface="Comic Sans MS" pitchFamily="66" charset="0"/>
            </a:endParaRPr>
          </a:p>
        </p:txBody>
      </p:sp>
      <p:pic>
        <p:nvPicPr>
          <p:cNvPr id="5" name="Содержимое 4" descr="DSC01223.JPG"/>
          <p:cNvPicPr>
            <a:picLocks noGrp="1" noChangeAspect="1"/>
          </p:cNvPicPr>
          <p:nvPr>
            <p:ph sz="half" idx="1"/>
          </p:nvPr>
        </p:nvPicPr>
        <p:blipFill>
          <a:blip r:embed="rId2" cstate="print"/>
          <a:stretch>
            <a:fillRect/>
          </a:stretch>
        </p:blipFill>
        <p:spPr>
          <a:xfrm>
            <a:off x="825502" y="1557734"/>
            <a:ext cx="5011473" cy="3469481"/>
          </a:xfrm>
        </p:spPr>
      </p:pic>
    </p:spTree>
  </p:cSld>
  <p:clrMapOvr>
    <a:masterClrMapping/>
  </p:clrMapOvr>
  <p:transition>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Содержимое 3" descr="DSC01225.JPG"/>
          <p:cNvPicPr>
            <a:picLocks noGrp="1" noChangeAspect="1"/>
          </p:cNvPicPr>
          <p:nvPr>
            <p:ph idx="1"/>
          </p:nvPr>
        </p:nvPicPr>
        <p:blipFill>
          <a:blip r:embed="rId2" cstate="print"/>
          <a:stretch>
            <a:fillRect/>
          </a:stretch>
        </p:blipFill>
        <p:spPr>
          <a:xfrm>
            <a:off x="1953398" y="1000110"/>
            <a:ext cx="6049081" cy="4187825"/>
          </a:xfrm>
        </p:spPr>
      </p:pic>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Скругленная прямоугольная выноска 2"/>
          <p:cNvSpPr/>
          <p:nvPr/>
        </p:nvSpPr>
        <p:spPr>
          <a:xfrm>
            <a:off x="0" y="428604"/>
            <a:ext cx="9739346" cy="6000792"/>
          </a:xfrm>
          <a:prstGeom prst="wedgeRoundRectCallout">
            <a:avLst>
              <a:gd name="adj1" fmla="val 2967"/>
              <a:gd name="adj2" fmla="val 62500"/>
              <a:gd name="adj3" fmla="val 16667"/>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TextBox 3"/>
          <p:cNvSpPr txBox="1"/>
          <p:nvPr/>
        </p:nvSpPr>
        <p:spPr>
          <a:xfrm>
            <a:off x="1523976" y="571480"/>
            <a:ext cx="7786742" cy="1477328"/>
          </a:xfrm>
          <a:prstGeom prst="rect">
            <a:avLst/>
          </a:prstGeom>
          <a:noFill/>
        </p:spPr>
        <p:txBody>
          <a:bodyPr wrap="square" rtlCol="0">
            <a:spAutoFit/>
          </a:bodyPr>
          <a:lstStyle/>
          <a:p>
            <a:pPr algn="just"/>
            <a:r>
              <a:rPr lang="ru-RU" sz="1800" b="1" dirty="0" smtClean="0">
                <a:latin typeface="Times New Roman" pitchFamily="18" charset="0"/>
                <a:cs typeface="Times New Roman" pitchFamily="18" charset="0"/>
              </a:rPr>
              <a:t>Детский сад – первая и очень ответственная ступень общей системы образования. Перед педагогами дошкольных учреждений и учеными в настоящее время стоит общая задача – совершенствование всей воспитательно-образовательной работы и улучшение подготовки детей к обучению в школе. </a:t>
            </a:r>
            <a:endParaRPr lang="ru-RU" sz="1800" dirty="0">
              <a:latin typeface="Times New Roman" pitchFamily="18" charset="0"/>
              <a:cs typeface="Times New Roman" pitchFamily="18" charset="0"/>
            </a:endParaRPr>
          </a:p>
        </p:txBody>
      </p:sp>
      <p:sp>
        <p:nvSpPr>
          <p:cNvPr id="5" name="TextBox 4"/>
          <p:cNvSpPr txBox="1"/>
          <p:nvPr/>
        </p:nvSpPr>
        <p:spPr>
          <a:xfrm>
            <a:off x="238092" y="2071678"/>
            <a:ext cx="9286940" cy="4493538"/>
          </a:xfrm>
          <a:prstGeom prst="rect">
            <a:avLst/>
          </a:prstGeom>
          <a:noFill/>
        </p:spPr>
        <p:txBody>
          <a:bodyPr wrap="square" rtlCol="0">
            <a:spAutoFit/>
          </a:bodyPr>
          <a:lstStyle/>
          <a:p>
            <a:pPr algn="just"/>
            <a:r>
              <a:rPr lang="ru-RU" sz="1800" b="1" dirty="0" smtClean="0">
                <a:latin typeface="Times New Roman" pitchFamily="18" charset="0"/>
                <a:cs typeface="Times New Roman" pitchFamily="18" charset="0"/>
              </a:rPr>
              <a:t>Обучению дошкольников началам математики должно отводиться важное место. Это вызвано целым радом причин: началом школьного обучения с шести лет, обилием информации, получаемой ребенком, повышением внимания к компьютеризации, желанием сделать процесс обучения более интенсивным, стремлением родителей в связи с этим как можно раньше научить ребенка узнавать цифры, считать, решать задачи. Преследуется главная цель: вырастить детей людьми, умеющими думать, хорошо ориентироваться во всем, что их окружает, правильно оценивать различные ситуации, с которыми они сталкиваются в жизни, принимать самостоятельные решения.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Обучение детей математике в дошкольном возрасте способствует </a:t>
            </a:r>
            <a:br>
              <a:rPr lang="ru-RU" sz="1800" b="1" dirty="0" smtClean="0">
                <a:latin typeface="Times New Roman" pitchFamily="18" charset="0"/>
                <a:cs typeface="Times New Roman" pitchFamily="18" charset="0"/>
              </a:rPr>
            </a:br>
            <a:r>
              <a:rPr lang="ru-RU" sz="1800" b="1" dirty="0" smtClean="0">
                <a:latin typeface="Times New Roman" pitchFamily="18" charset="0"/>
                <a:cs typeface="Times New Roman" pitchFamily="18" charset="0"/>
              </a:rPr>
              <a:t>формированию и совершенствованию интеллектуальных способностей: логике мысли, рассуждений и действий, гибкости мыслительного процесса, смекалки и сообразительности, развитию творческого мышления. Мозг человека требует постоянной тренировки, упражнений. В результате упражнений ум человека становится острее, а он сам – находчивее, сообразительнее. </a:t>
            </a:r>
            <a:r>
              <a:rPr lang="ru-RU" sz="1600" b="1" dirty="0" smtClean="0">
                <a:latin typeface="Times New Roman" pitchFamily="18" charset="0"/>
                <a:cs typeface="Times New Roman" pitchFamily="18" charset="0"/>
              </a:rPr>
              <a:t/>
            </a:r>
            <a:br>
              <a:rPr lang="ru-RU" sz="1600" b="1" dirty="0" smtClean="0">
                <a:latin typeface="Times New Roman" pitchFamily="18" charset="0"/>
                <a:cs typeface="Times New Roman" pitchFamily="18" charset="0"/>
              </a:rPr>
            </a:br>
            <a:endParaRPr lang="ru-RU" sz="1600" b="1" dirty="0">
              <a:latin typeface="Times New Roman" pitchFamily="18" charset="0"/>
              <a:cs typeface="Times New Roman" pitchFamily="18" charset="0"/>
            </a:endParaRPr>
          </a:p>
        </p:txBody>
      </p:sp>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523976" cy="1571612"/>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2"/>
          </p:nvPr>
        </p:nvSpPr>
        <p:spPr/>
        <p:txBody>
          <a:bodyPr>
            <a:normAutofit lnSpcReduction="10000"/>
          </a:bodyPr>
          <a:lstStyle/>
          <a:p>
            <a:r>
              <a:rPr lang="ru-RU" dirty="0" smtClean="0">
                <a:latin typeface="Comic Sans MS" pitchFamily="66" charset="0"/>
              </a:rPr>
              <a:t>Круг</a:t>
            </a:r>
          </a:p>
          <a:p>
            <a:r>
              <a:rPr lang="ru-RU" dirty="0" smtClean="0">
                <a:latin typeface="Comic Sans MS" pitchFamily="66" charset="0"/>
              </a:rPr>
              <a:t>Нет углов у меня,</a:t>
            </a:r>
          </a:p>
          <a:p>
            <a:r>
              <a:rPr lang="ru-RU" dirty="0" smtClean="0">
                <a:latin typeface="Comic Sans MS" pitchFamily="66" charset="0"/>
              </a:rPr>
              <a:t>И похож на блюдце я,</a:t>
            </a:r>
          </a:p>
          <a:p>
            <a:r>
              <a:rPr lang="ru-RU" dirty="0" smtClean="0">
                <a:latin typeface="Comic Sans MS" pitchFamily="66" charset="0"/>
              </a:rPr>
              <a:t>На тарелку и на крышку,</a:t>
            </a:r>
          </a:p>
          <a:p>
            <a:r>
              <a:rPr lang="ru-RU" dirty="0" smtClean="0">
                <a:latin typeface="Comic Sans MS" pitchFamily="66" charset="0"/>
              </a:rPr>
              <a:t>На кольцо, на колесо.</a:t>
            </a:r>
          </a:p>
          <a:p>
            <a:r>
              <a:rPr lang="ru-RU" dirty="0" smtClean="0">
                <a:latin typeface="Comic Sans MS" pitchFamily="66" charset="0"/>
              </a:rPr>
              <a:t>Кто же я такой, друзья? (Круг)</a:t>
            </a:r>
          </a:p>
          <a:p>
            <a:endParaRPr lang="ru-RU" dirty="0" smtClean="0">
              <a:latin typeface="Comic Sans MS" pitchFamily="66" charset="0"/>
            </a:endParaRPr>
          </a:p>
          <a:p>
            <a:r>
              <a:rPr lang="ru-RU" dirty="0" smtClean="0">
                <a:latin typeface="Comic Sans MS" pitchFamily="66" charset="0"/>
              </a:rPr>
              <a:t>Квадрат</a:t>
            </a:r>
          </a:p>
          <a:p>
            <a:r>
              <a:rPr lang="ru-RU" dirty="0" smtClean="0">
                <a:latin typeface="Comic Sans MS" pitchFamily="66" charset="0"/>
              </a:rPr>
              <a:t>Четыре палочки сложил</a:t>
            </a:r>
          </a:p>
          <a:p>
            <a:r>
              <a:rPr lang="ru-RU" dirty="0" smtClean="0">
                <a:latin typeface="Comic Sans MS" pitchFamily="66" charset="0"/>
              </a:rPr>
              <a:t>И вот квадратик получил.</a:t>
            </a:r>
          </a:p>
          <a:p>
            <a:r>
              <a:rPr lang="ru-RU" dirty="0" smtClean="0">
                <a:latin typeface="Comic Sans MS" pitchFamily="66" charset="0"/>
              </a:rPr>
              <a:t>Он давно знаком со мной,</a:t>
            </a:r>
          </a:p>
          <a:p>
            <a:r>
              <a:rPr lang="ru-RU" dirty="0" smtClean="0">
                <a:latin typeface="Comic Sans MS" pitchFamily="66" charset="0"/>
              </a:rPr>
              <a:t>Каждый угол в нем – прямой.</a:t>
            </a:r>
          </a:p>
          <a:p>
            <a:r>
              <a:rPr lang="ru-RU" dirty="0" smtClean="0">
                <a:latin typeface="Comic Sans MS" pitchFamily="66" charset="0"/>
              </a:rPr>
              <a:t>Все четыре стороны</a:t>
            </a:r>
          </a:p>
          <a:p>
            <a:r>
              <a:rPr lang="ru-RU" dirty="0" smtClean="0">
                <a:latin typeface="Comic Sans MS" pitchFamily="66" charset="0"/>
              </a:rPr>
              <a:t>Одинаковой длины.</a:t>
            </a:r>
          </a:p>
          <a:p>
            <a:r>
              <a:rPr lang="ru-RU" dirty="0" smtClean="0">
                <a:latin typeface="Comic Sans MS" pitchFamily="66" charset="0"/>
              </a:rPr>
              <a:t>Вам его представить рад,</a:t>
            </a:r>
          </a:p>
          <a:p>
            <a:r>
              <a:rPr lang="ru-RU" dirty="0" smtClean="0">
                <a:latin typeface="Comic Sans MS" pitchFamily="66" charset="0"/>
              </a:rPr>
              <a:t>А зовут его… (Квадрат)</a:t>
            </a:r>
          </a:p>
          <a:p>
            <a:endParaRPr lang="ru-RU" dirty="0" smtClean="0">
              <a:latin typeface="Comic Sans MS" pitchFamily="66" charset="0"/>
            </a:endParaRPr>
          </a:p>
          <a:p>
            <a:r>
              <a:rPr lang="ru-RU" dirty="0" smtClean="0">
                <a:latin typeface="Comic Sans MS" pitchFamily="66" charset="0"/>
              </a:rPr>
              <a:t>Треугольник</a:t>
            </a:r>
          </a:p>
          <a:p>
            <a:r>
              <a:rPr lang="ru-RU" dirty="0" smtClean="0">
                <a:latin typeface="Comic Sans MS" pitchFamily="66" charset="0"/>
              </a:rPr>
              <a:t>У треугольника три стороны,</a:t>
            </a:r>
          </a:p>
          <a:p>
            <a:r>
              <a:rPr lang="ru-RU" dirty="0" smtClean="0">
                <a:latin typeface="Comic Sans MS" pitchFamily="66" charset="0"/>
              </a:rPr>
              <a:t>И они могут быть разной длины.</a:t>
            </a:r>
            <a:endParaRPr lang="ru-RU" dirty="0">
              <a:latin typeface="Comic Sans MS" pitchFamily="66" charset="0"/>
            </a:endParaRPr>
          </a:p>
        </p:txBody>
      </p:sp>
      <p:pic>
        <p:nvPicPr>
          <p:cNvPr id="5" name="Содержимое 4" descr="DSC01226.JPG"/>
          <p:cNvPicPr>
            <a:picLocks noGrp="1" noChangeAspect="1"/>
          </p:cNvPicPr>
          <p:nvPr>
            <p:ph sz="half" idx="1"/>
          </p:nvPr>
        </p:nvPicPr>
        <p:blipFill>
          <a:blip r:embed="rId2" cstate="print"/>
          <a:stretch>
            <a:fillRect/>
          </a:stretch>
        </p:blipFill>
        <p:spPr>
          <a:xfrm>
            <a:off x="825502" y="1557734"/>
            <a:ext cx="5011473" cy="3469481"/>
          </a:xfrm>
        </p:spPr>
      </p:pic>
    </p:spTree>
  </p:cSld>
  <p:clrMapOvr>
    <a:masterClrMapping/>
  </p:clrMapOvr>
  <p:transition>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2"/>
          </p:nvPr>
        </p:nvSpPr>
        <p:spPr/>
        <p:txBody>
          <a:bodyPr/>
          <a:lstStyle/>
          <a:p>
            <a:r>
              <a:rPr lang="ru-RU" dirty="0" smtClean="0"/>
              <a:t>Десять! На велосипеде по  дорожке Федя едет. </a:t>
            </a:r>
          </a:p>
          <a:p>
            <a:r>
              <a:rPr lang="ru-RU" dirty="0" smtClean="0"/>
              <a:t>Девять! Бойко скачет Маша. </a:t>
            </a:r>
          </a:p>
          <a:p>
            <a:r>
              <a:rPr lang="ru-RU" dirty="0" smtClean="0"/>
              <a:t>Восемь! С куклою Наташа.</a:t>
            </a:r>
          </a:p>
          <a:p>
            <a:r>
              <a:rPr lang="ru-RU" dirty="0" smtClean="0"/>
              <a:t>Семь!  С коня слезает Витя.</a:t>
            </a:r>
          </a:p>
          <a:p>
            <a:r>
              <a:rPr lang="ru-RU" dirty="0" smtClean="0"/>
              <a:t>Шесть! Бросает мячик Митя.</a:t>
            </a:r>
          </a:p>
          <a:p>
            <a:r>
              <a:rPr lang="ru-RU" dirty="0" smtClean="0"/>
              <a:t>Пять! Ведерком машет Оля.</a:t>
            </a:r>
          </a:p>
          <a:p>
            <a:r>
              <a:rPr lang="ru-RU" dirty="0" smtClean="0"/>
              <a:t>А четыре! В доме Коля.</a:t>
            </a:r>
          </a:p>
          <a:p>
            <a:r>
              <a:rPr lang="ru-RU" dirty="0" smtClean="0"/>
              <a:t>Три! На карусели Ксюша.</a:t>
            </a:r>
          </a:p>
          <a:p>
            <a:r>
              <a:rPr lang="ru-RU" dirty="0" smtClean="0"/>
              <a:t>Два!- с горы летит Ванюша.</a:t>
            </a:r>
          </a:p>
          <a:p>
            <a:r>
              <a:rPr lang="ru-RU" dirty="0" smtClean="0"/>
              <a:t>Раз! – внизу хохочет Петя.</a:t>
            </a:r>
          </a:p>
          <a:p>
            <a:r>
              <a:rPr lang="ru-RU" dirty="0" smtClean="0"/>
              <a:t>Нет дружней ребят  на свете!</a:t>
            </a:r>
          </a:p>
        </p:txBody>
      </p:sp>
      <p:pic>
        <p:nvPicPr>
          <p:cNvPr id="5" name="Содержимое 4" descr="DSC01229.JPG"/>
          <p:cNvPicPr>
            <a:picLocks noGrp="1" noChangeAspect="1"/>
          </p:cNvPicPr>
          <p:nvPr>
            <p:ph sz="half" idx="1"/>
          </p:nvPr>
        </p:nvPicPr>
        <p:blipFill>
          <a:blip r:embed="rId2" cstate="print"/>
          <a:stretch>
            <a:fillRect/>
          </a:stretch>
        </p:blipFill>
        <p:spPr>
          <a:xfrm>
            <a:off x="825502" y="1557215"/>
            <a:ext cx="5011473" cy="3470520"/>
          </a:xfrm>
        </p:spPr>
      </p:pic>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2"/>
          </p:nvPr>
        </p:nvSpPr>
        <p:spPr/>
        <p:txBody>
          <a:bodyPr>
            <a:normAutofit/>
          </a:bodyPr>
          <a:lstStyle/>
          <a:p>
            <a:r>
              <a:rPr lang="ru-RU" sz="2400" dirty="0" smtClean="0">
                <a:latin typeface="Comic Sans MS" pitchFamily="66" charset="0"/>
              </a:rPr>
              <a:t>Цифра пять- с большим брюшком, носит кепку с козырьком. В  школе эту цифру пять дети любят получат.</a:t>
            </a:r>
            <a:endParaRPr lang="ru-RU" sz="2400" dirty="0">
              <a:latin typeface="Comic Sans MS" pitchFamily="66" charset="0"/>
            </a:endParaRPr>
          </a:p>
        </p:txBody>
      </p:sp>
      <p:pic>
        <p:nvPicPr>
          <p:cNvPr id="5" name="Содержимое 4" descr="DSC01231.JPG"/>
          <p:cNvPicPr>
            <a:picLocks noGrp="1" noChangeAspect="1"/>
          </p:cNvPicPr>
          <p:nvPr>
            <p:ph sz="half" idx="1"/>
          </p:nvPr>
        </p:nvPicPr>
        <p:blipFill>
          <a:blip r:embed="rId2" cstate="print"/>
          <a:stretch>
            <a:fillRect/>
          </a:stretch>
        </p:blipFill>
        <p:spPr>
          <a:xfrm>
            <a:off x="825502" y="1557734"/>
            <a:ext cx="5011473" cy="3469481"/>
          </a:xfrm>
        </p:spPr>
      </p:pic>
    </p:spTree>
  </p:cSld>
  <p:clrMapOvr>
    <a:masterClrMapping/>
  </p:clrMapOvr>
  <p:transition>
    <p:wipe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2"/>
          </p:nvPr>
        </p:nvSpPr>
        <p:spPr/>
        <p:txBody>
          <a:bodyPr>
            <a:normAutofit/>
          </a:bodyPr>
          <a:lstStyle/>
          <a:p>
            <a:r>
              <a:rPr lang="ru-RU" sz="2400" dirty="0" smtClean="0">
                <a:latin typeface="Comic Sans MS" pitchFamily="66" charset="0"/>
              </a:rPr>
              <a:t>Есть игра одна у Вани: «В бой , матросы, веселей!»Дунул,- и поплыли в ванне все ПЯТНАДЦАТЬ кораблей.</a:t>
            </a:r>
            <a:endParaRPr lang="ru-RU" sz="2400" dirty="0">
              <a:latin typeface="Comic Sans MS" pitchFamily="66" charset="0"/>
            </a:endParaRPr>
          </a:p>
        </p:txBody>
      </p:sp>
      <p:pic>
        <p:nvPicPr>
          <p:cNvPr id="5" name="Содержимое 4" descr="DSC01236.JPG"/>
          <p:cNvPicPr>
            <a:picLocks noGrp="1" noChangeAspect="1"/>
          </p:cNvPicPr>
          <p:nvPr>
            <p:ph sz="half" idx="1"/>
          </p:nvPr>
        </p:nvPicPr>
        <p:blipFill>
          <a:blip r:embed="rId2" cstate="print"/>
          <a:stretch>
            <a:fillRect/>
          </a:stretch>
        </p:blipFill>
        <p:spPr>
          <a:xfrm>
            <a:off x="825502" y="1557734"/>
            <a:ext cx="5011473" cy="3469481"/>
          </a:xfrm>
        </p:spPr>
      </p:pic>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2"/>
          </p:nvPr>
        </p:nvSpPr>
        <p:spPr/>
        <p:txBody>
          <a:bodyPr/>
          <a:lstStyle/>
          <a:p>
            <a:r>
              <a:rPr lang="ru-RU" dirty="0" smtClean="0"/>
              <a:t>Наши пальцы все расскажут, все сумеют, все покажут. Жил -был  паучок, раз пошел он во лесок. И забрался на цветок. Перекинул паутину он с травинки на травинку. Паучок все вверх ползет, паутинку он плетет. Паутинка так тонка, крепко держит мотылька. Паутинка рвется ! Мотылек смеется!</a:t>
            </a:r>
            <a:endParaRPr lang="ru-RU" dirty="0"/>
          </a:p>
        </p:txBody>
      </p:sp>
      <p:pic>
        <p:nvPicPr>
          <p:cNvPr id="5" name="Содержимое 4" descr="DSC01239.JPG"/>
          <p:cNvPicPr>
            <a:picLocks noGrp="1" noChangeAspect="1"/>
          </p:cNvPicPr>
          <p:nvPr>
            <p:ph sz="half" idx="1"/>
          </p:nvPr>
        </p:nvPicPr>
        <p:blipFill>
          <a:blip r:embed="rId2" cstate="print"/>
          <a:stretch>
            <a:fillRect/>
          </a:stretch>
        </p:blipFill>
        <p:spPr>
          <a:xfrm>
            <a:off x="825502" y="1557734"/>
            <a:ext cx="5011473" cy="3469481"/>
          </a:xfrm>
        </p:spPr>
      </p:pic>
    </p:spTree>
  </p:cSld>
  <p:clrMapOvr>
    <a:masterClrMapping/>
  </p:clrMapOvr>
  <p:transition>
    <p:wip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2"/>
          </p:nvPr>
        </p:nvSpPr>
        <p:spPr/>
        <p:txBody>
          <a:bodyPr>
            <a:normAutofit/>
          </a:bodyPr>
          <a:lstStyle/>
          <a:p>
            <a:r>
              <a:rPr lang="ru-RU" sz="2000" dirty="0" smtClean="0"/>
              <a:t>Спал цветок и вдруг проснулся, больше спать не захотел, шевельнулся , потянулся, взвился вверх и полетел. Солнце утром лишь проснется, бабочка кружит и вьется.</a:t>
            </a:r>
            <a:endParaRPr lang="ru-RU" sz="2000" dirty="0"/>
          </a:p>
        </p:txBody>
      </p:sp>
      <p:pic>
        <p:nvPicPr>
          <p:cNvPr id="5" name="Содержимое 4" descr="DSC01241.JPG"/>
          <p:cNvPicPr>
            <a:picLocks noGrp="1" noChangeAspect="1"/>
          </p:cNvPicPr>
          <p:nvPr>
            <p:ph sz="half" idx="1"/>
          </p:nvPr>
        </p:nvPicPr>
        <p:blipFill>
          <a:blip r:embed="rId2" cstate="print"/>
          <a:stretch>
            <a:fillRect/>
          </a:stretch>
        </p:blipFill>
        <p:spPr>
          <a:xfrm>
            <a:off x="541705" y="1357301"/>
            <a:ext cx="5295269" cy="4169983"/>
          </a:xfrm>
        </p:spPr>
      </p:pic>
    </p:spTree>
  </p:cSld>
  <p:clrMapOvr>
    <a:masterClrMapping/>
  </p:clrMapOvr>
  <p:transition>
    <p:wipe di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endParaRPr lang="ru-RU" dirty="0"/>
          </a:p>
        </p:txBody>
      </p:sp>
      <p:sp>
        <p:nvSpPr>
          <p:cNvPr id="3" name="Текст 2"/>
          <p:cNvSpPr>
            <a:spLocks noGrp="1"/>
          </p:cNvSpPr>
          <p:nvPr>
            <p:ph type="body" idx="2"/>
          </p:nvPr>
        </p:nvSpPr>
        <p:spPr/>
        <p:txBody>
          <a:bodyPr>
            <a:normAutofit/>
          </a:bodyPr>
          <a:lstStyle/>
          <a:p>
            <a:r>
              <a:rPr lang="ru-RU" sz="2000" dirty="0" smtClean="0"/>
              <a:t>Пришел из школы старший брат, из спичек выложил квадрат. Дала мне мама шоколад, я дольку отломил –квадрат. И стол –квадрат, и стул – квадрат, и на стене плакат – квадрат.</a:t>
            </a:r>
            <a:endParaRPr lang="ru-RU" sz="2000" dirty="0"/>
          </a:p>
        </p:txBody>
      </p:sp>
      <p:pic>
        <p:nvPicPr>
          <p:cNvPr id="5" name="Содержимое 4" descr="DSC01244.JPG"/>
          <p:cNvPicPr>
            <a:picLocks noGrp="1" noChangeAspect="1"/>
          </p:cNvPicPr>
          <p:nvPr>
            <p:ph sz="half" idx="1"/>
          </p:nvPr>
        </p:nvPicPr>
        <p:blipFill>
          <a:blip r:embed="rId2" cstate="print"/>
          <a:stretch>
            <a:fillRect/>
          </a:stretch>
        </p:blipFill>
        <p:spPr>
          <a:xfrm>
            <a:off x="825502" y="1557734"/>
            <a:ext cx="5011473" cy="3469481"/>
          </a:xfrm>
        </p:spPr>
      </p:pic>
    </p:spTree>
  </p:cSld>
  <p:clrMapOvr>
    <a:masterClrMapping/>
  </p:clrMapOvr>
  <p:transition>
    <p:wip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2"/>
          </p:nvPr>
        </p:nvSpPr>
        <p:spPr/>
        <p:txBody>
          <a:bodyPr/>
          <a:lstStyle/>
          <a:p>
            <a:r>
              <a:rPr lang="ru-RU" sz="2000" dirty="0" smtClean="0"/>
              <a:t>Вот четыре стороны</a:t>
            </a:r>
          </a:p>
          <a:p>
            <a:r>
              <a:rPr lang="ru-RU" sz="2000" dirty="0" smtClean="0"/>
              <a:t> И они всегда равны.</a:t>
            </a:r>
          </a:p>
          <a:p>
            <a:r>
              <a:rPr lang="ru-RU" sz="2000" dirty="0" smtClean="0"/>
              <a:t> А фигура та, ребята,</a:t>
            </a:r>
          </a:p>
          <a:p>
            <a:r>
              <a:rPr lang="ru-RU" sz="2000" dirty="0" smtClean="0"/>
              <a:t> Называется квадратом</a:t>
            </a:r>
            <a:r>
              <a:rPr lang="ru-RU" dirty="0" smtClean="0"/>
              <a:t>.</a:t>
            </a:r>
          </a:p>
          <a:p>
            <a:endParaRPr lang="ru-RU" dirty="0" smtClean="0"/>
          </a:p>
          <a:p>
            <a:endParaRPr lang="ru-RU" dirty="0" smtClean="0"/>
          </a:p>
          <a:p>
            <a:r>
              <a:rPr lang="ru-RU" dirty="0" smtClean="0"/>
              <a:t>.</a:t>
            </a:r>
            <a:endParaRPr lang="ru-RU" dirty="0"/>
          </a:p>
        </p:txBody>
      </p:sp>
      <p:pic>
        <p:nvPicPr>
          <p:cNvPr id="5" name="Содержимое 4" descr="DSC01246.JPG"/>
          <p:cNvPicPr>
            <a:picLocks noGrp="1" noChangeAspect="1"/>
          </p:cNvPicPr>
          <p:nvPr>
            <p:ph sz="half" idx="1"/>
          </p:nvPr>
        </p:nvPicPr>
        <p:blipFill>
          <a:blip r:embed="rId2" cstate="print"/>
          <a:stretch>
            <a:fillRect/>
          </a:stretch>
        </p:blipFill>
        <p:spPr>
          <a:xfrm>
            <a:off x="580704" y="1500174"/>
            <a:ext cx="5300992" cy="4000528"/>
          </a:xfrm>
        </p:spPr>
      </p:pic>
    </p:spTree>
  </p:cSld>
  <p:clrMapOvr>
    <a:masterClrMapping/>
  </p:clrMapOvr>
  <p:transition>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4" descr="DSC01247.JPG"/>
          <p:cNvPicPr>
            <a:picLocks noGrp="1" noChangeAspect="1"/>
          </p:cNvPicPr>
          <p:nvPr>
            <p:ph idx="1"/>
          </p:nvPr>
        </p:nvPicPr>
        <p:blipFill>
          <a:blip r:embed="rId2" cstate="print"/>
          <a:stretch>
            <a:fillRect/>
          </a:stretch>
        </p:blipFill>
        <p:spPr>
          <a:xfrm>
            <a:off x="2089527" y="1000108"/>
            <a:ext cx="5839825" cy="4428000"/>
          </a:xfrm>
        </p:spPr>
      </p:pic>
    </p:spTree>
  </p:cSld>
  <p:clrMapOvr>
    <a:masterClrMapping/>
  </p:clrMapOvr>
  <p:transition>
    <p:wip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Содержимое 4" descr="DSC01252.JPG"/>
          <p:cNvPicPr>
            <a:picLocks noChangeAspect="1"/>
          </p:cNvPicPr>
          <p:nvPr/>
        </p:nvPicPr>
        <p:blipFill>
          <a:blip r:embed="rId2" cstate="print"/>
          <a:stretch>
            <a:fillRect/>
          </a:stretch>
        </p:blipFill>
        <p:spPr>
          <a:xfrm>
            <a:off x="1857355" y="785794"/>
            <a:ext cx="6125842" cy="4644000"/>
          </a:xfrm>
          <a:prstGeom prst="rect">
            <a:avLst/>
          </a:prstGeom>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0" y="0"/>
          <a:ext cx="9906000" cy="6644640"/>
        </p:xfrm>
        <a:graphic>
          <a:graphicData uri="http://schemas.openxmlformats.org/drawingml/2006/table">
            <a:tbl>
              <a:tblPr firstRow="1" bandCol="1">
                <a:tableStyleId>{21E4AEA4-8DFA-4A89-87EB-49C32662AFE0}</a:tableStyleId>
              </a:tblPr>
              <a:tblGrid>
                <a:gridCol w="4953000"/>
                <a:gridCol w="4953000"/>
              </a:tblGrid>
              <a:tr h="910007">
                <a:tc>
                  <a:txBody>
                    <a:bodyPr/>
                    <a:lstStyle/>
                    <a:p>
                      <a:pPr algn="ctr"/>
                      <a:r>
                        <a:rPr lang="ru-RU" b="0" dirty="0" smtClean="0">
                          <a:latin typeface="Times New Roman" pitchFamily="18" charset="0"/>
                          <a:cs typeface="Times New Roman" pitchFamily="18" charset="0"/>
                        </a:rPr>
                        <a:t>Программа  </a:t>
                      </a:r>
                    </a:p>
                    <a:p>
                      <a:pPr algn="ctr"/>
                      <a:r>
                        <a:rPr lang="ru-RU" b="0" dirty="0" smtClean="0">
                          <a:latin typeface="Times New Roman" pitchFamily="18" charset="0"/>
                          <a:cs typeface="Times New Roman" pitchFamily="18" charset="0"/>
                        </a:rPr>
                        <a:t>«Обучения и воспитания в ДОУ» под ред. М.А. Васильевой</a:t>
                      </a:r>
                      <a:endParaRPr lang="ru-RU" b="0" dirty="0">
                        <a:latin typeface="Times New Roman" pitchFamily="18" charset="0"/>
                        <a:cs typeface="Times New Roman" pitchFamily="18" charset="0"/>
                      </a:endParaRPr>
                    </a:p>
                  </a:txBody>
                  <a:tcPr>
                    <a:lnR w="57150" cap="flat" cmpd="sng" algn="ctr">
                      <a:solidFill>
                        <a:schemeClr val="accent2">
                          <a:lumMod val="75000"/>
                        </a:schemeClr>
                      </a:solidFill>
                      <a:prstDash val="solid"/>
                      <a:round/>
                      <a:headEnd type="none" w="med" len="med"/>
                      <a:tailEnd type="none" w="med" len="med"/>
                    </a:lnR>
                  </a:tcPr>
                </a:tc>
                <a:tc>
                  <a:txBody>
                    <a:bodyPr/>
                    <a:lstStyle/>
                    <a:p>
                      <a:pPr algn="ctr"/>
                      <a:r>
                        <a:rPr lang="ru-RU" b="0" dirty="0" smtClean="0"/>
                        <a:t>ФГТ</a:t>
                      </a:r>
                    </a:p>
                    <a:p>
                      <a:pPr algn="ctr"/>
                      <a:r>
                        <a:rPr lang="ru-RU" b="0" dirty="0" smtClean="0"/>
                        <a:t>Программа «От рождения до школы» под </a:t>
                      </a:r>
                      <a:r>
                        <a:rPr lang="ru-RU" b="0" dirty="0" err="1" smtClean="0"/>
                        <a:t>ред</a:t>
                      </a:r>
                      <a:r>
                        <a:rPr lang="ru-RU" b="0" dirty="0" smtClean="0"/>
                        <a:t>  Н.Е. </a:t>
                      </a:r>
                      <a:r>
                        <a:rPr lang="ru-RU" b="0" dirty="0" err="1" smtClean="0"/>
                        <a:t>Вераксы</a:t>
                      </a:r>
                      <a:endParaRPr lang="ru-RU" b="0" dirty="0"/>
                    </a:p>
                  </a:txBody>
                  <a:tcPr>
                    <a:lnL w="57150" cap="flat" cmpd="sng" algn="ctr">
                      <a:solidFill>
                        <a:schemeClr val="accent2">
                          <a:lumMod val="75000"/>
                        </a:schemeClr>
                      </a:solidFill>
                      <a:prstDash val="solid"/>
                      <a:round/>
                      <a:headEnd type="none" w="med" len="med"/>
                      <a:tailEnd type="none" w="med" len="med"/>
                    </a:lnL>
                  </a:tcPr>
                </a:tc>
              </a:tr>
              <a:tr h="361114">
                <a:tc gridSpan="2">
                  <a:txBody>
                    <a:bodyPr/>
                    <a:lstStyle/>
                    <a:p>
                      <a:pPr algn="ctr"/>
                      <a:r>
                        <a:rPr lang="ru-RU" b="1" dirty="0" smtClean="0">
                          <a:solidFill>
                            <a:srgbClr val="7030A0"/>
                          </a:solidFill>
                          <a:latin typeface="Times New Roman" pitchFamily="18" charset="0"/>
                          <a:cs typeface="Times New Roman" pitchFamily="18" charset="0"/>
                        </a:rPr>
                        <a:t>Младшая группа</a:t>
                      </a:r>
                      <a:endParaRPr lang="ru-RU" b="1" dirty="0">
                        <a:solidFill>
                          <a:srgbClr val="7030A0"/>
                        </a:solidFill>
                        <a:latin typeface="Times New Roman" pitchFamily="18" charset="0"/>
                        <a:cs typeface="Times New Roman" pitchFamily="18" charset="0"/>
                      </a:endParaRPr>
                    </a:p>
                  </a:txBody>
                  <a:tcPr/>
                </a:tc>
                <a:tc hMerge="1">
                  <a:txBody>
                    <a:bodyPr/>
                    <a:lstStyle/>
                    <a:p>
                      <a:endParaRPr lang="ru-RU" dirty="0"/>
                    </a:p>
                  </a:txBody>
                  <a:tcPr/>
                </a:tc>
              </a:tr>
              <a:tr h="5301151">
                <a:tc>
                  <a:txBody>
                    <a:bodyPr/>
                    <a:lstStyle/>
                    <a:p>
                      <a:pPr algn="ctr"/>
                      <a:r>
                        <a:rPr lang="ru-RU" b="1" dirty="0" smtClean="0">
                          <a:solidFill>
                            <a:srgbClr val="FF0000"/>
                          </a:solidFill>
                          <a:latin typeface="Times New Roman" pitchFamily="18" charset="0"/>
                          <a:cs typeface="Times New Roman" pitchFamily="18" charset="0"/>
                        </a:rPr>
                        <a:t>К концу года дети могут:</a:t>
                      </a:r>
                    </a:p>
                    <a:p>
                      <a:pPr>
                        <a:buFont typeface="Arial" pitchFamily="34" charset="0"/>
                        <a:buChar char="•"/>
                      </a:pPr>
                      <a:r>
                        <a:rPr lang="ru-RU" dirty="0" smtClean="0">
                          <a:latin typeface="Times New Roman" pitchFamily="18" charset="0"/>
                          <a:cs typeface="Times New Roman" pitchFamily="18" charset="0"/>
                        </a:rPr>
                        <a:t>Группировать предметы по цвету, форме, величине.</a:t>
                      </a:r>
                    </a:p>
                    <a:p>
                      <a:pPr>
                        <a:buFont typeface="Arial" pitchFamily="34" charset="0"/>
                        <a:buChar char="•"/>
                      </a:pPr>
                      <a:r>
                        <a:rPr lang="ru-RU" dirty="0" smtClean="0">
                          <a:latin typeface="Times New Roman" pitchFamily="18" charset="0"/>
                          <a:cs typeface="Times New Roman" pitchFamily="18" charset="0"/>
                        </a:rPr>
                        <a:t>Составлять группы из однородных предметов и выделять один предмет из группы.</a:t>
                      </a:r>
                    </a:p>
                    <a:p>
                      <a:pPr>
                        <a:buFont typeface="Arial" pitchFamily="34" charset="0"/>
                        <a:buChar char="•"/>
                      </a:pPr>
                      <a:r>
                        <a:rPr lang="ru-RU" dirty="0" smtClean="0">
                          <a:latin typeface="Times New Roman" pitchFamily="18" charset="0"/>
                          <a:cs typeface="Times New Roman" pitchFamily="18" charset="0"/>
                        </a:rPr>
                        <a:t>Находить</a:t>
                      </a:r>
                      <a:r>
                        <a:rPr lang="ru-RU" baseline="0" dirty="0" smtClean="0">
                          <a:latin typeface="Times New Roman" pitchFamily="18" charset="0"/>
                          <a:cs typeface="Times New Roman" pitchFamily="18" charset="0"/>
                        </a:rPr>
                        <a:t> в окружающей обстановке один и много одинаковых предметов.</a:t>
                      </a:r>
                    </a:p>
                    <a:p>
                      <a:pPr>
                        <a:buFont typeface="Arial" pitchFamily="34" charset="0"/>
                        <a:buChar char="•"/>
                      </a:pPr>
                      <a:r>
                        <a:rPr lang="ru-RU" baseline="0" dirty="0" smtClean="0">
                          <a:latin typeface="Times New Roman" pitchFamily="18" charset="0"/>
                          <a:cs typeface="Times New Roman" pitchFamily="18" charset="0"/>
                        </a:rPr>
                        <a:t>Сравнивать два контрастных по величине предмета, используя приемы наложения, приложения их друг к другу; показать какой из предметов длинный – короткий, широкий – узкий, высокий – низкий.</a:t>
                      </a:r>
                    </a:p>
                    <a:p>
                      <a:pPr>
                        <a:buFont typeface="Arial" pitchFamily="34" charset="0"/>
                        <a:buChar char="•"/>
                      </a:pPr>
                      <a:r>
                        <a:rPr lang="ru-RU" dirty="0" smtClean="0">
                          <a:latin typeface="Times New Roman" pitchFamily="18" charset="0"/>
                          <a:cs typeface="Times New Roman" pitchFamily="18" charset="0"/>
                        </a:rPr>
                        <a:t>Понимать слова: впереди – сзади; вверху – внизу; слева – справа; на, над, под, верхняя – нижняя (полоска).</a:t>
                      </a:r>
                    </a:p>
                    <a:p>
                      <a:endParaRPr lang="ru-RU" b="0" dirty="0">
                        <a:latin typeface="Times New Roman" pitchFamily="18" charset="0"/>
                        <a:cs typeface="Times New Roman" pitchFamily="18" charset="0"/>
                      </a:endParaRPr>
                    </a:p>
                  </a:txBody>
                  <a:tcPr>
                    <a:lnR w="57150" cap="flat" cmpd="sng" algn="ctr">
                      <a:solidFill>
                        <a:schemeClr val="accent2">
                          <a:lumMod val="75000"/>
                        </a:schemeClr>
                      </a:solidFill>
                      <a:prstDash val="solid"/>
                      <a:round/>
                      <a:headEnd type="none" w="med" len="med"/>
                      <a:tailEnd type="none" w="med" len="med"/>
                    </a:lnR>
                  </a:tcPr>
                </a:tc>
                <a:tc>
                  <a:txBody>
                    <a:bodyPr/>
                    <a:lstStyle/>
                    <a:p>
                      <a:pPr algn="ctr"/>
                      <a:r>
                        <a:rPr lang="ru-RU" sz="1800" b="0" dirty="0" smtClean="0">
                          <a:solidFill>
                            <a:srgbClr val="7030A0"/>
                          </a:solidFill>
                          <a:latin typeface="Times New Roman" pitchFamily="18" charset="0"/>
                          <a:cs typeface="Times New Roman" pitchFamily="18" charset="0"/>
                        </a:rPr>
                        <a:t>К концу года умеет : </a:t>
                      </a:r>
                    </a:p>
                    <a:p>
                      <a:r>
                        <a:rPr lang="ru-RU" sz="1800" b="0" dirty="0" smtClean="0">
                          <a:latin typeface="Times New Roman" pitchFamily="18" charset="0"/>
                          <a:cs typeface="Times New Roman" pitchFamily="18" charset="0"/>
                        </a:rPr>
                        <a:t>группировать</a:t>
                      </a:r>
                      <a:r>
                        <a:rPr lang="ru-RU" sz="1800" b="0" baseline="0" dirty="0" smtClean="0">
                          <a:latin typeface="Times New Roman" pitchFamily="18" charset="0"/>
                          <a:cs typeface="Times New Roman" pitchFamily="18" charset="0"/>
                        </a:rPr>
                        <a:t> предметы по цвету, размеру, форме (отбирать все красные, все большие, все круглые предметы и т.д.)</a:t>
                      </a:r>
                    </a:p>
                    <a:p>
                      <a:r>
                        <a:rPr lang="ru-RU" sz="1800" b="0" baseline="0" dirty="0" smtClean="0">
                          <a:latin typeface="Times New Roman" pitchFamily="18" charset="0"/>
                          <a:cs typeface="Times New Roman" pitchFamily="18" charset="0"/>
                        </a:rPr>
                        <a:t>Может составлять при помощи взрослого из однородных предметов и выделять  один предмет из группы.</a:t>
                      </a:r>
                    </a:p>
                    <a:p>
                      <a:r>
                        <a:rPr lang="ru-RU" sz="1800" b="0" baseline="0" dirty="0" smtClean="0">
                          <a:latin typeface="Times New Roman" pitchFamily="18" charset="0"/>
                          <a:cs typeface="Times New Roman" pitchFamily="18" charset="0"/>
                        </a:rPr>
                        <a:t>Умеет находить в окружающей обстановке один или много одинаковых предметов.</a:t>
                      </a:r>
                    </a:p>
                    <a:p>
                      <a:r>
                        <a:rPr lang="ru-RU" sz="1800" b="0" baseline="0" dirty="0" smtClean="0">
                          <a:latin typeface="Times New Roman" pitchFamily="18" charset="0"/>
                          <a:cs typeface="Times New Roman" pitchFamily="18" charset="0"/>
                        </a:rPr>
                        <a:t>Правильно определяет количественное соотношение двух групп; понимает смысл слов: «Больше», «Меньше», «Столько же».</a:t>
                      </a:r>
                    </a:p>
                    <a:p>
                      <a:r>
                        <a:rPr lang="ru-RU" sz="1800" b="0" baseline="0" dirty="0" smtClean="0">
                          <a:latin typeface="Times New Roman" pitchFamily="18" charset="0"/>
                          <a:cs typeface="Times New Roman" pitchFamily="18" charset="0"/>
                        </a:rPr>
                        <a:t>Различает: круг, квадрат, треугольник; предметы, имеющие углы и круглую форму.</a:t>
                      </a:r>
                    </a:p>
                    <a:p>
                      <a:r>
                        <a:rPr lang="ru-RU" sz="1800" b="0" baseline="0" dirty="0" smtClean="0">
                          <a:latin typeface="Times New Roman" pitchFamily="18" charset="0"/>
                          <a:cs typeface="Times New Roman" pitchFamily="18" charset="0"/>
                        </a:rPr>
                        <a:t>Понимает смысл слов: утро, вечер, день, ночь.</a:t>
                      </a:r>
                    </a:p>
                    <a:p>
                      <a:r>
                        <a:rPr lang="ru-RU" sz="1800" b="0" baseline="0" dirty="0" smtClean="0">
                          <a:latin typeface="Times New Roman" pitchFamily="18" charset="0"/>
                          <a:cs typeface="Times New Roman" pitchFamily="18" charset="0"/>
                        </a:rPr>
                        <a:t>Понимает смысл обозначений: вверху -= внизу; впереди – сзади; слева – справа; над – под; верхняя – нижняя (полоска).</a:t>
                      </a:r>
                    </a:p>
                    <a:p>
                      <a:endParaRPr lang="ru-RU" sz="1800" b="0" baseline="0" dirty="0" smtClean="0">
                        <a:latin typeface="Times New Roman" pitchFamily="18" charset="0"/>
                        <a:cs typeface="Times New Roman" pitchFamily="18" charset="0"/>
                      </a:endParaRPr>
                    </a:p>
                  </a:txBody>
                  <a:tcPr>
                    <a:lnL w="57150" cap="flat" cmpd="sng" algn="ctr">
                      <a:solidFill>
                        <a:schemeClr val="accent2">
                          <a:lumMod val="75000"/>
                        </a:schemeClr>
                      </a:solidFill>
                      <a:prstDash val="solid"/>
                      <a:round/>
                      <a:headEnd type="none" w="med" len="med"/>
                      <a:tailEnd type="none" w="med" len="med"/>
                    </a:ln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 name="Содержимое 4" descr="DSC01254.JPG"/>
          <p:cNvPicPr>
            <a:picLocks noChangeAspect="1"/>
          </p:cNvPicPr>
          <p:nvPr/>
        </p:nvPicPr>
        <p:blipFill>
          <a:blip r:embed="rId2" cstate="print"/>
          <a:stretch>
            <a:fillRect/>
          </a:stretch>
        </p:blipFill>
        <p:spPr>
          <a:xfrm>
            <a:off x="1934744" y="928670"/>
            <a:ext cx="6448000" cy="4464000"/>
          </a:xfrm>
          <a:prstGeom prst="rect">
            <a:avLst/>
          </a:prstGeom>
        </p:spPr>
      </p:pic>
    </p:spTree>
  </p:cSld>
  <p:clrMapOvr>
    <a:masterClrMapping/>
  </p:clrMapOvr>
  <p:transition>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530648" y="1063023"/>
          <a:ext cx="8935711" cy="5478632"/>
        </p:xfrm>
        <a:graphic>
          <a:graphicData uri="http://schemas.openxmlformats.org/drawingml/2006/table">
            <a:tbl>
              <a:tblPr firstRow="1" bandRow="1">
                <a:tableStyleId>{0E3FDE45-AF77-4B5C-9715-49D594BDF05E}</a:tableStyleId>
              </a:tblPr>
              <a:tblGrid>
                <a:gridCol w="4709361"/>
                <a:gridCol w="4226350"/>
              </a:tblGrid>
              <a:tr h="2643520">
                <a:tc>
                  <a:txBody>
                    <a:bodyPr/>
                    <a:lstStyle/>
                    <a:p>
                      <a:pPr algn="ctr" defTabSz="1389063"/>
                      <a:r>
                        <a:rPr lang="ru-RU" sz="1700" dirty="0" smtClean="0"/>
                        <a:t>1</a:t>
                      </a:r>
                      <a:r>
                        <a:rPr lang="ru-RU" sz="1700" dirty="0" smtClean="0">
                          <a:latin typeface="Times New Roman" pitchFamily="18" charset="0"/>
                          <a:cs typeface="Times New Roman" pitchFamily="18" charset="0"/>
                        </a:rPr>
                        <a:t>.</a:t>
                      </a:r>
                      <a:r>
                        <a:rPr lang="ru-RU" sz="1900" dirty="0" smtClean="0">
                          <a:latin typeface="Times New Roman" pitchFamily="18" charset="0"/>
                          <a:cs typeface="Times New Roman" pitchFamily="18" charset="0"/>
                        </a:rPr>
                        <a:t>Преемственность</a:t>
                      </a:r>
                      <a:r>
                        <a:rPr lang="ru-RU" sz="1900" baseline="0" dirty="0" smtClean="0">
                          <a:latin typeface="Times New Roman" pitchFamily="18" charset="0"/>
                          <a:cs typeface="Times New Roman" pitchFamily="18" charset="0"/>
                        </a:rPr>
                        <a:t> в работе ДОУ с семьей и школой по реализации задач математического развития детей</a:t>
                      </a:r>
                    </a:p>
                    <a:p>
                      <a:pPr algn="just" defTabSz="1389063"/>
                      <a:endParaRPr lang="ru-RU" sz="1700" dirty="0"/>
                    </a:p>
                  </a:txBody>
                  <a:tcPr marL="70757" marR="70757" marT="32657" marB="326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700" dirty="0" smtClean="0">
                          <a:latin typeface="Times New Roman" pitchFamily="18" charset="0"/>
                          <a:cs typeface="Times New Roman" pitchFamily="18" charset="0"/>
                        </a:rPr>
                        <a:t>2.  </a:t>
                      </a:r>
                      <a:r>
                        <a:rPr lang="ru-RU" sz="2000" dirty="0" smtClean="0">
                          <a:latin typeface="Times New Roman" pitchFamily="18" charset="0"/>
                          <a:cs typeface="Times New Roman" pitchFamily="18" charset="0"/>
                        </a:rPr>
                        <a:t>Дидактические</a:t>
                      </a:r>
                      <a:r>
                        <a:rPr lang="ru-RU" sz="2000" baseline="0" dirty="0" smtClean="0">
                          <a:latin typeface="Times New Roman" pitchFamily="18" charset="0"/>
                          <a:cs typeface="Times New Roman" pitchFamily="18" charset="0"/>
                        </a:rPr>
                        <a:t> основы обучения дошкольников элементам математики.</a:t>
                      </a:r>
                      <a:endParaRPr lang="ru-RU" sz="2000" dirty="0">
                        <a:latin typeface="Times New Roman" pitchFamily="18" charset="0"/>
                        <a:cs typeface="Times New Roman" pitchFamily="18" charset="0"/>
                      </a:endParaRPr>
                    </a:p>
                  </a:txBody>
                  <a:tcPr marL="70757" marR="70757" marT="32657" marB="326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35112">
                <a:tc>
                  <a:txBody>
                    <a:bodyPr/>
                    <a:lstStyle/>
                    <a:p>
                      <a:pPr algn="ctr"/>
                      <a:r>
                        <a:rPr lang="ru-RU" sz="2000" b="1" dirty="0" smtClean="0">
                          <a:latin typeface="Times New Roman" pitchFamily="18" charset="0"/>
                          <a:cs typeface="Times New Roman" pitchFamily="18" charset="0"/>
                        </a:rPr>
                        <a:t>3. Особенности развития математических представлений у детей раннего и дошкольного</a:t>
                      </a:r>
                      <a:r>
                        <a:rPr lang="ru-RU" sz="2000" b="1" baseline="0" dirty="0" smtClean="0">
                          <a:latin typeface="Times New Roman" pitchFamily="18" charset="0"/>
                          <a:cs typeface="Times New Roman" pitchFamily="18" charset="0"/>
                        </a:rPr>
                        <a:t> возраста</a:t>
                      </a:r>
                      <a:endParaRPr lang="ru-RU" sz="1800" dirty="0" smtClean="0"/>
                    </a:p>
                    <a:p>
                      <a:endParaRPr lang="ru-RU" sz="1800" dirty="0" smtClean="0"/>
                    </a:p>
                  </a:txBody>
                  <a:tcPr marL="70757" marR="70757" marT="32657" marB="326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b="1" dirty="0" smtClean="0">
                          <a:latin typeface="Times New Roman" pitchFamily="18" charset="0"/>
                          <a:cs typeface="Times New Roman" pitchFamily="18" charset="0"/>
                        </a:rPr>
                        <a:t>4. </a:t>
                      </a:r>
                      <a:r>
                        <a:rPr lang="ru-RU" sz="2000" b="1" dirty="0" smtClean="0">
                          <a:latin typeface="Times New Roman" pitchFamily="18" charset="0"/>
                          <a:cs typeface="Times New Roman" pitchFamily="18" charset="0"/>
                        </a:rPr>
                        <a:t>История становления учебной дисциплины.</a:t>
                      </a:r>
                    </a:p>
                    <a:p>
                      <a:pPr algn="ctr"/>
                      <a:endParaRPr lang="ru-RU" sz="1800" b="1" dirty="0" smtClean="0">
                        <a:latin typeface="Times New Roman" pitchFamily="18" charset="0"/>
                        <a:cs typeface="Times New Roman" pitchFamily="18" charset="0"/>
                      </a:endParaRPr>
                    </a:p>
                    <a:p>
                      <a:pPr algn="ctr"/>
                      <a:endParaRPr lang="ru-RU" sz="1800" b="1" dirty="0">
                        <a:latin typeface="Times New Roman" pitchFamily="18" charset="0"/>
                        <a:cs typeface="Times New Roman" pitchFamily="18" charset="0"/>
                      </a:endParaRPr>
                    </a:p>
                  </a:txBody>
                  <a:tcPr marL="70757" marR="70757" marT="32657" marB="3265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Овальная выноска 2">
            <a:hlinkClick r:id="rId3" action="ppaction://hlinksldjump"/>
          </p:cNvPr>
          <p:cNvSpPr/>
          <p:nvPr/>
        </p:nvSpPr>
        <p:spPr>
          <a:xfrm>
            <a:off x="807045" y="2255376"/>
            <a:ext cx="1216147" cy="408217"/>
          </a:xfrm>
          <a:prstGeom prst="wedgeEllipseCallout">
            <a:avLst>
              <a:gd name="adj1" fmla="val -41719"/>
              <a:gd name="adj2" fmla="val 73274"/>
            </a:avLst>
          </a:prstGeom>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hlinkClick r:id="rId3" action="ppaction://hlinksldjump"/>
              </a:rPr>
              <a:t>1</a:t>
            </a:r>
            <a:r>
              <a:rPr lang="ru-RU" sz="2700" b="1" dirty="0" smtClean="0">
                <a:hlinkClick r:id="" action="ppaction://hlinkshowjump?jump=nextslide"/>
              </a:rPr>
              <a:t>.</a:t>
            </a:r>
            <a:endParaRPr lang="ru-RU" sz="2700" b="1" dirty="0"/>
          </a:p>
        </p:txBody>
      </p:sp>
      <p:sp>
        <p:nvSpPr>
          <p:cNvPr id="4" name="Овальная выноска 3"/>
          <p:cNvSpPr/>
          <p:nvPr/>
        </p:nvSpPr>
        <p:spPr>
          <a:xfrm>
            <a:off x="2133750" y="3020783"/>
            <a:ext cx="1326706" cy="408217"/>
          </a:xfrm>
          <a:prstGeom prst="wedgeEllipseCallout">
            <a:avLst>
              <a:gd name="adj1" fmla="val -41719"/>
              <a:gd name="adj2" fmla="val 73274"/>
            </a:avLst>
          </a:prstGeom>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hlinkClick r:id="rId4" action="ppaction://hlinksldjump"/>
              </a:rPr>
              <a:t>3</a:t>
            </a:r>
            <a:r>
              <a:rPr lang="ru-RU" sz="2700" b="1" dirty="0" smtClean="0"/>
              <a:t>.</a:t>
            </a:r>
            <a:endParaRPr lang="ru-RU" sz="2700" b="1" dirty="0"/>
          </a:p>
        </p:txBody>
      </p:sp>
      <p:sp>
        <p:nvSpPr>
          <p:cNvPr id="5" name="Овальная выноска 4">
            <a:hlinkClick r:id="rId5" action="ppaction://hlinksldjump"/>
          </p:cNvPr>
          <p:cNvSpPr/>
          <p:nvPr/>
        </p:nvSpPr>
        <p:spPr>
          <a:xfrm>
            <a:off x="3571015" y="2969756"/>
            <a:ext cx="1216147" cy="408217"/>
          </a:xfrm>
          <a:prstGeom prst="wedgeEllipseCallout">
            <a:avLst>
              <a:gd name="adj1" fmla="val -41719"/>
              <a:gd name="adj2" fmla="val 73274"/>
            </a:avLst>
          </a:prstGeom>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hlinkClick r:id="rId5" action="ppaction://hlinksldjump"/>
              </a:rPr>
              <a:t>4.</a:t>
            </a:r>
            <a:endParaRPr lang="ru-RU" sz="2700" b="1" dirty="0"/>
          </a:p>
        </p:txBody>
      </p:sp>
      <p:sp>
        <p:nvSpPr>
          <p:cNvPr id="7" name="Овальная выноска 6">
            <a:hlinkClick r:id="rId6" action="ppaction://hlinksldjump"/>
          </p:cNvPr>
          <p:cNvSpPr/>
          <p:nvPr/>
        </p:nvSpPr>
        <p:spPr>
          <a:xfrm>
            <a:off x="696486" y="2969756"/>
            <a:ext cx="1271426" cy="510271"/>
          </a:xfrm>
          <a:prstGeom prst="wedgeEllipseCallout">
            <a:avLst>
              <a:gd name="adj1" fmla="val -41719"/>
              <a:gd name="adj2" fmla="val 73274"/>
            </a:avLst>
          </a:prstGeom>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hlinkClick r:id="rId3" action="ppaction://hlinksldjump"/>
              </a:rPr>
              <a:t>2</a:t>
            </a:r>
            <a:r>
              <a:rPr lang="ru-RU" dirty="0" smtClean="0">
                <a:hlinkClick r:id="rId6" action="ppaction://hlinksldjump"/>
              </a:rPr>
              <a:t>.</a:t>
            </a:r>
            <a:endParaRPr lang="ru-RU" dirty="0"/>
          </a:p>
        </p:txBody>
      </p:sp>
      <p:sp>
        <p:nvSpPr>
          <p:cNvPr id="8" name="Выноска-облако 7">
            <a:hlinkClick r:id="rId7" action="ppaction://hlinksldjump"/>
          </p:cNvPr>
          <p:cNvSpPr/>
          <p:nvPr/>
        </p:nvSpPr>
        <p:spPr>
          <a:xfrm>
            <a:off x="5673080" y="4509120"/>
            <a:ext cx="1437265" cy="816434"/>
          </a:xfrm>
          <a:prstGeom prst="cloudCallou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ln>
                  <a:solidFill>
                    <a:srgbClr val="0033CC"/>
                  </a:solidFill>
                </a:ln>
                <a:solidFill>
                  <a:srgbClr val="0033CC"/>
                </a:solidFill>
                <a:hlinkClick r:id="rId7" action="ppaction://hlinksldjump"/>
              </a:rPr>
              <a:t>1.</a:t>
            </a:r>
            <a:endParaRPr lang="ru-RU" sz="2700" b="1" dirty="0">
              <a:ln>
                <a:solidFill>
                  <a:srgbClr val="0033CC"/>
                </a:solidFill>
              </a:ln>
              <a:solidFill>
                <a:srgbClr val="0033CC"/>
              </a:solidFill>
            </a:endParaRPr>
          </a:p>
        </p:txBody>
      </p:sp>
      <p:sp>
        <p:nvSpPr>
          <p:cNvPr id="9" name="Выноска-облако 8"/>
          <p:cNvSpPr/>
          <p:nvPr/>
        </p:nvSpPr>
        <p:spPr>
          <a:xfrm>
            <a:off x="5621645" y="5486372"/>
            <a:ext cx="1437265" cy="816434"/>
          </a:xfrm>
          <a:prstGeom prst="cloudCallou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solidFill>
                  <a:srgbClr val="0033CC"/>
                </a:solidFill>
                <a:hlinkClick r:id="rId8" action="ppaction://hlinksldjump"/>
              </a:rPr>
              <a:t>3.</a:t>
            </a:r>
            <a:endParaRPr lang="ru-RU" sz="2700" b="1" dirty="0">
              <a:solidFill>
                <a:srgbClr val="0033CC"/>
              </a:solidFill>
            </a:endParaRPr>
          </a:p>
        </p:txBody>
      </p:sp>
      <p:sp>
        <p:nvSpPr>
          <p:cNvPr id="10" name="Выноска-облако 9"/>
          <p:cNvSpPr/>
          <p:nvPr/>
        </p:nvSpPr>
        <p:spPr>
          <a:xfrm>
            <a:off x="7683303" y="4406252"/>
            <a:ext cx="1437265" cy="816434"/>
          </a:xfrm>
          <a:prstGeom prst="cloudCallout">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solidFill>
                  <a:srgbClr val="0033CC"/>
                </a:solidFill>
                <a:hlinkClick r:id="rId9" action="ppaction://hlinksldjump"/>
              </a:rPr>
              <a:t>2.</a:t>
            </a:r>
            <a:endParaRPr lang="ru-RU" sz="2700" b="1" dirty="0">
              <a:solidFill>
                <a:srgbClr val="0033CC"/>
              </a:solidFill>
            </a:endParaRPr>
          </a:p>
        </p:txBody>
      </p:sp>
      <p:sp>
        <p:nvSpPr>
          <p:cNvPr id="11" name="Выноска-облако 10"/>
          <p:cNvSpPr/>
          <p:nvPr/>
        </p:nvSpPr>
        <p:spPr>
          <a:xfrm>
            <a:off x="7810520" y="5357826"/>
            <a:ext cx="1326706" cy="816434"/>
          </a:xfrm>
          <a:prstGeom prst="cloudCallout">
            <a:avLst/>
          </a:prstGeom>
          <a:solidFill>
            <a:schemeClr val="accent1">
              <a:lumMod val="40000"/>
              <a:lumOff val="6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solidFill>
                  <a:srgbClr val="0033CC"/>
                </a:solidFill>
                <a:hlinkClick r:id="rId10" action="ppaction://hlinksldjump"/>
              </a:rPr>
              <a:t>4.</a:t>
            </a:r>
            <a:endParaRPr lang="ru-RU" sz="2700" b="1" dirty="0">
              <a:solidFill>
                <a:srgbClr val="0033CC"/>
              </a:solidFill>
            </a:endParaRPr>
          </a:p>
        </p:txBody>
      </p:sp>
      <p:sp>
        <p:nvSpPr>
          <p:cNvPr id="12" name="7-конечная звезда 11">
            <a:hlinkClick r:id="rId11" action="ppaction://hlinksldjump"/>
          </p:cNvPr>
          <p:cNvSpPr/>
          <p:nvPr/>
        </p:nvSpPr>
        <p:spPr>
          <a:xfrm>
            <a:off x="5955968" y="2194577"/>
            <a:ext cx="1050309" cy="765407"/>
          </a:xfrm>
          <a:prstGeom prst="star7">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solidFill>
                  <a:srgbClr val="7030A0"/>
                </a:solidFill>
                <a:latin typeface="Times New Roman" pitchFamily="18" charset="0"/>
                <a:cs typeface="Times New Roman" pitchFamily="18" charset="0"/>
              </a:rPr>
              <a:t>1</a:t>
            </a:r>
            <a:endParaRPr lang="ru-RU" sz="2700" b="1" dirty="0">
              <a:solidFill>
                <a:srgbClr val="7030A0"/>
              </a:solidFill>
              <a:latin typeface="Times New Roman" pitchFamily="18" charset="0"/>
              <a:cs typeface="Times New Roman" pitchFamily="18" charset="0"/>
            </a:endParaRPr>
          </a:p>
        </p:txBody>
      </p:sp>
      <p:sp>
        <p:nvSpPr>
          <p:cNvPr id="13" name="7-конечная звезда 12">
            <a:hlinkClick r:id="rId12" action="ppaction://hlinksldjump"/>
          </p:cNvPr>
          <p:cNvSpPr/>
          <p:nvPr/>
        </p:nvSpPr>
        <p:spPr>
          <a:xfrm>
            <a:off x="6680335" y="2863223"/>
            <a:ext cx="1160868" cy="663353"/>
          </a:xfrm>
          <a:prstGeom prst="star7">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solidFill>
                  <a:srgbClr val="7030A0"/>
                </a:solidFill>
                <a:latin typeface="Times New Roman" pitchFamily="18" charset="0"/>
                <a:cs typeface="Times New Roman" pitchFamily="18" charset="0"/>
                <a:hlinkClick r:id="rId12" action="ppaction://hlinksldjump"/>
              </a:rPr>
              <a:t>3</a:t>
            </a:r>
            <a:r>
              <a:rPr lang="ru-RU" sz="2700" b="1" dirty="0" smtClean="0">
                <a:solidFill>
                  <a:srgbClr val="7030A0"/>
                </a:solidFill>
                <a:latin typeface="Times New Roman" pitchFamily="18" charset="0"/>
                <a:cs typeface="Times New Roman" pitchFamily="18" charset="0"/>
              </a:rPr>
              <a:t>.</a:t>
            </a:r>
            <a:endParaRPr lang="ru-RU" sz="2700" b="1" dirty="0">
              <a:solidFill>
                <a:srgbClr val="7030A0"/>
              </a:solidFill>
              <a:latin typeface="Times New Roman" pitchFamily="18" charset="0"/>
              <a:cs typeface="Times New Roman" pitchFamily="18" charset="0"/>
            </a:endParaRPr>
          </a:p>
        </p:txBody>
      </p:sp>
      <p:sp>
        <p:nvSpPr>
          <p:cNvPr id="14" name="7-конечная звезда 13">
            <a:hlinkClick r:id="rId13" action="ppaction://hlinksldjump"/>
          </p:cNvPr>
          <p:cNvSpPr/>
          <p:nvPr/>
        </p:nvSpPr>
        <p:spPr>
          <a:xfrm>
            <a:off x="7881958" y="2928934"/>
            <a:ext cx="1216147" cy="663353"/>
          </a:xfrm>
          <a:prstGeom prst="star7">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solidFill>
                  <a:srgbClr val="7030A0"/>
                </a:solidFill>
                <a:latin typeface="Times New Roman" pitchFamily="18" charset="0"/>
                <a:cs typeface="Times New Roman" pitchFamily="18" charset="0"/>
                <a:hlinkClick r:id="rId13" action="ppaction://hlinksldjump"/>
              </a:rPr>
              <a:t>4</a:t>
            </a:r>
            <a:r>
              <a:rPr lang="ru-RU" sz="2700" b="1" dirty="0" smtClean="0">
                <a:solidFill>
                  <a:srgbClr val="7030A0"/>
                </a:solidFill>
                <a:latin typeface="Times New Roman" pitchFamily="18" charset="0"/>
                <a:cs typeface="Times New Roman" pitchFamily="18" charset="0"/>
              </a:rPr>
              <a:t>.</a:t>
            </a:r>
            <a:endParaRPr lang="ru-RU" sz="2700" b="1" dirty="0">
              <a:solidFill>
                <a:srgbClr val="7030A0"/>
              </a:solidFill>
              <a:latin typeface="Times New Roman" pitchFamily="18" charset="0"/>
              <a:cs typeface="Times New Roman" pitchFamily="18" charset="0"/>
            </a:endParaRPr>
          </a:p>
        </p:txBody>
      </p:sp>
      <p:sp>
        <p:nvSpPr>
          <p:cNvPr id="15" name="7-конечная звезда 14">
            <a:hlinkClick r:id="rId14" action="ppaction://hlinksldjump"/>
          </p:cNvPr>
          <p:cNvSpPr/>
          <p:nvPr/>
        </p:nvSpPr>
        <p:spPr>
          <a:xfrm>
            <a:off x="5175882" y="2863223"/>
            <a:ext cx="1160868" cy="714380"/>
          </a:xfrm>
          <a:prstGeom prst="star7">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solidFill>
                  <a:srgbClr val="7030A0"/>
                </a:solidFill>
                <a:latin typeface="Times New Roman" pitchFamily="18" charset="0"/>
                <a:cs typeface="Times New Roman" pitchFamily="18" charset="0"/>
              </a:rPr>
              <a:t>2</a:t>
            </a:r>
            <a:r>
              <a:rPr lang="ru-RU" sz="2700" b="1" dirty="0" smtClean="0">
                <a:solidFill>
                  <a:srgbClr val="7030A0"/>
                </a:solidFill>
                <a:latin typeface="Times New Roman" pitchFamily="18" charset="0"/>
                <a:cs typeface="Times New Roman" pitchFamily="18" charset="0"/>
                <a:hlinkClick r:id="rId14" action="ppaction://hlinksldjump"/>
              </a:rPr>
              <a:t>.</a:t>
            </a:r>
            <a:endParaRPr lang="ru-RU" sz="2700" b="1" dirty="0">
              <a:solidFill>
                <a:srgbClr val="7030A0"/>
              </a:solidFill>
              <a:latin typeface="Times New Roman" pitchFamily="18" charset="0"/>
              <a:cs typeface="Times New Roman" pitchFamily="18" charset="0"/>
            </a:endParaRPr>
          </a:p>
        </p:txBody>
      </p:sp>
      <p:sp>
        <p:nvSpPr>
          <p:cNvPr id="16" name="Сердце 15"/>
          <p:cNvSpPr/>
          <p:nvPr/>
        </p:nvSpPr>
        <p:spPr>
          <a:xfrm>
            <a:off x="704528" y="4725144"/>
            <a:ext cx="939750" cy="918489"/>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hlinkClick r:id="rId15" action="ppaction://hlinksldjump"/>
              </a:rPr>
              <a:t>1.</a:t>
            </a:r>
            <a:endParaRPr lang="ru-RU" sz="2700" b="1" dirty="0"/>
          </a:p>
        </p:txBody>
      </p:sp>
      <p:sp>
        <p:nvSpPr>
          <p:cNvPr id="17" name="Сердце 16">
            <a:hlinkClick r:id="rId16" action="ppaction://hlinksldjump"/>
          </p:cNvPr>
          <p:cNvSpPr/>
          <p:nvPr/>
        </p:nvSpPr>
        <p:spPr>
          <a:xfrm>
            <a:off x="2741824" y="5470086"/>
            <a:ext cx="939750" cy="918489"/>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hlinkClick r:id="rId16" action="ppaction://hlinksldjump"/>
              </a:rPr>
              <a:t>3</a:t>
            </a:r>
            <a:r>
              <a:rPr lang="ru-RU" sz="2700" b="1" dirty="0" smtClean="0">
                <a:hlinkClick r:id="rId16" action="ppaction://hlinksldjump"/>
              </a:rPr>
              <a:t>.</a:t>
            </a:r>
            <a:endParaRPr lang="ru-RU" sz="2700" b="1" dirty="0"/>
          </a:p>
        </p:txBody>
      </p:sp>
      <p:sp>
        <p:nvSpPr>
          <p:cNvPr id="18" name="Сердце 17"/>
          <p:cNvSpPr/>
          <p:nvPr/>
        </p:nvSpPr>
        <p:spPr>
          <a:xfrm>
            <a:off x="3847412" y="4959814"/>
            <a:ext cx="939750" cy="918489"/>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hlinkClick r:id="rId17" action="ppaction://hlinksldjump"/>
              </a:rPr>
              <a:t>4.</a:t>
            </a:r>
            <a:endParaRPr lang="ru-RU" sz="2700" b="1" dirty="0"/>
          </a:p>
        </p:txBody>
      </p:sp>
      <p:sp>
        <p:nvSpPr>
          <p:cNvPr id="19" name="Сердце 18"/>
          <p:cNvSpPr/>
          <p:nvPr/>
        </p:nvSpPr>
        <p:spPr>
          <a:xfrm>
            <a:off x="1525677" y="5470086"/>
            <a:ext cx="939750" cy="918489"/>
          </a:xfrm>
          <a:prstGeom prst="hear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700" b="1" dirty="0" smtClean="0">
                <a:hlinkClick r:id="rId18" action="ppaction://hlinksldjump"/>
              </a:rPr>
              <a:t>2</a:t>
            </a:r>
            <a:r>
              <a:rPr lang="ru-RU" sz="2700" b="1" dirty="0" smtClean="0"/>
              <a:t>.</a:t>
            </a:r>
            <a:endParaRPr lang="ru-RU" sz="2700" b="1" dirty="0"/>
          </a:p>
        </p:txBody>
      </p:sp>
      <p:pic>
        <p:nvPicPr>
          <p:cNvPr id="20" name="Рисунок 19" descr="J:\Педсовет по математике\Паровозик из ромашково\imgpreview15.jpeg">
            <a:hlinkClick r:id="rId19" action="ppaction://hlinksldjump"/>
          </p:cNvPr>
          <p:cNvPicPr/>
          <p:nvPr/>
        </p:nvPicPr>
        <p:blipFill>
          <a:blip r:embed="rId20" cstate="print"/>
          <a:srcRect l="6759" t="9470" r="6648" b="12121"/>
          <a:stretch>
            <a:fillRect/>
          </a:stretch>
        </p:blipFill>
        <p:spPr bwMode="auto">
          <a:xfrm>
            <a:off x="0" y="0"/>
            <a:ext cx="1201062" cy="1142624"/>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1" name="Прямоугольник 20"/>
          <p:cNvSpPr/>
          <p:nvPr/>
        </p:nvSpPr>
        <p:spPr>
          <a:xfrm>
            <a:off x="1452538" y="0"/>
            <a:ext cx="7906845"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«Отвечай-ка»</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Овальная выноска 2"/>
          <p:cNvSpPr/>
          <p:nvPr/>
        </p:nvSpPr>
        <p:spPr>
          <a:xfrm>
            <a:off x="166654" y="1142984"/>
            <a:ext cx="6025455" cy="1275679"/>
          </a:xfrm>
          <a:prstGeom prst="wedgeEllipseCallout">
            <a:avLst>
              <a:gd name="adj1" fmla="val -37938"/>
              <a:gd name="adj2" fmla="val 57963"/>
            </a:avLst>
          </a:prstGeom>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b"/>
          <a:lstStyle/>
          <a:p>
            <a:pPr algn="just"/>
            <a:endParaRPr lang="ru-RU" sz="2100" b="1" dirty="0" smtClean="0">
              <a:latin typeface="Times New Roman" pitchFamily="18" charset="0"/>
              <a:cs typeface="Times New Roman" pitchFamily="18" charset="0"/>
            </a:endParaRPr>
          </a:p>
          <a:p>
            <a:pPr algn="just"/>
            <a:endParaRPr lang="ru-RU" sz="2100" b="1" dirty="0" smtClean="0">
              <a:latin typeface="Times New Roman" pitchFamily="18" charset="0"/>
              <a:cs typeface="Times New Roman" pitchFamily="18" charset="0"/>
            </a:endParaRPr>
          </a:p>
          <a:p>
            <a:pPr algn="just"/>
            <a:endParaRPr lang="ru-RU" sz="2100" b="1" dirty="0" smtClean="0">
              <a:latin typeface="Times New Roman" pitchFamily="18" charset="0"/>
              <a:cs typeface="Times New Roman" pitchFamily="18" charset="0"/>
            </a:endParaRPr>
          </a:p>
          <a:p>
            <a:pPr algn="just"/>
            <a:endParaRPr lang="ru-RU" sz="2100" b="1" dirty="0" smtClean="0">
              <a:latin typeface="Times New Roman" pitchFamily="18" charset="0"/>
              <a:cs typeface="Times New Roman" pitchFamily="18" charset="0"/>
            </a:endParaRPr>
          </a:p>
          <a:p>
            <a:pPr algn="just"/>
            <a:endParaRPr lang="ru-RU" sz="2100" b="1" dirty="0" smtClean="0">
              <a:latin typeface="Times New Roman" pitchFamily="18" charset="0"/>
              <a:cs typeface="Times New Roman" pitchFamily="18" charset="0"/>
            </a:endParaRPr>
          </a:p>
          <a:p>
            <a:pPr algn="just"/>
            <a:endParaRPr lang="ru-RU" sz="2100" b="1" dirty="0" smtClean="0">
              <a:latin typeface="Times New Roman" pitchFamily="18" charset="0"/>
              <a:cs typeface="Times New Roman" pitchFamily="18" charset="0"/>
            </a:endParaRPr>
          </a:p>
          <a:p>
            <a:pPr algn="just"/>
            <a:endParaRPr lang="ru-RU" sz="2100" b="1" dirty="0" smtClean="0">
              <a:latin typeface="Times New Roman" pitchFamily="18" charset="0"/>
              <a:cs typeface="Times New Roman" pitchFamily="18" charset="0"/>
            </a:endParaRPr>
          </a:p>
          <a:p>
            <a:pPr algn="just"/>
            <a:endParaRPr lang="ru-RU" sz="2100" b="1" dirty="0" smtClean="0">
              <a:latin typeface="Times New Roman" pitchFamily="18" charset="0"/>
              <a:cs typeface="Times New Roman" pitchFamily="18" charset="0"/>
            </a:endParaRPr>
          </a:p>
          <a:p>
            <a:pPr algn="just"/>
            <a:endParaRPr lang="ru-RU" sz="2100" b="1" dirty="0" smtClean="0">
              <a:latin typeface="Times New Roman" pitchFamily="18" charset="0"/>
              <a:cs typeface="Times New Roman" pitchFamily="18" charset="0"/>
            </a:endParaRPr>
          </a:p>
          <a:p>
            <a:pPr algn="ctr"/>
            <a:r>
              <a:rPr lang="ru-RU" sz="2100" b="1" dirty="0" smtClean="0">
                <a:latin typeface="Times New Roman" pitchFamily="18" charset="0"/>
                <a:cs typeface="Times New Roman" pitchFamily="18" charset="0"/>
              </a:rPr>
              <a:t>А. Консультации и беседы о математическом развитии  ребенка .</a:t>
            </a:r>
            <a:endParaRPr lang="ru-RU" sz="2100" b="1" dirty="0">
              <a:latin typeface="Times New Roman" pitchFamily="18" charset="0"/>
              <a:cs typeface="Times New Roman" pitchFamily="18" charset="0"/>
            </a:endParaRPr>
          </a:p>
        </p:txBody>
      </p:sp>
      <p:sp>
        <p:nvSpPr>
          <p:cNvPr id="5" name="Овальная выноска 4"/>
          <p:cNvSpPr/>
          <p:nvPr/>
        </p:nvSpPr>
        <p:spPr>
          <a:xfrm>
            <a:off x="5229397" y="2051267"/>
            <a:ext cx="4201235" cy="1173624"/>
          </a:xfrm>
          <a:prstGeom prst="wedgeEllipseCallout">
            <a:avLst>
              <a:gd name="adj1" fmla="val -37938"/>
              <a:gd name="adj2" fmla="val 57963"/>
            </a:avLst>
          </a:prstGeom>
          <a:solidFill>
            <a:srgbClr val="92D05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latin typeface="Times New Roman" pitchFamily="18" charset="0"/>
                <a:cs typeface="Times New Roman" pitchFamily="18" charset="0"/>
              </a:rPr>
              <a:t>Б.Открытое занятие </a:t>
            </a:r>
            <a:endParaRPr lang="ru-RU" sz="2100" b="1" dirty="0">
              <a:latin typeface="Times New Roman" pitchFamily="18" charset="0"/>
              <a:cs typeface="Times New Roman" pitchFamily="18" charset="0"/>
            </a:endParaRPr>
          </a:p>
        </p:txBody>
      </p:sp>
      <p:sp>
        <p:nvSpPr>
          <p:cNvPr id="6" name="Овальная выноска 5"/>
          <p:cNvSpPr/>
          <p:nvPr/>
        </p:nvSpPr>
        <p:spPr>
          <a:xfrm>
            <a:off x="254251" y="3020783"/>
            <a:ext cx="4090676" cy="1071570"/>
          </a:xfrm>
          <a:prstGeom prst="wedgeEllipseCallout">
            <a:avLst>
              <a:gd name="adj1" fmla="val -37938"/>
              <a:gd name="adj2" fmla="val 57963"/>
            </a:avLst>
          </a:prstGeom>
          <a:solidFill>
            <a:srgbClr val="FF99CC"/>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latin typeface="Times New Roman" pitchFamily="18" charset="0"/>
                <a:cs typeface="Times New Roman" pitchFamily="18" charset="0"/>
              </a:rPr>
              <a:t>В. Ширмы </a:t>
            </a:r>
          </a:p>
          <a:p>
            <a:pPr algn="just"/>
            <a:r>
              <a:rPr lang="ru-RU" sz="2100" b="1" dirty="0" smtClean="0">
                <a:latin typeface="Times New Roman" pitchFamily="18" charset="0"/>
                <a:cs typeface="Times New Roman" pitchFamily="18" charset="0"/>
              </a:rPr>
              <a:t>и папки – передвижки</a:t>
            </a:r>
          </a:p>
          <a:p>
            <a:pPr algn="ctr"/>
            <a:r>
              <a:rPr lang="ru-RU" sz="2100" b="1" dirty="0" smtClean="0">
                <a:latin typeface="Times New Roman" pitchFamily="18" charset="0"/>
                <a:cs typeface="Times New Roman" pitchFamily="18" charset="0"/>
              </a:rPr>
              <a:t> </a:t>
            </a:r>
            <a:endParaRPr lang="ru-RU" sz="2100" b="1" dirty="0">
              <a:latin typeface="Times New Roman" pitchFamily="18" charset="0"/>
              <a:cs typeface="Times New Roman" pitchFamily="18" charset="0"/>
            </a:endParaRPr>
          </a:p>
        </p:txBody>
      </p:sp>
      <p:sp>
        <p:nvSpPr>
          <p:cNvPr id="7" name="Овальная выноска 6"/>
          <p:cNvSpPr/>
          <p:nvPr/>
        </p:nvSpPr>
        <p:spPr>
          <a:xfrm>
            <a:off x="5008280" y="3735163"/>
            <a:ext cx="3206205" cy="1173624"/>
          </a:xfrm>
          <a:prstGeom prst="wedgeEllipseCallout">
            <a:avLst>
              <a:gd name="adj1" fmla="val -37938"/>
              <a:gd name="adj2" fmla="val 57963"/>
            </a:avLst>
          </a:prstGeom>
          <a:solidFill>
            <a:schemeClr val="accent4">
              <a:lumMod val="60000"/>
              <a:lumOff val="4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latin typeface="Times New Roman" pitchFamily="18" charset="0"/>
                <a:cs typeface="Times New Roman" pitchFamily="18" charset="0"/>
              </a:rPr>
              <a:t>Г. Консилиум </a:t>
            </a:r>
            <a:endParaRPr lang="ru-RU" sz="2100" b="1" dirty="0">
              <a:latin typeface="Times New Roman" pitchFamily="18" charset="0"/>
              <a:cs typeface="Times New Roman" pitchFamily="18" charset="0"/>
            </a:endParaRPr>
          </a:p>
        </p:txBody>
      </p:sp>
      <p:sp>
        <p:nvSpPr>
          <p:cNvPr id="8" name="Прямоугольник 7"/>
          <p:cNvSpPr/>
          <p:nvPr/>
        </p:nvSpPr>
        <p:spPr>
          <a:xfrm>
            <a:off x="1470398" y="0"/>
            <a:ext cx="7106549" cy="900081"/>
          </a:xfrm>
          <a:prstGeom prst="rect">
            <a:avLst/>
          </a:prstGeom>
          <a:noFill/>
        </p:spPr>
        <p:txBody>
          <a:bodyPr wrap="none" lIns="68415" tIns="34208" rIns="68415" bIns="34208">
            <a:spAutoFit/>
          </a:bodyPr>
          <a:lstStyle/>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1. Исключите  неправильный вариант ответа.</a:t>
            </a:r>
          </a:p>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Творческий контакт ДОУ и семьи обеспечивается </a:t>
            </a:r>
          </a:p>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благодаря  следующим факторам:</a:t>
            </a:r>
            <a:endParaRPr lang="ru-RU"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9" name="Овальная выноска 8"/>
          <p:cNvSpPr/>
          <p:nvPr/>
        </p:nvSpPr>
        <p:spPr>
          <a:xfrm>
            <a:off x="862324" y="5163923"/>
            <a:ext cx="4145955" cy="1428760"/>
          </a:xfrm>
          <a:prstGeom prst="wedgeEllipseCallout">
            <a:avLst>
              <a:gd name="adj1" fmla="val -37938"/>
              <a:gd name="adj2" fmla="val 57963"/>
            </a:avLst>
          </a:prstGeom>
          <a:solidFill>
            <a:schemeClr val="accent6">
              <a:lumMod val="75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latin typeface="Times New Roman" pitchFamily="18" charset="0"/>
                <a:cs typeface="Times New Roman" pitchFamily="18" charset="0"/>
              </a:rPr>
              <a:t>Д. Организация математических викторин для детей  </a:t>
            </a:r>
            <a:endParaRPr lang="ru-RU" sz="2100" b="1" dirty="0">
              <a:latin typeface="Times New Roman" pitchFamily="18" charset="0"/>
              <a:cs typeface="Times New Roman" pitchFamily="18" charset="0"/>
            </a:endParaRPr>
          </a:p>
        </p:txBody>
      </p:sp>
      <p:pic>
        <p:nvPicPr>
          <p:cNvPr id="10" name="Рисунок 9"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452538" cy="1214422"/>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2" name="Управляющая кнопка: домой 11">
            <a:hlinkClick r:id="rId3" action="ppaction://hlinksldjump" highlightClick="1"/>
          </p:cNvPr>
          <p:cNvSpPr/>
          <p:nvPr/>
        </p:nvSpPr>
        <p:spPr>
          <a:xfrm>
            <a:off x="8167710" y="5643578"/>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ircle(in)">
                                      <p:cBhvr>
                                        <p:cTn id="18" dur="2000"/>
                                        <p:tgtEl>
                                          <p:spTgt spid="3"/>
                                        </p:tgtEl>
                                      </p:cBhvr>
                                    </p:animEffect>
                                  </p:childTnLst>
                                </p:cTn>
                              </p:par>
                            </p:childTnLst>
                          </p:cTn>
                        </p:par>
                        <p:par>
                          <p:cTn id="19" fill="hold">
                            <p:stCondLst>
                              <p:cond delay="3000"/>
                            </p:stCondLst>
                            <p:childTnLst>
                              <p:par>
                                <p:cTn id="20" presetID="55"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strVal val="#ppt_w*0.70"/>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Effect transition="in" filter="fade">
                                      <p:cBhvr>
                                        <p:cTn id="24" dur="1000"/>
                                        <p:tgtEl>
                                          <p:spTgt spid="5"/>
                                        </p:tgtEl>
                                      </p:cBhvr>
                                    </p:animEffect>
                                  </p:childTnLst>
                                </p:cTn>
                              </p:par>
                            </p:childTnLst>
                          </p:cTn>
                        </p:par>
                        <p:par>
                          <p:cTn id="25" fill="hold">
                            <p:stCondLst>
                              <p:cond delay="4000"/>
                            </p:stCondLst>
                            <p:childTnLst>
                              <p:par>
                                <p:cTn id="26" presetID="18" presetClass="entr" presetSubtype="12"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strips(downLeft)">
                                      <p:cBhvr>
                                        <p:cTn id="28" dur="500"/>
                                        <p:tgtEl>
                                          <p:spTgt spid="6"/>
                                        </p:tgtEl>
                                      </p:cBhvr>
                                    </p:animEffect>
                                  </p:childTnLst>
                                </p:cTn>
                              </p:par>
                            </p:childTnLst>
                          </p:cTn>
                        </p:par>
                        <p:par>
                          <p:cTn id="29" fill="hold">
                            <p:stCondLst>
                              <p:cond delay="4500"/>
                            </p:stCondLst>
                            <p:childTnLst>
                              <p:par>
                                <p:cTn id="30" presetID="8"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amond(in)">
                                      <p:cBhvr>
                                        <p:cTn id="32" dur="2000"/>
                                        <p:tgtEl>
                                          <p:spTgt spid="7"/>
                                        </p:tgtEl>
                                      </p:cBhvr>
                                    </p:animEffect>
                                  </p:childTnLst>
                                </p:cTn>
                              </p:par>
                            </p:childTnLst>
                          </p:cTn>
                        </p:par>
                        <p:par>
                          <p:cTn id="33" fill="hold">
                            <p:stCondLst>
                              <p:cond delay="6500"/>
                            </p:stCondLst>
                            <p:childTnLst>
                              <p:par>
                                <p:cTn id="34" presetID="21"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heel(4)">
                                      <p:cBhvr>
                                        <p:cTn id="36" dur="2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8" presetClass="emph" presetSubtype="0" fill="hold" grpId="1" nodeType="clickEffect">
                                  <p:stCondLst>
                                    <p:cond delay="0"/>
                                  </p:stCondLst>
                                  <p:childTnLst>
                                    <p:animRot by="21600000">
                                      <p:cBhvr>
                                        <p:cTn id="40" dur="2000" fill="hold"/>
                                        <p:tgtEl>
                                          <p:spTgt spid="7"/>
                                        </p:tgtEl>
                                        <p:attrNameLst>
                                          <p:attrName>r</p:attrName>
                                        </p:attrNameLst>
                                      </p:cBhvr>
                                    </p:animRot>
                                  </p:childTnLst>
                                </p:cTn>
                              </p:par>
                            </p:childTnLst>
                          </p:cTn>
                        </p:par>
                        <p:par>
                          <p:cTn id="41" fill="hold">
                            <p:stCondLst>
                              <p:cond delay="2000"/>
                            </p:stCondLst>
                            <p:childTnLst>
                              <p:par>
                                <p:cTn id="42" presetID="8" presetClass="exit" presetSubtype="16" fill="hold" grpId="1" nodeType="afterEffect">
                                  <p:stCondLst>
                                    <p:cond delay="0"/>
                                  </p:stCondLst>
                                  <p:childTnLst>
                                    <p:animEffect transition="out" filter="diamond(in)">
                                      <p:cBhvr>
                                        <p:cTn id="43" dur="2000"/>
                                        <p:tgtEl>
                                          <p:spTgt spid="3"/>
                                        </p:tgtEl>
                                      </p:cBhvr>
                                    </p:animEffect>
                                    <p:set>
                                      <p:cBhvr>
                                        <p:cTn id="44" dur="1" fill="hold">
                                          <p:stCondLst>
                                            <p:cond delay="1999"/>
                                          </p:stCondLst>
                                        </p:cTn>
                                        <p:tgtEl>
                                          <p:spTgt spid="3"/>
                                        </p:tgtEl>
                                        <p:attrNameLst>
                                          <p:attrName>style.visibility</p:attrName>
                                        </p:attrNameLst>
                                      </p:cBhvr>
                                      <p:to>
                                        <p:strVal val="hidden"/>
                                      </p:to>
                                    </p:set>
                                  </p:childTnLst>
                                </p:cTn>
                              </p:par>
                            </p:childTnLst>
                          </p:cTn>
                        </p:par>
                        <p:par>
                          <p:cTn id="45" fill="hold">
                            <p:stCondLst>
                              <p:cond delay="4000"/>
                            </p:stCondLst>
                            <p:childTnLst>
                              <p:par>
                                <p:cTn id="46" presetID="8" presetClass="exit" presetSubtype="16" fill="hold" grpId="1" nodeType="afterEffect">
                                  <p:stCondLst>
                                    <p:cond delay="0"/>
                                  </p:stCondLst>
                                  <p:childTnLst>
                                    <p:animEffect transition="out" filter="diamond(in)">
                                      <p:cBhvr>
                                        <p:cTn id="47" dur="2000"/>
                                        <p:tgtEl>
                                          <p:spTgt spid="5"/>
                                        </p:tgtEl>
                                      </p:cBhvr>
                                    </p:animEffect>
                                    <p:set>
                                      <p:cBhvr>
                                        <p:cTn id="48" dur="1" fill="hold">
                                          <p:stCondLst>
                                            <p:cond delay="1999"/>
                                          </p:stCondLst>
                                        </p:cTn>
                                        <p:tgtEl>
                                          <p:spTgt spid="5"/>
                                        </p:tgtEl>
                                        <p:attrNameLst>
                                          <p:attrName>style.visibility</p:attrName>
                                        </p:attrNameLst>
                                      </p:cBhvr>
                                      <p:to>
                                        <p:strVal val="hidden"/>
                                      </p:to>
                                    </p:set>
                                  </p:childTnLst>
                                </p:cTn>
                              </p:par>
                            </p:childTnLst>
                          </p:cTn>
                        </p:par>
                        <p:par>
                          <p:cTn id="49" fill="hold">
                            <p:stCondLst>
                              <p:cond delay="6000"/>
                            </p:stCondLst>
                            <p:childTnLst>
                              <p:par>
                                <p:cTn id="50" presetID="8" presetClass="exit" presetSubtype="16" fill="hold" grpId="1" nodeType="afterEffect">
                                  <p:stCondLst>
                                    <p:cond delay="0"/>
                                  </p:stCondLst>
                                  <p:childTnLst>
                                    <p:animEffect transition="out" filter="diamond(in)">
                                      <p:cBhvr>
                                        <p:cTn id="51" dur="2000"/>
                                        <p:tgtEl>
                                          <p:spTgt spid="6"/>
                                        </p:tgtEl>
                                      </p:cBhvr>
                                    </p:animEffect>
                                    <p:set>
                                      <p:cBhvr>
                                        <p:cTn id="52" dur="1" fill="hold">
                                          <p:stCondLst>
                                            <p:cond delay="1999"/>
                                          </p:stCondLst>
                                        </p:cTn>
                                        <p:tgtEl>
                                          <p:spTgt spid="6"/>
                                        </p:tgtEl>
                                        <p:attrNameLst>
                                          <p:attrName>style.visibility</p:attrName>
                                        </p:attrNameLst>
                                      </p:cBhvr>
                                      <p:to>
                                        <p:strVal val="hidden"/>
                                      </p:to>
                                    </p:set>
                                  </p:childTnLst>
                                </p:cTn>
                              </p:par>
                            </p:childTnLst>
                          </p:cTn>
                        </p:par>
                        <p:par>
                          <p:cTn id="53" fill="hold">
                            <p:stCondLst>
                              <p:cond delay="8000"/>
                            </p:stCondLst>
                            <p:childTnLst>
                              <p:par>
                                <p:cTn id="54" presetID="5" presetClass="exit" presetSubtype="10" fill="hold" grpId="1" nodeType="afterEffect">
                                  <p:stCondLst>
                                    <p:cond delay="0"/>
                                  </p:stCondLst>
                                  <p:childTnLst>
                                    <p:animEffect transition="out" filter="checkerboard(across)">
                                      <p:cBhvr>
                                        <p:cTn id="55" dur="500"/>
                                        <p:tgtEl>
                                          <p:spTgt spid="9"/>
                                        </p:tgtEl>
                                      </p:cBhvr>
                                    </p:animEffect>
                                    <p:set>
                                      <p:cBhvr>
                                        <p:cTn id="5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6" grpId="0" animBg="1"/>
      <p:bldP spid="6" grpId="1" animBg="1"/>
      <p:bldP spid="7" grpId="0" animBg="1"/>
      <p:bldP spid="7" grpId="1" animBg="1"/>
      <p:bldP spid="8" grpId="0"/>
      <p:bldP spid="9" grpId="0" animBg="1"/>
      <p:bldP spid="9"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Овальная выноска 2"/>
          <p:cNvSpPr/>
          <p:nvPr/>
        </p:nvSpPr>
        <p:spPr>
          <a:xfrm>
            <a:off x="380968" y="1214422"/>
            <a:ext cx="3924838" cy="1173624"/>
          </a:xfrm>
          <a:prstGeom prst="wedgeEllipseCallout">
            <a:avLst>
              <a:gd name="adj1" fmla="val -37938"/>
              <a:gd name="adj2" fmla="val 57963"/>
            </a:avLst>
          </a:prstGeom>
          <a:solidFill>
            <a:srgbClr val="00FFFF"/>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just"/>
            <a:r>
              <a:rPr lang="ru-RU" sz="2100" b="1" dirty="0" smtClean="0">
                <a:solidFill>
                  <a:srgbClr val="0033CC"/>
                </a:solidFill>
                <a:latin typeface="Times New Roman" pitchFamily="18" charset="0"/>
                <a:cs typeface="Times New Roman" pitchFamily="18" charset="0"/>
              </a:rPr>
              <a:t>А.Учебниками по математике 1 класса </a:t>
            </a:r>
            <a:endParaRPr lang="ru-RU" sz="2100" b="1" dirty="0">
              <a:solidFill>
                <a:srgbClr val="0033CC"/>
              </a:solidFill>
              <a:latin typeface="Times New Roman" pitchFamily="18" charset="0"/>
              <a:cs typeface="Times New Roman" pitchFamily="18" charset="0"/>
            </a:endParaRPr>
          </a:p>
        </p:txBody>
      </p:sp>
      <p:sp>
        <p:nvSpPr>
          <p:cNvPr id="5" name="Овальная выноска 4"/>
          <p:cNvSpPr/>
          <p:nvPr/>
        </p:nvSpPr>
        <p:spPr>
          <a:xfrm>
            <a:off x="4787162" y="1132779"/>
            <a:ext cx="4367073" cy="1071570"/>
          </a:xfrm>
          <a:prstGeom prst="wedgeEllipseCallout">
            <a:avLst>
              <a:gd name="adj1" fmla="val -37938"/>
              <a:gd name="adj2" fmla="val 57963"/>
            </a:avLst>
          </a:prstGeom>
          <a:solidFill>
            <a:srgbClr val="FF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Б. Пространственными представлениями </a:t>
            </a:r>
            <a:endParaRPr lang="ru-RU" sz="2100" b="1" dirty="0">
              <a:solidFill>
                <a:srgbClr val="0033CC"/>
              </a:solidFill>
              <a:latin typeface="Times New Roman" pitchFamily="18" charset="0"/>
              <a:cs typeface="Times New Roman" pitchFamily="18" charset="0"/>
            </a:endParaRPr>
          </a:p>
        </p:txBody>
      </p:sp>
      <p:sp>
        <p:nvSpPr>
          <p:cNvPr id="6" name="Овальная выноска 5"/>
          <p:cNvSpPr/>
          <p:nvPr/>
        </p:nvSpPr>
        <p:spPr>
          <a:xfrm>
            <a:off x="1194001" y="2612566"/>
            <a:ext cx="6191293" cy="1479787"/>
          </a:xfrm>
          <a:prstGeom prst="wedgeEllipseCallout">
            <a:avLst>
              <a:gd name="adj1" fmla="val -37938"/>
              <a:gd name="adj2" fmla="val 57963"/>
            </a:avLst>
          </a:prstGeom>
          <a:solidFill>
            <a:srgbClr val="00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В. Различными свойствами реальных объектов окружающего мира и их количественными отношениями. </a:t>
            </a:r>
            <a:endParaRPr lang="ru-RU" sz="2100" b="1" dirty="0">
              <a:solidFill>
                <a:srgbClr val="0033CC"/>
              </a:solidFill>
              <a:latin typeface="Times New Roman" pitchFamily="18" charset="0"/>
              <a:cs typeface="Times New Roman" pitchFamily="18" charset="0"/>
            </a:endParaRPr>
          </a:p>
        </p:txBody>
      </p:sp>
      <p:sp>
        <p:nvSpPr>
          <p:cNvPr id="7" name="Овальная выноска 6"/>
          <p:cNvSpPr/>
          <p:nvPr/>
        </p:nvSpPr>
        <p:spPr>
          <a:xfrm>
            <a:off x="420089" y="4857760"/>
            <a:ext cx="3316764" cy="1275679"/>
          </a:xfrm>
          <a:prstGeom prst="wedgeEllipseCallout">
            <a:avLst>
              <a:gd name="adj1" fmla="val -37938"/>
              <a:gd name="adj2" fmla="val 57963"/>
            </a:avLst>
          </a:prstGeom>
          <a:solidFill>
            <a:srgbClr val="0099FF"/>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Г. Предметами - заместителями </a:t>
            </a:r>
            <a:endParaRPr lang="ru-RU" sz="2100" b="1" dirty="0">
              <a:solidFill>
                <a:srgbClr val="0033CC"/>
              </a:solidFill>
              <a:latin typeface="Times New Roman" pitchFamily="18" charset="0"/>
              <a:cs typeface="Times New Roman" pitchFamily="18" charset="0"/>
            </a:endParaRPr>
          </a:p>
        </p:txBody>
      </p:sp>
      <p:sp>
        <p:nvSpPr>
          <p:cNvPr id="8" name="Прямоугольник 7"/>
          <p:cNvSpPr/>
          <p:nvPr/>
        </p:nvSpPr>
        <p:spPr>
          <a:xfrm>
            <a:off x="1738290" y="214290"/>
            <a:ext cx="7720755" cy="623082"/>
          </a:xfrm>
          <a:prstGeom prst="rect">
            <a:avLst/>
          </a:prstGeom>
          <a:noFill/>
        </p:spPr>
        <p:txBody>
          <a:bodyPr wrap="none" lIns="68415" tIns="34208" rIns="68415" bIns="34208">
            <a:spAutoFit/>
          </a:bodyPr>
          <a:lstStyle/>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2. Родители помогают детям освоить математическое</a:t>
            </a:r>
          </a:p>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содержание в быту и в процессе знакомства с …</a:t>
            </a:r>
          </a:p>
        </p:txBody>
      </p:sp>
      <p:sp>
        <p:nvSpPr>
          <p:cNvPr id="9" name="Овальная выноска 8"/>
          <p:cNvSpPr/>
          <p:nvPr/>
        </p:nvSpPr>
        <p:spPr>
          <a:xfrm>
            <a:off x="5287323" y="4560554"/>
            <a:ext cx="3924838" cy="1071570"/>
          </a:xfrm>
          <a:prstGeom prst="wedgeEllipseCallout">
            <a:avLst>
              <a:gd name="adj1" fmla="val -37938"/>
              <a:gd name="adj2" fmla="val 57963"/>
            </a:avLst>
          </a:prstGeom>
          <a:solidFill>
            <a:schemeClr val="accent4">
              <a:lumMod val="60000"/>
              <a:lumOff val="4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Д. Художественной литературой  </a:t>
            </a:r>
            <a:endParaRPr lang="ru-RU" sz="2100" b="1" dirty="0">
              <a:solidFill>
                <a:srgbClr val="0033CC"/>
              </a:solidFill>
              <a:latin typeface="Times New Roman" pitchFamily="18" charset="0"/>
              <a:cs typeface="Times New Roman" pitchFamily="18" charset="0"/>
            </a:endParaRPr>
          </a:p>
        </p:txBody>
      </p:sp>
      <p:pic>
        <p:nvPicPr>
          <p:cNvPr id="11" name="Рисунок 10"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309662" cy="1214422"/>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2" name="Управляющая кнопка: домой 11">
            <a:hlinkClick r:id="rId3" action="ppaction://hlinksldjump" highlightClick="1"/>
          </p:cNvPr>
          <p:cNvSpPr/>
          <p:nvPr/>
        </p:nvSpPr>
        <p:spPr>
          <a:xfrm>
            <a:off x="8739214" y="5929330"/>
            <a:ext cx="1166786" cy="92867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par>
                          <p:cTn id="15" fill="hold">
                            <p:stCondLst>
                              <p:cond delay="1000"/>
                            </p:stCondLst>
                            <p:childTnLst>
                              <p:par>
                                <p:cTn id="16" presetID="35"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2000"/>
                                        <p:tgtEl>
                                          <p:spTgt spid="3"/>
                                        </p:tgtEl>
                                      </p:cBhvr>
                                    </p:animEffect>
                                    <p:anim calcmode="lin" valueType="num">
                                      <p:cBhvr>
                                        <p:cTn id="19" dur="2000" fill="hold"/>
                                        <p:tgtEl>
                                          <p:spTgt spid="3"/>
                                        </p:tgtEl>
                                        <p:attrNameLst>
                                          <p:attrName>style.rotation</p:attrName>
                                        </p:attrNameLst>
                                      </p:cBhvr>
                                      <p:tavLst>
                                        <p:tav tm="0">
                                          <p:val>
                                            <p:fltVal val="720"/>
                                          </p:val>
                                        </p:tav>
                                        <p:tav tm="100000">
                                          <p:val>
                                            <p:fltVal val="0"/>
                                          </p:val>
                                        </p:tav>
                                      </p:tavLst>
                                    </p:anim>
                                    <p:anim calcmode="lin" valueType="num">
                                      <p:cBhvr>
                                        <p:cTn id="20" dur="2000" fill="hold"/>
                                        <p:tgtEl>
                                          <p:spTgt spid="3"/>
                                        </p:tgtEl>
                                        <p:attrNameLst>
                                          <p:attrName>ppt_h</p:attrName>
                                        </p:attrNameLst>
                                      </p:cBhvr>
                                      <p:tavLst>
                                        <p:tav tm="0">
                                          <p:val>
                                            <p:fltVal val="0"/>
                                          </p:val>
                                        </p:tav>
                                        <p:tav tm="100000">
                                          <p:val>
                                            <p:strVal val="#ppt_h"/>
                                          </p:val>
                                        </p:tav>
                                      </p:tavLst>
                                    </p:anim>
                                    <p:anim calcmode="lin" valueType="num">
                                      <p:cBhvr>
                                        <p:cTn id="21" dur="2000" fill="hold"/>
                                        <p:tgtEl>
                                          <p:spTgt spid="3"/>
                                        </p:tgtEl>
                                        <p:attrNameLst>
                                          <p:attrName>ppt_w</p:attrName>
                                        </p:attrNameLst>
                                      </p:cBhvr>
                                      <p:tavLst>
                                        <p:tav tm="0">
                                          <p:val>
                                            <p:fltVal val="0"/>
                                          </p:val>
                                        </p:tav>
                                        <p:tav tm="100000">
                                          <p:val>
                                            <p:strVal val="#ppt_w"/>
                                          </p:val>
                                        </p:tav>
                                      </p:tavLst>
                                    </p:anim>
                                  </p:childTnLst>
                                </p:cTn>
                              </p:par>
                            </p:childTnLst>
                          </p:cTn>
                        </p:par>
                        <p:par>
                          <p:cTn id="22" fill="hold">
                            <p:stCondLst>
                              <p:cond delay="3000"/>
                            </p:stCondLst>
                            <p:childTnLst>
                              <p:par>
                                <p:cTn id="23" presetID="2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edge">
                                      <p:cBhvr>
                                        <p:cTn id="25" dur="2000"/>
                                        <p:tgtEl>
                                          <p:spTgt spid="5"/>
                                        </p:tgtEl>
                                      </p:cBhvr>
                                    </p:animEffect>
                                  </p:childTnLst>
                                </p:cTn>
                              </p:par>
                            </p:childTnLst>
                          </p:cTn>
                        </p:par>
                        <p:par>
                          <p:cTn id="26" fill="hold">
                            <p:stCondLst>
                              <p:cond delay="5000"/>
                            </p:stCondLst>
                            <p:childTnLst>
                              <p:par>
                                <p:cTn id="27" presetID="8"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amond(in)">
                                      <p:cBhvr>
                                        <p:cTn id="29" dur="2000"/>
                                        <p:tgtEl>
                                          <p:spTgt spid="6"/>
                                        </p:tgtEl>
                                      </p:cBhvr>
                                    </p:animEffect>
                                  </p:childTnLst>
                                </p:cTn>
                              </p:par>
                            </p:childTnLst>
                          </p:cTn>
                        </p:par>
                        <p:par>
                          <p:cTn id="30" fill="hold">
                            <p:stCondLst>
                              <p:cond delay="7000"/>
                            </p:stCondLst>
                            <p:childTnLst>
                              <p:par>
                                <p:cTn id="31" presetID="24"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to="" calcmode="lin" valueType="num">
                                      <p:cBhvr>
                                        <p:cTn id="33" dur="1" fill="hold"/>
                                        <p:tgtEl>
                                          <p:spTgt spid="7"/>
                                        </p:tgtEl>
                                        <p:attrNameLst>
                                          <p:attrName/>
                                        </p:attrNameLst>
                                      </p:cBhvr>
                                    </p:anim>
                                  </p:childTnLst>
                                </p:cTn>
                              </p:par>
                            </p:childTnLst>
                          </p:cTn>
                        </p:par>
                        <p:par>
                          <p:cTn id="34" fill="hold">
                            <p:stCondLst>
                              <p:cond delay="7000"/>
                            </p:stCondLst>
                            <p:childTnLst>
                              <p:par>
                                <p:cTn id="35" presetID="21"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heel(4)">
                                      <p:cBhvr>
                                        <p:cTn id="37" dur="2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mph" presetSubtype="0" fill="hold" grpId="1" nodeType="clickEffect">
                                  <p:stCondLst>
                                    <p:cond delay="0"/>
                                  </p:stCondLst>
                                  <p:childTnLst>
                                    <p:animRot by="21600000">
                                      <p:cBhvr>
                                        <p:cTn id="41" dur="2000" fill="hold"/>
                                        <p:tgtEl>
                                          <p:spTgt spid="6"/>
                                        </p:tgtEl>
                                        <p:attrNameLst>
                                          <p:attrName>r</p:attrName>
                                        </p:attrNameLst>
                                      </p:cBhvr>
                                    </p:animRot>
                                  </p:childTnLst>
                                </p:cTn>
                              </p:par>
                            </p:childTnLst>
                          </p:cTn>
                        </p:par>
                        <p:par>
                          <p:cTn id="42" fill="hold">
                            <p:stCondLst>
                              <p:cond delay="2000"/>
                            </p:stCondLst>
                            <p:childTnLst>
                              <p:par>
                                <p:cTn id="43" presetID="5" presetClass="exit" presetSubtype="10" fill="hold" grpId="1" nodeType="afterEffect">
                                  <p:stCondLst>
                                    <p:cond delay="0"/>
                                  </p:stCondLst>
                                  <p:childTnLst>
                                    <p:animEffect transition="out" filter="checkerboard(across)">
                                      <p:cBhvr>
                                        <p:cTn id="44" dur="500"/>
                                        <p:tgtEl>
                                          <p:spTgt spid="3"/>
                                        </p:tgtEl>
                                      </p:cBhvr>
                                    </p:animEffect>
                                    <p:set>
                                      <p:cBhvr>
                                        <p:cTn id="45" dur="1" fill="hold">
                                          <p:stCondLst>
                                            <p:cond delay="499"/>
                                          </p:stCondLst>
                                        </p:cTn>
                                        <p:tgtEl>
                                          <p:spTgt spid="3"/>
                                        </p:tgtEl>
                                        <p:attrNameLst>
                                          <p:attrName>style.visibility</p:attrName>
                                        </p:attrNameLst>
                                      </p:cBhvr>
                                      <p:to>
                                        <p:strVal val="hidden"/>
                                      </p:to>
                                    </p:set>
                                  </p:childTnLst>
                                </p:cTn>
                              </p:par>
                            </p:childTnLst>
                          </p:cTn>
                        </p:par>
                        <p:par>
                          <p:cTn id="46" fill="hold">
                            <p:stCondLst>
                              <p:cond delay="2500"/>
                            </p:stCondLst>
                            <p:childTnLst>
                              <p:par>
                                <p:cTn id="47" presetID="5" presetClass="exit" presetSubtype="10" fill="hold" grpId="1" nodeType="afterEffect">
                                  <p:stCondLst>
                                    <p:cond delay="0"/>
                                  </p:stCondLst>
                                  <p:childTnLst>
                                    <p:animEffect transition="out" filter="checkerboard(across)">
                                      <p:cBhvr>
                                        <p:cTn id="48" dur="500"/>
                                        <p:tgtEl>
                                          <p:spTgt spid="5"/>
                                        </p:tgtEl>
                                      </p:cBhvr>
                                    </p:animEffect>
                                    <p:set>
                                      <p:cBhvr>
                                        <p:cTn id="49" dur="1" fill="hold">
                                          <p:stCondLst>
                                            <p:cond delay="499"/>
                                          </p:stCondLst>
                                        </p:cTn>
                                        <p:tgtEl>
                                          <p:spTgt spid="5"/>
                                        </p:tgtEl>
                                        <p:attrNameLst>
                                          <p:attrName>style.visibility</p:attrName>
                                        </p:attrNameLst>
                                      </p:cBhvr>
                                      <p:to>
                                        <p:strVal val="hidden"/>
                                      </p:to>
                                    </p:set>
                                  </p:childTnLst>
                                </p:cTn>
                              </p:par>
                            </p:childTnLst>
                          </p:cTn>
                        </p:par>
                        <p:par>
                          <p:cTn id="50" fill="hold">
                            <p:stCondLst>
                              <p:cond delay="3000"/>
                            </p:stCondLst>
                            <p:childTnLst>
                              <p:par>
                                <p:cTn id="51" presetID="5" presetClass="exit" presetSubtype="10" fill="hold" grpId="1" nodeType="afterEffect">
                                  <p:stCondLst>
                                    <p:cond delay="0"/>
                                  </p:stCondLst>
                                  <p:childTnLst>
                                    <p:animEffect transition="out" filter="checkerboard(across)">
                                      <p:cBhvr>
                                        <p:cTn id="52" dur="500"/>
                                        <p:tgtEl>
                                          <p:spTgt spid="7"/>
                                        </p:tgtEl>
                                      </p:cBhvr>
                                    </p:animEffect>
                                    <p:set>
                                      <p:cBhvr>
                                        <p:cTn id="53" dur="1" fill="hold">
                                          <p:stCondLst>
                                            <p:cond delay="499"/>
                                          </p:stCondLst>
                                        </p:cTn>
                                        <p:tgtEl>
                                          <p:spTgt spid="7"/>
                                        </p:tgtEl>
                                        <p:attrNameLst>
                                          <p:attrName>style.visibility</p:attrName>
                                        </p:attrNameLst>
                                      </p:cBhvr>
                                      <p:to>
                                        <p:strVal val="hidden"/>
                                      </p:to>
                                    </p:set>
                                  </p:childTnLst>
                                </p:cTn>
                              </p:par>
                            </p:childTnLst>
                          </p:cTn>
                        </p:par>
                        <p:par>
                          <p:cTn id="54" fill="hold">
                            <p:stCondLst>
                              <p:cond delay="3500"/>
                            </p:stCondLst>
                            <p:childTnLst>
                              <p:par>
                                <p:cTn id="55" presetID="5" presetClass="exit" presetSubtype="10" fill="hold" grpId="1" nodeType="afterEffect">
                                  <p:stCondLst>
                                    <p:cond delay="0"/>
                                  </p:stCondLst>
                                  <p:childTnLst>
                                    <p:animEffect transition="out" filter="checkerboard(across)">
                                      <p:cBhvr>
                                        <p:cTn id="56" dur="500"/>
                                        <p:tgtEl>
                                          <p:spTgt spid="9"/>
                                        </p:tgtEl>
                                      </p:cBhvr>
                                    </p:animEffect>
                                    <p:set>
                                      <p:cBhvr>
                                        <p:cTn id="5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5" grpId="0" animBg="1"/>
      <p:bldP spid="5" grpId="1" animBg="1"/>
      <p:bldP spid="6" grpId="0" animBg="1"/>
      <p:bldP spid="6" grpId="1" animBg="1"/>
      <p:bldP spid="7" grpId="0" animBg="1"/>
      <p:bldP spid="7" grpId="1" animBg="1"/>
      <p:bldP spid="8" grpId="0"/>
      <p:bldP spid="9" grpId="0" animBg="1"/>
      <p:bldP spid="9"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595282" y="0"/>
            <a:ext cx="9452777" cy="900081"/>
          </a:xfrm>
          <a:prstGeom prst="rect">
            <a:avLst/>
          </a:prstGeom>
          <a:noFill/>
        </p:spPr>
        <p:txBody>
          <a:bodyPr wrap="square" lIns="68415" tIns="34208" rIns="68415" bIns="34208">
            <a:spAutoFit/>
          </a:bodyPr>
          <a:lstStyle/>
          <a:p>
            <a:pPr marL="684154" indent="-684154"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3. Учитель, как и воспитатель подготовительной группы</a:t>
            </a:r>
          </a:p>
          <a:p>
            <a:pPr marL="684154" indent="-684154"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детского сада для развития математических способностей</a:t>
            </a:r>
          </a:p>
          <a:p>
            <a:pPr marL="684154" indent="-684154"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детей меньше всего использует….</a:t>
            </a:r>
            <a:endParaRPr lang="ru-RU"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 name="Овальная выноска 2"/>
          <p:cNvSpPr/>
          <p:nvPr/>
        </p:nvSpPr>
        <p:spPr>
          <a:xfrm>
            <a:off x="166654" y="1142984"/>
            <a:ext cx="3427323" cy="1173624"/>
          </a:xfrm>
          <a:prstGeom prst="wedgeEllipseCallout">
            <a:avLst>
              <a:gd name="adj1" fmla="val -37938"/>
              <a:gd name="adj2" fmla="val 57963"/>
            </a:avLst>
          </a:prstGeom>
          <a:solidFill>
            <a:srgbClr val="00FFFF"/>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А. специальные педагогические ситуации </a:t>
            </a:r>
            <a:endParaRPr lang="ru-RU" sz="2100" b="1" dirty="0">
              <a:solidFill>
                <a:srgbClr val="0033CC"/>
              </a:solidFill>
              <a:latin typeface="Times New Roman" pitchFamily="18" charset="0"/>
              <a:cs typeface="Times New Roman" pitchFamily="18" charset="0"/>
            </a:endParaRPr>
          </a:p>
        </p:txBody>
      </p:sp>
      <p:sp>
        <p:nvSpPr>
          <p:cNvPr id="5" name="Овальная выноска 4"/>
          <p:cNvSpPr/>
          <p:nvPr/>
        </p:nvSpPr>
        <p:spPr>
          <a:xfrm>
            <a:off x="3792132" y="1234833"/>
            <a:ext cx="3814279" cy="1326706"/>
          </a:xfrm>
          <a:prstGeom prst="wedgeEllipseCallout">
            <a:avLst>
              <a:gd name="adj1" fmla="val -37938"/>
              <a:gd name="adj2" fmla="val 57963"/>
            </a:avLst>
          </a:prstGeom>
          <a:solidFill>
            <a:schemeClr val="accent2">
              <a:lumMod val="40000"/>
              <a:lumOff val="6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Б. Задания на развитие наглядно – действенного мышления </a:t>
            </a:r>
            <a:endParaRPr lang="ru-RU" sz="2100" b="1" dirty="0">
              <a:solidFill>
                <a:srgbClr val="0033CC"/>
              </a:solidFill>
              <a:latin typeface="Times New Roman" pitchFamily="18" charset="0"/>
              <a:cs typeface="Times New Roman" pitchFamily="18" charset="0"/>
            </a:endParaRPr>
          </a:p>
        </p:txBody>
      </p:sp>
      <p:sp>
        <p:nvSpPr>
          <p:cNvPr id="6" name="Овальная выноска 5"/>
          <p:cNvSpPr/>
          <p:nvPr/>
        </p:nvSpPr>
        <p:spPr>
          <a:xfrm>
            <a:off x="972883" y="2969756"/>
            <a:ext cx="3206205" cy="1173624"/>
          </a:xfrm>
          <a:prstGeom prst="wedgeEllipseCallout">
            <a:avLst>
              <a:gd name="adj1" fmla="val -37938"/>
              <a:gd name="adj2" fmla="val 57963"/>
            </a:avLst>
          </a:prstGeom>
          <a:solidFill>
            <a:schemeClr val="accent6">
              <a:lumMod val="75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В. Развивающие упражнения. </a:t>
            </a:r>
            <a:endParaRPr lang="ru-RU" sz="2100" b="1" dirty="0">
              <a:solidFill>
                <a:srgbClr val="0033CC"/>
              </a:solidFill>
              <a:latin typeface="Times New Roman" pitchFamily="18" charset="0"/>
              <a:cs typeface="Times New Roman" pitchFamily="18" charset="0"/>
            </a:endParaRPr>
          </a:p>
        </p:txBody>
      </p:sp>
      <p:sp>
        <p:nvSpPr>
          <p:cNvPr id="7" name="Овальная выноска 6"/>
          <p:cNvSpPr/>
          <p:nvPr/>
        </p:nvSpPr>
        <p:spPr>
          <a:xfrm>
            <a:off x="4787162" y="3326946"/>
            <a:ext cx="4643470" cy="1173624"/>
          </a:xfrm>
          <a:prstGeom prst="wedgeEllipseCallout">
            <a:avLst>
              <a:gd name="adj1" fmla="val -37938"/>
              <a:gd name="adj2" fmla="val 57963"/>
            </a:avLst>
          </a:prstGeom>
          <a:solidFill>
            <a:schemeClr val="accent4">
              <a:lumMod val="60000"/>
              <a:lumOff val="4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Г. Экспериментирование и моделирование</a:t>
            </a:r>
            <a:r>
              <a:rPr lang="ru-RU" sz="2100" b="1" dirty="0" smtClean="0">
                <a:latin typeface="Times New Roman" pitchFamily="18" charset="0"/>
                <a:cs typeface="Times New Roman" pitchFamily="18" charset="0"/>
              </a:rPr>
              <a:t> </a:t>
            </a:r>
            <a:endParaRPr lang="ru-RU" sz="2100" b="1" dirty="0">
              <a:latin typeface="Times New Roman" pitchFamily="18" charset="0"/>
              <a:cs typeface="Times New Roman" pitchFamily="18" charset="0"/>
            </a:endParaRPr>
          </a:p>
        </p:txBody>
      </p:sp>
      <p:sp>
        <p:nvSpPr>
          <p:cNvPr id="8" name="Овальная выноска 7"/>
          <p:cNvSpPr/>
          <p:nvPr/>
        </p:nvSpPr>
        <p:spPr>
          <a:xfrm>
            <a:off x="2962942" y="5265977"/>
            <a:ext cx="4422352" cy="1071570"/>
          </a:xfrm>
          <a:prstGeom prst="wedgeEllipseCallout">
            <a:avLst>
              <a:gd name="adj1" fmla="val -37938"/>
              <a:gd name="adj2" fmla="val 57963"/>
            </a:avLst>
          </a:prstGeom>
          <a:solidFill>
            <a:srgbClr val="FF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1800" b="1" dirty="0" smtClean="0">
                <a:solidFill>
                  <a:srgbClr val="0033CC"/>
                </a:solidFill>
                <a:latin typeface="Times New Roman" pitchFamily="18" charset="0"/>
                <a:cs typeface="Times New Roman" pitchFamily="18" charset="0"/>
              </a:rPr>
              <a:t>Д. Дидактические игры с математическим содержанием. </a:t>
            </a:r>
            <a:endParaRPr lang="ru-RU" sz="1800" b="1" dirty="0">
              <a:solidFill>
                <a:srgbClr val="0033CC"/>
              </a:solidFill>
              <a:latin typeface="Times New Roman" pitchFamily="18" charset="0"/>
              <a:cs typeface="Times New Roman" pitchFamily="18" charset="0"/>
            </a:endParaRPr>
          </a:p>
        </p:txBody>
      </p:sp>
      <p:pic>
        <p:nvPicPr>
          <p:cNvPr id="10" name="Рисунок 9"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095348" cy="107154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Управляющая кнопка: домой 10">
            <a:hlinkClick r:id="rId3" action="ppaction://hlinksldjump" highlightClick="1"/>
          </p:cNvPr>
          <p:cNvSpPr/>
          <p:nvPr/>
        </p:nvSpPr>
        <p:spPr>
          <a:xfrm>
            <a:off x="8953528" y="5786454"/>
            <a:ext cx="952472" cy="107154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amond(in)">
                                      <p:cBhvr>
                                        <p:cTn id="11" dur="2000"/>
                                        <p:tgtEl>
                                          <p:spTgt spid="3"/>
                                        </p:tgtEl>
                                      </p:cBhvr>
                                    </p:animEffect>
                                  </p:childTnLst>
                                </p:cTn>
                              </p:par>
                            </p:childTnLst>
                          </p:cTn>
                        </p:par>
                        <p:par>
                          <p:cTn id="12" fill="hold">
                            <p:stCondLst>
                              <p:cond delay="4000"/>
                            </p:stCondLst>
                            <p:childTnLst>
                              <p:par>
                                <p:cTn id="13" presetID="18" presetClass="entr" presetSubtype="1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Left)">
                                      <p:cBhvr>
                                        <p:cTn id="15" dur="500"/>
                                        <p:tgtEl>
                                          <p:spTgt spid="5"/>
                                        </p:tgtEl>
                                      </p:cBhvr>
                                    </p:animEffect>
                                  </p:childTnLst>
                                </p:cTn>
                              </p:par>
                            </p:childTnLst>
                          </p:cTn>
                        </p:par>
                        <p:par>
                          <p:cTn id="16" fill="hold">
                            <p:stCondLst>
                              <p:cond delay="4500"/>
                            </p:stCondLst>
                            <p:childTnLst>
                              <p:par>
                                <p:cTn id="17" presetID="21"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4)">
                                      <p:cBhvr>
                                        <p:cTn id="19" dur="2000"/>
                                        <p:tgtEl>
                                          <p:spTgt spid="6"/>
                                        </p:tgtEl>
                                      </p:cBhvr>
                                    </p:animEffect>
                                  </p:childTnLst>
                                </p:cTn>
                              </p:par>
                            </p:childTnLst>
                          </p:cTn>
                        </p:par>
                        <p:par>
                          <p:cTn id="20" fill="hold">
                            <p:stCondLst>
                              <p:cond delay="6500"/>
                            </p:stCondLst>
                            <p:childTnLst>
                              <p:par>
                                <p:cTn id="21" presetID="18" presetClass="entr" presetSubtype="12"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trips(downLeft)">
                                      <p:cBhvr>
                                        <p:cTn id="23" dur="500"/>
                                        <p:tgtEl>
                                          <p:spTgt spid="7"/>
                                        </p:tgtEl>
                                      </p:cBhvr>
                                    </p:animEffect>
                                  </p:childTnLst>
                                </p:cTn>
                              </p:par>
                            </p:childTnLst>
                          </p:cTn>
                        </p:par>
                        <p:par>
                          <p:cTn id="24" fill="hold">
                            <p:stCondLst>
                              <p:cond delay="7000"/>
                            </p:stCondLst>
                            <p:childTnLst>
                              <p:par>
                                <p:cTn id="25" presetID="8" presetClass="entr" presetSubtype="1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amond(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mph" presetSubtype="0" fill="hold" grpId="1" nodeType="clickEffect">
                                  <p:stCondLst>
                                    <p:cond delay="0"/>
                                  </p:stCondLst>
                                  <p:childTnLst>
                                    <p:animRot by="21600000">
                                      <p:cBhvr>
                                        <p:cTn id="31" dur="2000" fill="hold"/>
                                        <p:tgtEl>
                                          <p:spTgt spid="5"/>
                                        </p:tgtEl>
                                        <p:attrNameLst>
                                          <p:attrName>r</p:attrName>
                                        </p:attrNameLst>
                                      </p:cBhvr>
                                    </p:animRot>
                                  </p:childTnLst>
                                </p:cTn>
                              </p:par>
                            </p:childTnLst>
                          </p:cTn>
                        </p:par>
                        <p:par>
                          <p:cTn id="32" fill="hold">
                            <p:stCondLst>
                              <p:cond delay="2000"/>
                            </p:stCondLst>
                            <p:childTnLst>
                              <p:par>
                                <p:cTn id="33" presetID="3" presetClass="exit" presetSubtype="10" fill="hold" grpId="1" nodeType="afterEffect">
                                  <p:stCondLst>
                                    <p:cond delay="0"/>
                                  </p:stCondLst>
                                  <p:childTnLst>
                                    <p:animEffect transition="out" filter="blinds(horizontal)">
                                      <p:cBhvr>
                                        <p:cTn id="34" dur="500"/>
                                        <p:tgtEl>
                                          <p:spTgt spid="3"/>
                                        </p:tgtEl>
                                      </p:cBhvr>
                                    </p:animEffect>
                                    <p:set>
                                      <p:cBhvr>
                                        <p:cTn id="35" dur="1" fill="hold">
                                          <p:stCondLst>
                                            <p:cond delay="499"/>
                                          </p:stCondLst>
                                        </p:cTn>
                                        <p:tgtEl>
                                          <p:spTgt spid="3"/>
                                        </p:tgtEl>
                                        <p:attrNameLst>
                                          <p:attrName>style.visibility</p:attrName>
                                        </p:attrNameLst>
                                      </p:cBhvr>
                                      <p:to>
                                        <p:strVal val="hidden"/>
                                      </p:to>
                                    </p:set>
                                  </p:childTnLst>
                                </p:cTn>
                              </p:par>
                            </p:childTnLst>
                          </p:cTn>
                        </p:par>
                        <p:par>
                          <p:cTn id="36" fill="hold">
                            <p:stCondLst>
                              <p:cond delay="2500"/>
                            </p:stCondLst>
                            <p:childTnLst>
                              <p:par>
                                <p:cTn id="37" presetID="8" presetClass="exit" presetSubtype="16" fill="hold" grpId="1" nodeType="afterEffect">
                                  <p:stCondLst>
                                    <p:cond delay="0"/>
                                  </p:stCondLst>
                                  <p:childTnLst>
                                    <p:animEffect transition="out" filter="diamond(in)">
                                      <p:cBhvr>
                                        <p:cTn id="38" dur="2000"/>
                                        <p:tgtEl>
                                          <p:spTgt spid="6"/>
                                        </p:tgtEl>
                                      </p:cBhvr>
                                    </p:animEffect>
                                    <p:set>
                                      <p:cBhvr>
                                        <p:cTn id="39" dur="1" fill="hold">
                                          <p:stCondLst>
                                            <p:cond delay="1999"/>
                                          </p:stCondLst>
                                        </p:cTn>
                                        <p:tgtEl>
                                          <p:spTgt spid="6"/>
                                        </p:tgtEl>
                                        <p:attrNameLst>
                                          <p:attrName>style.visibility</p:attrName>
                                        </p:attrNameLst>
                                      </p:cBhvr>
                                      <p:to>
                                        <p:strVal val="hidden"/>
                                      </p:to>
                                    </p:set>
                                  </p:childTnLst>
                                </p:cTn>
                              </p:par>
                            </p:childTnLst>
                          </p:cTn>
                        </p:par>
                        <p:par>
                          <p:cTn id="40" fill="hold">
                            <p:stCondLst>
                              <p:cond delay="4500"/>
                            </p:stCondLst>
                            <p:childTnLst>
                              <p:par>
                                <p:cTn id="41" presetID="5" presetClass="exit" presetSubtype="10" fill="hold" grpId="1" nodeType="afterEffect">
                                  <p:stCondLst>
                                    <p:cond delay="0"/>
                                  </p:stCondLst>
                                  <p:childTnLst>
                                    <p:animEffect transition="out" filter="checkerboard(across)">
                                      <p:cBhvr>
                                        <p:cTn id="42" dur="500"/>
                                        <p:tgtEl>
                                          <p:spTgt spid="7"/>
                                        </p:tgtEl>
                                      </p:cBhvr>
                                    </p:animEffect>
                                    <p:set>
                                      <p:cBhvr>
                                        <p:cTn id="43" dur="1" fill="hold">
                                          <p:stCondLst>
                                            <p:cond delay="499"/>
                                          </p:stCondLst>
                                        </p:cTn>
                                        <p:tgtEl>
                                          <p:spTgt spid="7"/>
                                        </p:tgtEl>
                                        <p:attrNameLst>
                                          <p:attrName>style.visibility</p:attrName>
                                        </p:attrNameLst>
                                      </p:cBhvr>
                                      <p:to>
                                        <p:strVal val="hidden"/>
                                      </p:to>
                                    </p:set>
                                  </p:childTnLst>
                                </p:cTn>
                              </p:par>
                            </p:childTnLst>
                          </p:cTn>
                        </p:par>
                        <p:par>
                          <p:cTn id="44" fill="hold">
                            <p:stCondLst>
                              <p:cond delay="5000"/>
                            </p:stCondLst>
                            <p:childTnLst>
                              <p:par>
                                <p:cTn id="45" presetID="3" presetClass="exit" presetSubtype="10" fill="hold" grpId="1" nodeType="afterEffect">
                                  <p:stCondLst>
                                    <p:cond delay="0"/>
                                  </p:stCondLst>
                                  <p:childTnLst>
                                    <p:animEffect transition="out" filter="blinds(horizontal)">
                                      <p:cBhvr>
                                        <p:cTn id="46" dur="500"/>
                                        <p:tgtEl>
                                          <p:spTgt spid="8"/>
                                        </p:tgtEl>
                                      </p:cBhvr>
                                    </p:animEffect>
                                    <p:set>
                                      <p:cBhvr>
                                        <p:cTn id="4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5" grpId="0" animBg="1"/>
      <p:bldP spid="5" grpId="1" animBg="1"/>
      <p:bldP spid="6" grpId="0" animBg="1"/>
      <p:bldP spid="6" grpId="1" animBg="1"/>
      <p:bldP spid="7" grpId="0" animBg="1"/>
      <p:bldP spid="7" grpId="1" animBg="1"/>
      <p:bldP spid="8" grpId="0" animBg="1"/>
      <p:bldP spid="8"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1405480" y="0"/>
            <a:ext cx="8500520" cy="623082"/>
          </a:xfrm>
          <a:prstGeom prst="rect">
            <a:avLst/>
          </a:prstGeom>
          <a:noFill/>
        </p:spPr>
        <p:txBody>
          <a:bodyPr wrap="none" lIns="68415" tIns="34208" rIns="68415" bIns="34208">
            <a:spAutoFit/>
          </a:bodyPr>
          <a:lstStyle/>
          <a:p>
            <a:pPr marL="684154" indent="-684154"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4. Родители не могут добиться успеха  в математическом</a:t>
            </a:r>
          </a:p>
          <a:p>
            <a:pPr marL="684154" indent="-684154"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Развитии детей при осуществлении знакомства ребенка с …</a:t>
            </a:r>
            <a:endParaRPr lang="ru-RU"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 name="Овальная выноска 2"/>
          <p:cNvSpPr/>
          <p:nvPr/>
        </p:nvSpPr>
        <p:spPr>
          <a:xfrm>
            <a:off x="0" y="979697"/>
            <a:ext cx="5638499" cy="1071570"/>
          </a:xfrm>
          <a:prstGeom prst="wedgeEllipseCallout">
            <a:avLst>
              <a:gd name="adj1" fmla="val -37938"/>
              <a:gd name="adj2" fmla="val 57963"/>
            </a:avLst>
          </a:prstGeom>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1800" b="1" dirty="0" smtClean="0">
                <a:latin typeface="Times New Roman" pitchFamily="18" charset="0"/>
                <a:cs typeface="Times New Roman" pitchFamily="18" charset="0"/>
              </a:rPr>
              <a:t>А. Количественными свойствами и отношениями, существующими в реальном пространстве помещений </a:t>
            </a:r>
            <a:endParaRPr lang="ru-RU" sz="1800" b="1" dirty="0">
              <a:latin typeface="Times New Roman" pitchFamily="18" charset="0"/>
              <a:cs typeface="Times New Roman" pitchFamily="18" charset="0"/>
            </a:endParaRPr>
          </a:p>
        </p:txBody>
      </p:sp>
      <p:sp>
        <p:nvSpPr>
          <p:cNvPr id="5" name="Овальная выноска 4"/>
          <p:cNvSpPr/>
          <p:nvPr/>
        </p:nvSpPr>
        <p:spPr>
          <a:xfrm>
            <a:off x="5505794" y="1540996"/>
            <a:ext cx="4201235" cy="1275679"/>
          </a:xfrm>
          <a:prstGeom prst="wedgeEllipseCallout">
            <a:avLst>
              <a:gd name="adj1" fmla="val -37938"/>
              <a:gd name="adj2" fmla="val 57963"/>
            </a:avLst>
          </a:prstGeom>
          <a:solidFill>
            <a:srgbClr val="FF66FF"/>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Б .Трехмерным пространством окружающего мира.</a:t>
            </a:r>
            <a:endParaRPr lang="ru-RU" sz="2100" b="1" dirty="0">
              <a:solidFill>
                <a:srgbClr val="0033CC"/>
              </a:solidFill>
              <a:latin typeface="Times New Roman" pitchFamily="18" charset="0"/>
              <a:cs typeface="Times New Roman" pitchFamily="18" charset="0"/>
            </a:endParaRPr>
          </a:p>
        </p:txBody>
      </p:sp>
      <p:sp>
        <p:nvSpPr>
          <p:cNvPr id="6" name="Овальная выноска 5"/>
          <p:cNvSpPr/>
          <p:nvPr/>
        </p:nvSpPr>
        <p:spPr>
          <a:xfrm>
            <a:off x="309530" y="2714620"/>
            <a:ext cx="4698749" cy="1173624"/>
          </a:xfrm>
          <a:prstGeom prst="wedgeEllipseCallout">
            <a:avLst>
              <a:gd name="adj1" fmla="val -37938"/>
              <a:gd name="adj2" fmla="val 57963"/>
            </a:avLst>
          </a:prstGeom>
          <a:solidFill>
            <a:srgbClr val="FF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В. Формой и величиной реальных объектов окружающего мира. </a:t>
            </a:r>
            <a:endParaRPr lang="ru-RU" sz="2100" b="1" dirty="0">
              <a:solidFill>
                <a:srgbClr val="0033CC"/>
              </a:solidFill>
              <a:latin typeface="Times New Roman" pitchFamily="18" charset="0"/>
              <a:cs typeface="Times New Roman" pitchFamily="18" charset="0"/>
            </a:endParaRPr>
          </a:p>
        </p:txBody>
      </p:sp>
      <p:sp>
        <p:nvSpPr>
          <p:cNvPr id="7" name="Овальная выноска 6"/>
          <p:cNvSpPr/>
          <p:nvPr/>
        </p:nvSpPr>
        <p:spPr>
          <a:xfrm>
            <a:off x="5174118" y="3429000"/>
            <a:ext cx="4422352" cy="1173624"/>
          </a:xfrm>
          <a:prstGeom prst="wedgeEllipseCallout">
            <a:avLst>
              <a:gd name="adj1" fmla="val -37938"/>
              <a:gd name="adj2" fmla="val 57963"/>
            </a:avLst>
          </a:prstGeom>
          <a:solidFill>
            <a:srgbClr val="0099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Г. Учебниками по математике 1 класса. </a:t>
            </a:r>
            <a:endParaRPr lang="ru-RU" sz="2100" b="1" dirty="0">
              <a:solidFill>
                <a:srgbClr val="0033CC"/>
              </a:solidFill>
              <a:latin typeface="Times New Roman" pitchFamily="18" charset="0"/>
              <a:cs typeface="Times New Roman" pitchFamily="18" charset="0"/>
            </a:endParaRPr>
          </a:p>
        </p:txBody>
      </p:sp>
      <p:sp>
        <p:nvSpPr>
          <p:cNvPr id="8" name="Овальная выноска 7"/>
          <p:cNvSpPr/>
          <p:nvPr/>
        </p:nvSpPr>
        <p:spPr>
          <a:xfrm>
            <a:off x="807045" y="4653651"/>
            <a:ext cx="4367073" cy="1275679"/>
          </a:xfrm>
          <a:prstGeom prst="wedgeEllipseCallout">
            <a:avLst>
              <a:gd name="adj1" fmla="val -37938"/>
              <a:gd name="adj2" fmla="val 57963"/>
            </a:avLst>
          </a:prstGeom>
          <a:solidFill>
            <a:schemeClr val="accent4">
              <a:lumMod val="60000"/>
              <a:lumOff val="4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0033CC"/>
                </a:solidFill>
                <a:latin typeface="Times New Roman" pitchFamily="18" charset="0"/>
                <a:cs typeface="Times New Roman" pitchFamily="18" charset="0"/>
              </a:rPr>
              <a:t>Д. Временными ориентирами в естественных условиях. </a:t>
            </a:r>
            <a:endParaRPr lang="ru-RU" sz="2100" b="1" dirty="0">
              <a:solidFill>
                <a:srgbClr val="0033CC"/>
              </a:solidFill>
              <a:latin typeface="Times New Roman" pitchFamily="18" charset="0"/>
              <a:cs typeface="Times New Roman" pitchFamily="18" charset="0"/>
            </a:endParaRPr>
          </a:p>
        </p:txBody>
      </p:sp>
      <p:pic>
        <p:nvPicPr>
          <p:cNvPr id="10" name="Рисунок 9"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166786" cy="107154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1" name="Управляющая кнопка: домой 10">
            <a:hlinkClick r:id="rId3" action="ppaction://hlinksldjump" highlightClick="1"/>
          </p:cNvPr>
          <p:cNvSpPr/>
          <p:nvPr/>
        </p:nvSpPr>
        <p:spPr>
          <a:xfrm>
            <a:off x="8953528" y="6000768"/>
            <a:ext cx="952472" cy="85723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par>
                          <p:cTn id="8" fill="hold">
                            <p:stCondLst>
                              <p:cond delay="2000"/>
                            </p:stCondLst>
                            <p:childTnLst>
                              <p:par>
                                <p:cTn id="9" presetID="3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anim calcmode="lin" valueType="num">
                                      <p:cBhvr>
                                        <p:cTn id="12" dur="2000" fill="hold"/>
                                        <p:tgtEl>
                                          <p:spTgt spid="3"/>
                                        </p:tgtEl>
                                        <p:attrNameLst>
                                          <p:attrName>style.rotation</p:attrName>
                                        </p:attrNameLst>
                                      </p:cBhvr>
                                      <p:tavLst>
                                        <p:tav tm="0">
                                          <p:val>
                                            <p:fltVal val="720"/>
                                          </p:val>
                                        </p:tav>
                                        <p:tav tm="100000">
                                          <p:val>
                                            <p:fltVal val="0"/>
                                          </p:val>
                                        </p:tav>
                                      </p:tavLst>
                                    </p:anim>
                                    <p:anim calcmode="lin" valueType="num">
                                      <p:cBhvr>
                                        <p:cTn id="13" dur="2000" fill="hold"/>
                                        <p:tgtEl>
                                          <p:spTgt spid="3"/>
                                        </p:tgtEl>
                                        <p:attrNameLst>
                                          <p:attrName>ppt_h</p:attrName>
                                        </p:attrNameLst>
                                      </p:cBhvr>
                                      <p:tavLst>
                                        <p:tav tm="0">
                                          <p:val>
                                            <p:fltVal val="0"/>
                                          </p:val>
                                        </p:tav>
                                        <p:tav tm="100000">
                                          <p:val>
                                            <p:strVal val="#ppt_h"/>
                                          </p:val>
                                        </p:tav>
                                      </p:tavLst>
                                    </p:anim>
                                    <p:anim calcmode="lin" valueType="num">
                                      <p:cBhvr>
                                        <p:cTn id="14" dur="2000" fill="hold"/>
                                        <p:tgtEl>
                                          <p:spTgt spid="3"/>
                                        </p:tgtEl>
                                        <p:attrNameLst>
                                          <p:attrName>ppt_w</p:attrName>
                                        </p:attrNameLst>
                                      </p:cBhvr>
                                      <p:tavLst>
                                        <p:tav tm="0">
                                          <p:val>
                                            <p:fltVal val="0"/>
                                          </p:val>
                                        </p:tav>
                                        <p:tav tm="100000">
                                          <p:val>
                                            <p:strVal val="#ppt_w"/>
                                          </p:val>
                                        </p:tav>
                                      </p:tavLst>
                                    </p:anim>
                                  </p:childTnLst>
                                </p:cTn>
                              </p:par>
                            </p:childTnLst>
                          </p:cTn>
                        </p:par>
                        <p:par>
                          <p:cTn id="15" fill="hold">
                            <p:stCondLst>
                              <p:cond delay="4000"/>
                            </p:stCondLst>
                            <p:childTnLst>
                              <p:par>
                                <p:cTn id="16" presetID="8" presetClass="entr" presetSubtype="1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amond(in)">
                                      <p:cBhvr>
                                        <p:cTn id="18" dur="2000"/>
                                        <p:tgtEl>
                                          <p:spTgt spid="5"/>
                                        </p:tgtEl>
                                      </p:cBhvr>
                                    </p:animEffect>
                                  </p:childTnLst>
                                </p:cTn>
                              </p:par>
                            </p:childTnLst>
                          </p:cTn>
                        </p:par>
                        <p:par>
                          <p:cTn id="19" fill="hold">
                            <p:stCondLst>
                              <p:cond delay="6000"/>
                            </p:stCondLst>
                            <p:childTnLst>
                              <p:par>
                                <p:cTn id="20" presetID="18" presetClass="entr" presetSubtype="1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trips(downLeft)">
                                      <p:cBhvr>
                                        <p:cTn id="22" dur="500"/>
                                        <p:tgtEl>
                                          <p:spTgt spid="6"/>
                                        </p:tgtEl>
                                      </p:cBhvr>
                                    </p:animEffect>
                                  </p:childTnLst>
                                </p:cTn>
                              </p:par>
                            </p:childTnLst>
                          </p:cTn>
                        </p:par>
                        <p:par>
                          <p:cTn id="23" fill="hold">
                            <p:stCondLst>
                              <p:cond delay="6500"/>
                            </p:stCondLst>
                            <p:childTnLst>
                              <p:par>
                                <p:cTn id="24" presetID="21"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4)">
                                      <p:cBhvr>
                                        <p:cTn id="26" dur="2000"/>
                                        <p:tgtEl>
                                          <p:spTgt spid="7"/>
                                        </p:tgtEl>
                                      </p:cBhvr>
                                    </p:animEffect>
                                  </p:childTnLst>
                                </p:cTn>
                              </p:par>
                            </p:childTnLst>
                          </p:cTn>
                        </p:par>
                        <p:par>
                          <p:cTn id="27" fill="hold">
                            <p:stCondLst>
                              <p:cond delay="8500"/>
                            </p:stCondLst>
                            <p:childTnLst>
                              <p:par>
                                <p:cTn id="28" presetID="8" presetClass="entr" presetSubtype="16"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diamond(in)">
                                      <p:cBhvr>
                                        <p:cTn id="30" dur="2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mph" presetSubtype="0" fill="hold" grpId="1" nodeType="clickEffect">
                                  <p:stCondLst>
                                    <p:cond delay="0"/>
                                  </p:stCondLst>
                                  <p:childTnLst>
                                    <p:animRot by="21600000">
                                      <p:cBhvr>
                                        <p:cTn id="34" dur="2000" fill="hold"/>
                                        <p:tgtEl>
                                          <p:spTgt spid="7"/>
                                        </p:tgtEl>
                                        <p:attrNameLst>
                                          <p:attrName>r</p:attrName>
                                        </p:attrNameLst>
                                      </p:cBhvr>
                                    </p:animRot>
                                  </p:childTnLst>
                                </p:cTn>
                              </p:par>
                            </p:childTnLst>
                          </p:cTn>
                        </p:par>
                        <p:par>
                          <p:cTn id="35" fill="hold">
                            <p:stCondLst>
                              <p:cond delay="2000"/>
                            </p:stCondLst>
                            <p:childTnLst>
                              <p:par>
                                <p:cTn id="36" presetID="4" presetClass="exit" presetSubtype="16" fill="hold" grpId="1" nodeType="afterEffect">
                                  <p:stCondLst>
                                    <p:cond delay="0"/>
                                  </p:stCondLst>
                                  <p:childTnLst>
                                    <p:animEffect transition="out" filter="box(in)">
                                      <p:cBhvr>
                                        <p:cTn id="37" dur="500"/>
                                        <p:tgtEl>
                                          <p:spTgt spid="3"/>
                                        </p:tgtEl>
                                      </p:cBhvr>
                                    </p:animEffect>
                                    <p:set>
                                      <p:cBhvr>
                                        <p:cTn id="38" dur="1" fill="hold">
                                          <p:stCondLst>
                                            <p:cond delay="499"/>
                                          </p:stCondLst>
                                        </p:cTn>
                                        <p:tgtEl>
                                          <p:spTgt spid="3"/>
                                        </p:tgtEl>
                                        <p:attrNameLst>
                                          <p:attrName>style.visibility</p:attrName>
                                        </p:attrNameLst>
                                      </p:cBhvr>
                                      <p:to>
                                        <p:strVal val="hidden"/>
                                      </p:to>
                                    </p:set>
                                  </p:childTnLst>
                                </p:cTn>
                              </p:par>
                            </p:childTnLst>
                          </p:cTn>
                        </p:par>
                        <p:par>
                          <p:cTn id="39" fill="hold">
                            <p:stCondLst>
                              <p:cond delay="2500"/>
                            </p:stCondLst>
                            <p:childTnLst>
                              <p:par>
                                <p:cTn id="40" presetID="4" presetClass="exit" presetSubtype="16" fill="hold" grpId="1" nodeType="afterEffect">
                                  <p:stCondLst>
                                    <p:cond delay="0"/>
                                  </p:stCondLst>
                                  <p:childTnLst>
                                    <p:animEffect transition="out" filter="box(in)">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childTnLst>
                          </p:cTn>
                        </p:par>
                        <p:par>
                          <p:cTn id="43" fill="hold">
                            <p:stCondLst>
                              <p:cond delay="3000"/>
                            </p:stCondLst>
                            <p:childTnLst>
                              <p:par>
                                <p:cTn id="44" presetID="8" presetClass="exit" presetSubtype="16" fill="hold" grpId="1" nodeType="afterEffect">
                                  <p:stCondLst>
                                    <p:cond delay="0"/>
                                  </p:stCondLst>
                                  <p:childTnLst>
                                    <p:animEffect transition="out" filter="diamond(in)">
                                      <p:cBhvr>
                                        <p:cTn id="45" dur="2000"/>
                                        <p:tgtEl>
                                          <p:spTgt spid="6"/>
                                        </p:tgtEl>
                                      </p:cBhvr>
                                    </p:animEffect>
                                    <p:set>
                                      <p:cBhvr>
                                        <p:cTn id="46" dur="1" fill="hold">
                                          <p:stCondLst>
                                            <p:cond delay="1999"/>
                                          </p:stCondLst>
                                        </p:cTn>
                                        <p:tgtEl>
                                          <p:spTgt spid="6"/>
                                        </p:tgtEl>
                                        <p:attrNameLst>
                                          <p:attrName>style.visibility</p:attrName>
                                        </p:attrNameLst>
                                      </p:cBhvr>
                                      <p:to>
                                        <p:strVal val="hidden"/>
                                      </p:to>
                                    </p:set>
                                  </p:childTnLst>
                                </p:cTn>
                              </p:par>
                            </p:childTnLst>
                          </p:cTn>
                        </p:par>
                        <p:par>
                          <p:cTn id="47" fill="hold">
                            <p:stCondLst>
                              <p:cond delay="5000"/>
                            </p:stCondLst>
                            <p:childTnLst>
                              <p:par>
                                <p:cTn id="48" presetID="5" presetClass="exit" presetSubtype="10" fill="hold" grpId="1" nodeType="afterEffect">
                                  <p:stCondLst>
                                    <p:cond delay="0"/>
                                  </p:stCondLst>
                                  <p:childTnLst>
                                    <p:animEffect transition="out" filter="checkerboard(across)">
                                      <p:cBhvr>
                                        <p:cTn id="49" dur="500"/>
                                        <p:tgtEl>
                                          <p:spTgt spid="8"/>
                                        </p:tgtEl>
                                      </p:cBhvr>
                                    </p:animEffect>
                                    <p:set>
                                      <p:cBhvr>
                                        <p:cTn id="50"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5" grpId="0" animBg="1"/>
      <p:bldP spid="5" grpId="1" animBg="1"/>
      <p:bldP spid="6" grpId="0" animBg="1"/>
      <p:bldP spid="6" grpId="1" animBg="1"/>
      <p:bldP spid="7" grpId="0" animBg="1"/>
      <p:bldP spid="7" grpId="1" animBg="1"/>
      <p:bldP spid="8" grpId="0" animBg="1"/>
      <p:bldP spid="8"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809596" y="142852"/>
            <a:ext cx="8955264" cy="438416"/>
          </a:xfrm>
          <a:prstGeom prst="rect">
            <a:avLst/>
          </a:prstGeom>
          <a:noFill/>
        </p:spPr>
        <p:txBody>
          <a:bodyPr wrap="square" lIns="68415" tIns="34208" rIns="68415" bIns="34208">
            <a:spAutoFit/>
          </a:bodyPr>
          <a:lstStyle/>
          <a:p>
            <a:pPr algn="ctr"/>
            <a:r>
              <a:rPr lang="ru-RU"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1. Занятия по РЭМП нацелены на… </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 name="7-конечная звезда 2"/>
          <p:cNvSpPr/>
          <p:nvPr/>
        </p:nvSpPr>
        <p:spPr>
          <a:xfrm>
            <a:off x="0" y="1234833"/>
            <a:ext cx="4179088" cy="1990059"/>
          </a:xfrm>
          <a:prstGeom prst="star7">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r>
              <a:rPr lang="ru-RU" sz="2100" b="1" dirty="0" smtClean="0">
                <a:solidFill>
                  <a:srgbClr val="7030A0"/>
                </a:solidFill>
                <a:latin typeface="Times New Roman" pitchFamily="18" charset="0"/>
                <a:cs typeface="Times New Roman" pitchFamily="18" charset="0"/>
              </a:rPr>
              <a:t>А. Закрепление, применение и расширение знаний и умений.</a:t>
            </a:r>
            <a:endParaRPr lang="ru-RU" sz="2100" b="1" dirty="0">
              <a:solidFill>
                <a:srgbClr val="7030A0"/>
              </a:solidFill>
              <a:latin typeface="Times New Roman" pitchFamily="18" charset="0"/>
              <a:cs typeface="Times New Roman" pitchFamily="18" charset="0"/>
            </a:endParaRPr>
          </a:p>
        </p:txBody>
      </p:sp>
      <p:sp>
        <p:nvSpPr>
          <p:cNvPr id="4" name="7-конечная звезда 3"/>
          <p:cNvSpPr/>
          <p:nvPr/>
        </p:nvSpPr>
        <p:spPr>
          <a:xfrm>
            <a:off x="0" y="3786190"/>
            <a:ext cx="4400206" cy="2143140"/>
          </a:xfrm>
          <a:prstGeom prst="star7">
            <a:avLst/>
          </a:prstGeom>
          <a:solidFill>
            <a:schemeClr val="accent3">
              <a:lumMod val="60000"/>
              <a:lumOff val="4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5" name="7-конечная звезда 4"/>
          <p:cNvSpPr/>
          <p:nvPr/>
        </p:nvSpPr>
        <p:spPr>
          <a:xfrm>
            <a:off x="4897720" y="1234833"/>
            <a:ext cx="4477632" cy="2602384"/>
          </a:xfrm>
          <a:prstGeom prst="star7">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6" name="7-конечная звезда 5"/>
          <p:cNvSpPr/>
          <p:nvPr/>
        </p:nvSpPr>
        <p:spPr>
          <a:xfrm>
            <a:off x="4731882" y="4398516"/>
            <a:ext cx="4256514" cy="2092113"/>
          </a:xfrm>
          <a:prstGeom prst="star7">
            <a:avLst/>
          </a:prstGeom>
          <a:solidFill>
            <a:srgbClr val="FF66FF"/>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7" name="TextBox 6"/>
          <p:cNvSpPr txBox="1"/>
          <p:nvPr/>
        </p:nvSpPr>
        <p:spPr>
          <a:xfrm>
            <a:off x="5726912" y="1796131"/>
            <a:ext cx="2874529" cy="1731078"/>
          </a:xfrm>
          <a:prstGeom prst="rect">
            <a:avLst/>
          </a:prstGeom>
          <a:noFill/>
        </p:spPr>
        <p:txBody>
          <a:bodyPr wrap="square" lIns="68415" tIns="34208" rIns="68415" bIns="34208" rtlCol="0">
            <a:spAutoFit/>
          </a:bodyPr>
          <a:lstStyle/>
          <a:p>
            <a:pPr algn="ctr"/>
            <a:r>
              <a:rPr lang="ru-RU" sz="1800" b="1" dirty="0" smtClean="0">
                <a:solidFill>
                  <a:srgbClr val="7030A0"/>
                </a:solidFill>
                <a:latin typeface="Times New Roman" pitchFamily="18" charset="0"/>
                <a:cs typeface="Times New Roman" pitchFamily="18" charset="0"/>
              </a:rPr>
              <a:t>Б. Предъявление новых знаний, повторение и систематизацию пройденного материала, закрепление умений и навыков.</a:t>
            </a:r>
            <a:endParaRPr lang="ru-RU" sz="1800" b="1" dirty="0">
              <a:solidFill>
                <a:srgbClr val="7030A0"/>
              </a:solidFill>
              <a:latin typeface="Times New Roman" pitchFamily="18" charset="0"/>
              <a:cs typeface="Times New Roman" pitchFamily="18" charset="0"/>
            </a:endParaRPr>
          </a:p>
        </p:txBody>
      </p:sp>
      <p:sp>
        <p:nvSpPr>
          <p:cNvPr id="8" name="TextBox 7"/>
          <p:cNvSpPr txBox="1"/>
          <p:nvPr/>
        </p:nvSpPr>
        <p:spPr>
          <a:xfrm>
            <a:off x="751765" y="4296461"/>
            <a:ext cx="2874529" cy="1177080"/>
          </a:xfrm>
          <a:prstGeom prst="rect">
            <a:avLst/>
          </a:prstGeom>
          <a:noFill/>
        </p:spPr>
        <p:txBody>
          <a:bodyPr wrap="square" lIns="68415" tIns="34208" rIns="68415" bIns="34208" rtlCol="0">
            <a:spAutoFit/>
          </a:bodyPr>
          <a:lstStyle/>
          <a:p>
            <a:pPr algn="ctr"/>
            <a:r>
              <a:rPr lang="ru-RU" sz="1800" b="1" dirty="0" smtClean="0">
                <a:solidFill>
                  <a:srgbClr val="7030A0"/>
                </a:solidFill>
                <a:latin typeface="Times New Roman" pitchFamily="18" charset="0"/>
                <a:cs typeface="Times New Roman" pitchFamily="18" charset="0"/>
              </a:rPr>
              <a:t>В. Устранение недостатков в интеллектуальном развитии ребенка</a:t>
            </a:r>
            <a:r>
              <a:rPr lang="ru-RU" sz="1800" dirty="0" smtClean="0">
                <a:latin typeface="Times New Roman" pitchFamily="18" charset="0"/>
                <a:cs typeface="Times New Roman" pitchFamily="18" charset="0"/>
              </a:rPr>
              <a:t>.</a:t>
            </a:r>
            <a:endParaRPr lang="ru-RU" sz="1800" dirty="0">
              <a:latin typeface="Times New Roman" pitchFamily="18" charset="0"/>
              <a:cs typeface="Times New Roman" pitchFamily="18" charset="0"/>
            </a:endParaRPr>
          </a:p>
        </p:txBody>
      </p:sp>
      <p:sp>
        <p:nvSpPr>
          <p:cNvPr id="9" name="TextBox 8"/>
          <p:cNvSpPr txBox="1"/>
          <p:nvPr/>
        </p:nvSpPr>
        <p:spPr>
          <a:xfrm>
            <a:off x="5241032" y="4869160"/>
            <a:ext cx="2985088" cy="1361746"/>
          </a:xfrm>
          <a:prstGeom prst="rect">
            <a:avLst/>
          </a:prstGeom>
          <a:noFill/>
        </p:spPr>
        <p:txBody>
          <a:bodyPr wrap="square" lIns="68415" tIns="34208" rIns="68415" bIns="34208" rtlCol="0">
            <a:spAutoFit/>
          </a:bodyPr>
          <a:lstStyle/>
          <a:p>
            <a:pPr algn="ctr"/>
            <a:r>
              <a:rPr lang="ru-RU" sz="2100" b="1" dirty="0" smtClean="0">
                <a:solidFill>
                  <a:srgbClr val="7030A0"/>
                </a:solidFill>
                <a:latin typeface="Times New Roman" pitchFamily="18" charset="0"/>
                <a:cs typeface="Times New Roman" pitchFamily="18" charset="0"/>
              </a:rPr>
              <a:t>Г. Формирование интереса к математике, подведение итогов.</a:t>
            </a:r>
            <a:endParaRPr lang="ru-RU" sz="2100" b="1" dirty="0">
              <a:solidFill>
                <a:srgbClr val="7030A0"/>
              </a:solidFill>
              <a:latin typeface="Times New Roman" pitchFamily="18" charset="0"/>
              <a:cs typeface="Times New Roman" pitchFamily="18" charset="0"/>
            </a:endParaRPr>
          </a:p>
        </p:txBody>
      </p:sp>
      <p:sp>
        <p:nvSpPr>
          <p:cNvPr id="10" name="6-конечная звезда 9">
            <a:hlinkClick r:id="rId2" action="ppaction://hlinksldjump"/>
          </p:cNvPr>
          <p:cNvSpPr/>
          <p:nvPr/>
        </p:nvSpPr>
        <p:spPr>
          <a:xfrm>
            <a:off x="8519110" y="5897846"/>
            <a:ext cx="1170130" cy="771514"/>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a:p>
        </p:txBody>
      </p:sp>
      <p:pic>
        <p:nvPicPr>
          <p:cNvPr id="11" name="Рисунок 10" descr="J:\Педсовет по математике\Паровозик из ромашково\imgpreview15.jpeg"/>
          <p:cNvPicPr/>
          <p:nvPr/>
        </p:nvPicPr>
        <p:blipFill>
          <a:blip r:embed="rId3" cstate="print"/>
          <a:srcRect l="6759" t="9470" r="6648" b="12121"/>
          <a:stretch>
            <a:fillRect/>
          </a:stretch>
        </p:blipFill>
        <p:spPr bwMode="auto">
          <a:xfrm>
            <a:off x="0" y="0"/>
            <a:ext cx="1381100" cy="1285860"/>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6"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par>
                          <p:cTn id="14" fill="hold">
                            <p:stCondLst>
                              <p:cond delay="3000"/>
                            </p:stCondLst>
                            <p:childTnLst>
                              <p:par>
                                <p:cTn id="15" presetID="2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par>
                          <p:cTn id="18" fill="hold">
                            <p:stCondLst>
                              <p:cond delay="5000"/>
                            </p:stCondLst>
                            <p:childTnLst>
                              <p:par>
                                <p:cTn id="19" presetID="55"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strVal val="#ppt_w*0.70"/>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Effect transition="in" filter="fade">
                                      <p:cBhvr>
                                        <p:cTn id="23" dur="1000"/>
                                        <p:tgtEl>
                                          <p:spTgt spid="7"/>
                                        </p:tgtEl>
                                      </p:cBhvr>
                                    </p:animEffect>
                                  </p:childTnLst>
                                </p:cTn>
                              </p:par>
                            </p:childTnLst>
                          </p:cTn>
                        </p:par>
                        <p:par>
                          <p:cTn id="24" fill="hold">
                            <p:stCondLst>
                              <p:cond delay="6000"/>
                            </p:stCondLst>
                            <p:childTnLst>
                              <p:par>
                                <p:cTn id="25" presetID="8" presetClass="entr" presetSubtype="1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diamond(in)">
                                      <p:cBhvr>
                                        <p:cTn id="27" dur="2000"/>
                                        <p:tgtEl>
                                          <p:spTgt spid="4"/>
                                        </p:tgtEl>
                                      </p:cBhvr>
                                    </p:animEffect>
                                  </p:childTnLst>
                                </p:cTn>
                              </p:par>
                            </p:childTnLst>
                          </p:cTn>
                        </p:par>
                        <p:par>
                          <p:cTn id="28" fill="hold">
                            <p:stCondLst>
                              <p:cond delay="8000"/>
                            </p:stCondLst>
                            <p:childTnLst>
                              <p:par>
                                <p:cTn id="29" presetID="55"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strVal val="#ppt_w*0.70"/>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Effect transition="in" filter="fade">
                                      <p:cBhvr>
                                        <p:cTn id="33" dur="1000"/>
                                        <p:tgtEl>
                                          <p:spTgt spid="8"/>
                                        </p:tgtEl>
                                      </p:cBhvr>
                                    </p:animEffect>
                                  </p:childTnLst>
                                </p:cTn>
                              </p:par>
                            </p:childTnLst>
                          </p:cTn>
                        </p:par>
                        <p:par>
                          <p:cTn id="34" fill="hold">
                            <p:stCondLst>
                              <p:cond delay="9000"/>
                            </p:stCondLst>
                            <p:childTnLst>
                              <p:par>
                                <p:cTn id="35" presetID="6" presetClass="entr" presetSubtype="16" fill="hold" grpId="1"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circle(in)">
                                      <p:cBhvr>
                                        <p:cTn id="37" dur="2000"/>
                                        <p:tgtEl>
                                          <p:spTgt spid="6"/>
                                        </p:tgtEl>
                                      </p:cBhvr>
                                    </p:animEffect>
                                  </p:childTnLst>
                                </p:cTn>
                              </p:par>
                            </p:childTnLst>
                          </p:cTn>
                        </p:par>
                        <p:par>
                          <p:cTn id="38" fill="hold">
                            <p:stCondLst>
                              <p:cond delay="11000"/>
                            </p:stCondLst>
                            <p:childTnLst>
                              <p:par>
                                <p:cTn id="39" presetID="55"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1000" fill="hold"/>
                                        <p:tgtEl>
                                          <p:spTgt spid="9"/>
                                        </p:tgtEl>
                                        <p:attrNameLst>
                                          <p:attrName>ppt_w</p:attrName>
                                        </p:attrNameLst>
                                      </p:cBhvr>
                                      <p:tavLst>
                                        <p:tav tm="0">
                                          <p:val>
                                            <p:strVal val="#ppt_w*0.70"/>
                                          </p:val>
                                        </p:tav>
                                        <p:tav tm="100000">
                                          <p:val>
                                            <p:strVal val="#ppt_w"/>
                                          </p:val>
                                        </p:tav>
                                      </p:tavLst>
                                    </p:anim>
                                    <p:anim calcmode="lin" valueType="num">
                                      <p:cBhvr>
                                        <p:cTn id="42" dur="1000" fill="hold"/>
                                        <p:tgtEl>
                                          <p:spTgt spid="9"/>
                                        </p:tgtEl>
                                        <p:attrNameLst>
                                          <p:attrName>ppt_h</p:attrName>
                                        </p:attrNameLst>
                                      </p:cBhvr>
                                      <p:tavLst>
                                        <p:tav tm="0">
                                          <p:val>
                                            <p:strVal val="#ppt_h"/>
                                          </p:val>
                                        </p:tav>
                                        <p:tav tm="100000">
                                          <p:val>
                                            <p:strVal val="#ppt_h"/>
                                          </p:val>
                                        </p:tav>
                                      </p:tavLst>
                                    </p:anim>
                                    <p:animEffect transition="in" filter="fade">
                                      <p:cBhvr>
                                        <p:cTn id="43" dur="10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mph" presetSubtype="0" fill="hold" grpId="1" nodeType="clickEffect">
                                  <p:stCondLst>
                                    <p:cond delay="0"/>
                                  </p:stCondLst>
                                  <p:childTnLst>
                                    <p:animRot by="21600000">
                                      <p:cBhvr>
                                        <p:cTn id="47" dur="2000" fill="hold"/>
                                        <p:tgtEl>
                                          <p:spTgt spid="5"/>
                                        </p:tgtEl>
                                        <p:attrNameLst>
                                          <p:attrName>r</p:attrName>
                                        </p:attrNameLst>
                                      </p:cBhvr>
                                    </p:animRot>
                                  </p:childTnLst>
                                </p:cTn>
                              </p:par>
                            </p:childTnLst>
                          </p:cTn>
                        </p:par>
                        <p:par>
                          <p:cTn id="48" fill="hold">
                            <p:stCondLst>
                              <p:cond delay="2000"/>
                            </p:stCondLst>
                            <p:childTnLst>
                              <p:par>
                                <p:cTn id="49" presetID="3" presetClass="exit" presetSubtype="10" fill="hold" grpId="1" nodeType="afterEffect">
                                  <p:stCondLst>
                                    <p:cond delay="0"/>
                                  </p:stCondLst>
                                  <p:childTnLst>
                                    <p:animEffect transition="out" filter="blinds(horizontal)">
                                      <p:cBhvr>
                                        <p:cTn id="50" dur="500"/>
                                        <p:tgtEl>
                                          <p:spTgt spid="3"/>
                                        </p:tgtEl>
                                      </p:cBhvr>
                                    </p:animEffect>
                                    <p:set>
                                      <p:cBhvr>
                                        <p:cTn id="51" dur="1" fill="hold">
                                          <p:stCondLst>
                                            <p:cond delay="499"/>
                                          </p:stCondLst>
                                        </p:cTn>
                                        <p:tgtEl>
                                          <p:spTgt spid="3"/>
                                        </p:tgtEl>
                                        <p:attrNameLst>
                                          <p:attrName>style.visibility</p:attrName>
                                        </p:attrNameLst>
                                      </p:cBhvr>
                                      <p:to>
                                        <p:strVal val="hidden"/>
                                      </p:to>
                                    </p:set>
                                  </p:childTnLst>
                                </p:cTn>
                              </p:par>
                            </p:childTnLst>
                          </p:cTn>
                        </p:par>
                        <p:par>
                          <p:cTn id="52" fill="hold">
                            <p:stCondLst>
                              <p:cond delay="2500"/>
                            </p:stCondLst>
                            <p:childTnLst>
                              <p:par>
                                <p:cTn id="53" presetID="2" presetClass="exit" presetSubtype="4" fill="hold" grpId="1" nodeType="afterEffect">
                                  <p:stCondLst>
                                    <p:cond delay="0"/>
                                  </p:stCondLst>
                                  <p:childTnLst>
                                    <p:anim calcmode="lin" valueType="num">
                                      <p:cBhvr additive="base">
                                        <p:cTn id="54" dur="500"/>
                                        <p:tgtEl>
                                          <p:spTgt spid="4"/>
                                        </p:tgtEl>
                                        <p:attrNameLst>
                                          <p:attrName>ppt_x</p:attrName>
                                        </p:attrNameLst>
                                      </p:cBhvr>
                                      <p:tavLst>
                                        <p:tav tm="0">
                                          <p:val>
                                            <p:strVal val="ppt_x"/>
                                          </p:val>
                                        </p:tav>
                                        <p:tav tm="100000">
                                          <p:val>
                                            <p:strVal val="ppt_x"/>
                                          </p:val>
                                        </p:tav>
                                      </p:tavLst>
                                    </p:anim>
                                    <p:anim calcmode="lin" valueType="num">
                                      <p:cBhvr additive="base">
                                        <p:cTn id="55" dur="500"/>
                                        <p:tgtEl>
                                          <p:spTgt spid="4"/>
                                        </p:tgtEl>
                                        <p:attrNameLst>
                                          <p:attrName>ppt_y</p:attrName>
                                        </p:attrNameLst>
                                      </p:cBhvr>
                                      <p:tavLst>
                                        <p:tav tm="0">
                                          <p:val>
                                            <p:strVal val="ppt_y"/>
                                          </p:val>
                                        </p:tav>
                                        <p:tav tm="100000">
                                          <p:val>
                                            <p:strVal val="1+ppt_h/2"/>
                                          </p:val>
                                        </p:tav>
                                      </p:tavLst>
                                    </p:anim>
                                    <p:set>
                                      <p:cBhvr>
                                        <p:cTn id="56" dur="1" fill="hold">
                                          <p:stCondLst>
                                            <p:cond delay="499"/>
                                          </p:stCondLst>
                                        </p:cTn>
                                        <p:tgtEl>
                                          <p:spTgt spid="4"/>
                                        </p:tgtEl>
                                        <p:attrNameLst>
                                          <p:attrName>style.visibility</p:attrName>
                                        </p:attrNameLst>
                                      </p:cBhvr>
                                      <p:to>
                                        <p:strVal val="hidden"/>
                                      </p:to>
                                    </p:set>
                                  </p:childTnLst>
                                </p:cTn>
                              </p:par>
                            </p:childTnLst>
                          </p:cTn>
                        </p:par>
                        <p:par>
                          <p:cTn id="57" fill="hold">
                            <p:stCondLst>
                              <p:cond delay="3000"/>
                            </p:stCondLst>
                            <p:childTnLst>
                              <p:par>
                                <p:cTn id="58" presetID="2" presetClass="exit" presetSubtype="4" fill="hold" grpId="1" nodeType="afterEffect">
                                  <p:stCondLst>
                                    <p:cond delay="0"/>
                                  </p:stCondLst>
                                  <p:childTnLst>
                                    <p:anim calcmode="lin" valueType="num">
                                      <p:cBhvr additive="base">
                                        <p:cTn id="59" dur="500"/>
                                        <p:tgtEl>
                                          <p:spTgt spid="8"/>
                                        </p:tgtEl>
                                        <p:attrNameLst>
                                          <p:attrName>ppt_x</p:attrName>
                                        </p:attrNameLst>
                                      </p:cBhvr>
                                      <p:tavLst>
                                        <p:tav tm="0">
                                          <p:val>
                                            <p:strVal val="ppt_x"/>
                                          </p:val>
                                        </p:tav>
                                        <p:tav tm="100000">
                                          <p:val>
                                            <p:strVal val="ppt_x"/>
                                          </p:val>
                                        </p:tav>
                                      </p:tavLst>
                                    </p:anim>
                                    <p:anim calcmode="lin" valueType="num">
                                      <p:cBhvr additive="base">
                                        <p:cTn id="60" dur="500"/>
                                        <p:tgtEl>
                                          <p:spTgt spid="8"/>
                                        </p:tgtEl>
                                        <p:attrNameLst>
                                          <p:attrName>ppt_y</p:attrName>
                                        </p:attrNameLst>
                                      </p:cBhvr>
                                      <p:tavLst>
                                        <p:tav tm="0">
                                          <p:val>
                                            <p:strVal val="ppt_y"/>
                                          </p:val>
                                        </p:tav>
                                        <p:tav tm="100000">
                                          <p:val>
                                            <p:strVal val="1+ppt_h/2"/>
                                          </p:val>
                                        </p:tav>
                                      </p:tavLst>
                                    </p:anim>
                                    <p:set>
                                      <p:cBhvr>
                                        <p:cTn id="61" dur="1" fill="hold">
                                          <p:stCondLst>
                                            <p:cond delay="499"/>
                                          </p:stCondLst>
                                        </p:cTn>
                                        <p:tgtEl>
                                          <p:spTgt spid="8"/>
                                        </p:tgtEl>
                                        <p:attrNameLst>
                                          <p:attrName>style.visibility</p:attrName>
                                        </p:attrNameLst>
                                      </p:cBhvr>
                                      <p:to>
                                        <p:strVal val="hidden"/>
                                      </p:to>
                                    </p:set>
                                  </p:childTnLst>
                                </p:cTn>
                              </p:par>
                            </p:childTnLst>
                          </p:cTn>
                        </p:par>
                        <p:par>
                          <p:cTn id="62" fill="hold">
                            <p:stCondLst>
                              <p:cond delay="3500"/>
                            </p:stCondLst>
                            <p:childTnLst>
                              <p:par>
                                <p:cTn id="63" presetID="8" presetClass="exit" presetSubtype="16" fill="hold" grpId="0" nodeType="afterEffect">
                                  <p:stCondLst>
                                    <p:cond delay="0"/>
                                  </p:stCondLst>
                                  <p:childTnLst>
                                    <p:animEffect transition="out" filter="diamond(in)">
                                      <p:cBhvr>
                                        <p:cTn id="64" dur="2000"/>
                                        <p:tgtEl>
                                          <p:spTgt spid="6"/>
                                        </p:tgtEl>
                                      </p:cBhvr>
                                    </p:animEffect>
                                    <p:set>
                                      <p:cBhvr>
                                        <p:cTn id="65" dur="1" fill="hold">
                                          <p:stCondLst>
                                            <p:cond delay="1999"/>
                                          </p:stCondLst>
                                        </p:cTn>
                                        <p:tgtEl>
                                          <p:spTgt spid="6"/>
                                        </p:tgtEl>
                                        <p:attrNameLst>
                                          <p:attrName>style.visibility</p:attrName>
                                        </p:attrNameLst>
                                      </p:cBhvr>
                                      <p:to>
                                        <p:strVal val="hidden"/>
                                      </p:to>
                                    </p:set>
                                  </p:childTnLst>
                                </p:cTn>
                              </p:par>
                            </p:childTnLst>
                          </p:cTn>
                        </p:par>
                        <p:par>
                          <p:cTn id="66" fill="hold">
                            <p:stCondLst>
                              <p:cond delay="5500"/>
                            </p:stCondLst>
                            <p:childTnLst>
                              <p:par>
                                <p:cTn id="67" presetID="8" presetClass="exit" presetSubtype="16" fill="hold" grpId="1" nodeType="afterEffect">
                                  <p:stCondLst>
                                    <p:cond delay="0"/>
                                  </p:stCondLst>
                                  <p:childTnLst>
                                    <p:animEffect transition="out" filter="diamond(in)">
                                      <p:cBhvr>
                                        <p:cTn id="68" dur="2000"/>
                                        <p:tgtEl>
                                          <p:spTgt spid="9"/>
                                        </p:tgtEl>
                                      </p:cBhvr>
                                    </p:animEffect>
                                    <p:set>
                                      <p:cBhvr>
                                        <p:cTn id="69" dur="1" fill="hold">
                                          <p:stCondLst>
                                            <p:cond delay="19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p:bldP spid="8" grpId="0"/>
      <p:bldP spid="8" grpId="1"/>
      <p:bldP spid="9" grpId="0"/>
      <p:bldP spid="9" grpId="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950736" y="0"/>
            <a:ext cx="8955264" cy="392250"/>
          </a:xfrm>
          <a:prstGeom prst="rect">
            <a:avLst/>
          </a:prstGeom>
          <a:noFill/>
        </p:spPr>
        <p:txBody>
          <a:bodyPr wrap="square" lIns="68415" tIns="34208" rIns="68415" bIns="34208">
            <a:spAutoFit/>
          </a:bodyPr>
          <a:lstStyle/>
          <a:p>
            <a:pPr algn="ctr"/>
            <a:r>
              <a:rPr lang="ru-RU"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2.Инновационными средствами ФЭМП являются: </a:t>
            </a:r>
            <a:endParaRPr lang="ru-RU"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 name="7-конечная звезда 2"/>
          <p:cNvSpPr/>
          <p:nvPr/>
        </p:nvSpPr>
        <p:spPr>
          <a:xfrm>
            <a:off x="143692" y="673534"/>
            <a:ext cx="4234368" cy="2449303"/>
          </a:xfrm>
          <a:prstGeom prst="star7">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4" name="7-конечная звезда 3"/>
          <p:cNvSpPr/>
          <p:nvPr/>
        </p:nvSpPr>
        <p:spPr>
          <a:xfrm>
            <a:off x="198971" y="3224891"/>
            <a:ext cx="4090676" cy="2398276"/>
          </a:xfrm>
          <a:prstGeom prst="star7">
            <a:avLst/>
          </a:prstGeom>
          <a:solidFill>
            <a:srgbClr val="00FFFF"/>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5" name="7-конечная звезда 4"/>
          <p:cNvSpPr/>
          <p:nvPr/>
        </p:nvSpPr>
        <p:spPr>
          <a:xfrm>
            <a:off x="5063559" y="1030724"/>
            <a:ext cx="4367073" cy="2398276"/>
          </a:xfrm>
          <a:prstGeom prst="star7">
            <a:avLst/>
          </a:prstGeom>
          <a:solidFill>
            <a:srgbClr val="00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6" name="7-конечная звезда 5"/>
          <p:cNvSpPr/>
          <p:nvPr/>
        </p:nvSpPr>
        <p:spPr>
          <a:xfrm>
            <a:off x="6390265" y="3582082"/>
            <a:ext cx="3206205" cy="1888004"/>
          </a:xfrm>
          <a:prstGeom prst="star7">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7" name="TextBox 6"/>
          <p:cNvSpPr txBox="1"/>
          <p:nvPr/>
        </p:nvSpPr>
        <p:spPr>
          <a:xfrm>
            <a:off x="807045" y="1336887"/>
            <a:ext cx="3040367" cy="1177080"/>
          </a:xfrm>
          <a:prstGeom prst="rect">
            <a:avLst/>
          </a:prstGeom>
          <a:noFill/>
        </p:spPr>
        <p:txBody>
          <a:bodyPr wrap="square" lIns="68415" tIns="34208" rIns="68415" bIns="34208" rtlCol="0">
            <a:spAutoFit/>
          </a:bodyPr>
          <a:lstStyle/>
          <a:p>
            <a:pPr algn="ctr"/>
            <a:r>
              <a:rPr lang="ru-RU" sz="1800" b="1" dirty="0" smtClean="0">
                <a:solidFill>
                  <a:srgbClr val="7030A0"/>
                </a:solidFill>
                <a:latin typeface="Times New Roman" pitchFamily="18" charset="0"/>
                <a:cs typeface="Times New Roman" pitchFamily="18" charset="0"/>
              </a:rPr>
              <a:t>А. Оборудование для игр и занятий, комплексы наглядно дидактического материала, литература.</a:t>
            </a:r>
            <a:endParaRPr lang="ru-RU" sz="1800" b="1" dirty="0">
              <a:solidFill>
                <a:srgbClr val="7030A0"/>
              </a:solidFill>
              <a:latin typeface="Times New Roman" pitchFamily="18" charset="0"/>
              <a:cs typeface="Times New Roman" pitchFamily="18" charset="0"/>
            </a:endParaRPr>
          </a:p>
        </p:txBody>
      </p:sp>
      <p:sp>
        <p:nvSpPr>
          <p:cNvPr id="8" name="TextBox 7"/>
          <p:cNvSpPr txBox="1"/>
          <p:nvPr/>
        </p:nvSpPr>
        <p:spPr>
          <a:xfrm>
            <a:off x="5595943" y="1643050"/>
            <a:ext cx="3226616" cy="1177080"/>
          </a:xfrm>
          <a:prstGeom prst="rect">
            <a:avLst/>
          </a:prstGeom>
          <a:noFill/>
        </p:spPr>
        <p:txBody>
          <a:bodyPr wrap="square" lIns="68415" tIns="34208" rIns="68415" bIns="34208" rtlCol="0">
            <a:spAutoFit/>
          </a:bodyPr>
          <a:lstStyle/>
          <a:p>
            <a:pPr algn="ctr"/>
            <a:r>
              <a:rPr lang="ru-RU" sz="1800" b="1" dirty="0" smtClean="0">
                <a:solidFill>
                  <a:srgbClr val="7030A0"/>
                </a:solidFill>
                <a:latin typeface="Times New Roman" pitchFamily="18" charset="0"/>
                <a:cs typeface="Times New Roman" pitchFamily="18" charset="0"/>
              </a:rPr>
              <a:t>Б. Компьютерные программы на специальных носителях, компьютер, </a:t>
            </a:r>
          </a:p>
          <a:p>
            <a:pPr algn="ctr"/>
            <a:r>
              <a:rPr lang="ru-RU" sz="1800" b="1" dirty="0" smtClean="0">
                <a:solidFill>
                  <a:srgbClr val="7030A0"/>
                </a:solidFill>
                <a:latin typeface="Times New Roman" pitchFamily="18" charset="0"/>
                <a:cs typeface="Times New Roman" pitchFamily="18" charset="0"/>
              </a:rPr>
              <a:t>магнитные доски.</a:t>
            </a:r>
            <a:endParaRPr lang="ru-RU" sz="1800" b="1" dirty="0">
              <a:solidFill>
                <a:srgbClr val="7030A0"/>
              </a:solidFill>
              <a:latin typeface="Times New Roman" pitchFamily="18" charset="0"/>
              <a:cs typeface="Times New Roman" pitchFamily="18" charset="0"/>
            </a:endParaRPr>
          </a:p>
        </p:txBody>
      </p:sp>
      <p:sp>
        <p:nvSpPr>
          <p:cNvPr id="9" name="TextBox 8"/>
          <p:cNvSpPr txBox="1"/>
          <p:nvPr/>
        </p:nvSpPr>
        <p:spPr>
          <a:xfrm>
            <a:off x="696486" y="3888244"/>
            <a:ext cx="3040367" cy="1177080"/>
          </a:xfrm>
          <a:prstGeom prst="rect">
            <a:avLst/>
          </a:prstGeom>
          <a:noFill/>
        </p:spPr>
        <p:txBody>
          <a:bodyPr wrap="square" lIns="68415" tIns="34208" rIns="68415" bIns="34208" rtlCol="0">
            <a:spAutoFit/>
          </a:bodyPr>
          <a:lstStyle/>
          <a:p>
            <a:pPr algn="ctr"/>
            <a:r>
              <a:rPr lang="ru-RU" sz="1800" b="1" dirty="0" smtClean="0">
                <a:solidFill>
                  <a:srgbClr val="7030A0"/>
                </a:solidFill>
                <a:latin typeface="Times New Roman" pitchFamily="18" charset="0"/>
                <a:cs typeface="Times New Roman" pitchFamily="18" charset="0"/>
              </a:rPr>
              <a:t>В. Дидактический </a:t>
            </a:r>
          </a:p>
          <a:p>
            <a:pPr algn="ctr"/>
            <a:r>
              <a:rPr lang="ru-RU" sz="1800" b="1" dirty="0" smtClean="0">
                <a:solidFill>
                  <a:srgbClr val="7030A0"/>
                </a:solidFill>
                <a:latin typeface="Times New Roman" pitchFamily="18" charset="0"/>
                <a:cs typeface="Times New Roman" pitchFamily="18" charset="0"/>
              </a:rPr>
              <a:t>материал </a:t>
            </a:r>
            <a:r>
              <a:rPr lang="ru-RU" sz="1800" b="1" dirty="0" err="1" smtClean="0">
                <a:solidFill>
                  <a:srgbClr val="7030A0"/>
                </a:solidFill>
                <a:latin typeface="Times New Roman" pitchFamily="18" charset="0"/>
                <a:cs typeface="Times New Roman" pitchFamily="18" charset="0"/>
              </a:rPr>
              <a:t>М.Монтессори</a:t>
            </a:r>
            <a:r>
              <a:rPr lang="ru-RU" sz="1800" b="1" dirty="0" smtClean="0">
                <a:solidFill>
                  <a:srgbClr val="7030A0"/>
                </a:solidFill>
                <a:latin typeface="Times New Roman" pitchFamily="18" charset="0"/>
                <a:cs typeface="Times New Roman" pitchFamily="18" charset="0"/>
              </a:rPr>
              <a:t>, модульные конструкторы, рабочие тетради.</a:t>
            </a:r>
            <a:endParaRPr lang="ru-RU" sz="1800" b="1" dirty="0">
              <a:solidFill>
                <a:srgbClr val="7030A0"/>
              </a:solidFill>
              <a:latin typeface="Times New Roman" pitchFamily="18" charset="0"/>
              <a:cs typeface="Times New Roman" pitchFamily="18" charset="0"/>
            </a:endParaRPr>
          </a:p>
        </p:txBody>
      </p:sp>
      <p:sp>
        <p:nvSpPr>
          <p:cNvPr id="10" name="TextBox 9"/>
          <p:cNvSpPr txBox="1"/>
          <p:nvPr/>
        </p:nvSpPr>
        <p:spPr>
          <a:xfrm>
            <a:off x="6810388" y="4000504"/>
            <a:ext cx="2351501" cy="900081"/>
          </a:xfrm>
          <a:prstGeom prst="rect">
            <a:avLst/>
          </a:prstGeom>
          <a:noFill/>
        </p:spPr>
        <p:txBody>
          <a:bodyPr wrap="square" lIns="68415" tIns="34208" rIns="68415" bIns="34208" rtlCol="0">
            <a:spAutoFit/>
          </a:bodyPr>
          <a:lstStyle/>
          <a:p>
            <a:pPr algn="ctr"/>
            <a:r>
              <a:rPr lang="ru-RU" sz="1800" b="1" dirty="0" smtClean="0">
                <a:solidFill>
                  <a:srgbClr val="7030A0"/>
                </a:solidFill>
                <a:latin typeface="Times New Roman" pitchFamily="18" charset="0"/>
                <a:cs typeface="Times New Roman" pitchFamily="18" charset="0"/>
              </a:rPr>
              <a:t>Г. Демонстрация, инструкции, пояснения</a:t>
            </a:r>
            <a:r>
              <a:rPr lang="ru-RU" sz="1800" b="1" dirty="0" smtClean="0">
                <a:latin typeface="Times New Roman" pitchFamily="18" charset="0"/>
                <a:cs typeface="Times New Roman" pitchFamily="18" charset="0"/>
              </a:rPr>
              <a:t>.</a:t>
            </a:r>
            <a:endParaRPr lang="ru-RU" sz="1800" b="1" dirty="0">
              <a:latin typeface="Times New Roman" pitchFamily="18" charset="0"/>
              <a:cs typeface="Times New Roman" pitchFamily="18" charset="0"/>
            </a:endParaRPr>
          </a:p>
        </p:txBody>
      </p:sp>
      <p:sp>
        <p:nvSpPr>
          <p:cNvPr id="11" name="7-конечная звезда 10"/>
          <p:cNvSpPr/>
          <p:nvPr/>
        </p:nvSpPr>
        <p:spPr>
          <a:xfrm>
            <a:off x="3626294" y="4653651"/>
            <a:ext cx="3150926" cy="2041086"/>
          </a:xfrm>
          <a:prstGeom prst="star7">
            <a:avLst/>
          </a:prstGeom>
          <a:solidFill>
            <a:srgbClr val="00B0F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12" name="TextBox 11"/>
          <p:cNvSpPr txBox="1"/>
          <p:nvPr/>
        </p:nvSpPr>
        <p:spPr>
          <a:xfrm>
            <a:off x="4123809" y="5214950"/>
            <a:ext cx="2100617" cy="900081"/>
          </a:xfrm>
          <a:prstGeom prst="rect">
            <a:avLst/>
          </a:prstGeom>
          <a:noFill/>
        </p:spPr>
        <p:txBody>
          <a:bodyPr wrap="square" lIns="68415" tIns="34208" rIns="68415" bIns="34208" rtlCol="0">
            <a:spAutoFit/>
          </a:bodyPr>
          <a:lstStyle/>
          <a:p>
            <a:pPr algn="ctr"/>
            <a:r>
              <a:rPr lang="ru-RU" sz="1800" b="1" dirty="0" smtClean="0">
                <a:solidFill>
                  <a:srgbClr val="7030A0"/>
                </a:solidFill>
                <a:latin typeface="Times New Roman" pitchFamily="18" charset="0"/>
                <a:cs typeface="Times New Roman" pitchFamily="18" charset="0"/>
              </a:rPr>
              <a:t>Д. Указания, разъяснения, вопросы к детям.</a:t>
            </a:r>
            <a:endParaRPr lang="ru-RU" sz="1800" b="1" dirty="0">
              <a:solidFill>
                <a:srgbClr val="7030A0"/>
              </a:solidFill>
              <a:latin typeface="Times New Roman" pitchFamily="18" charset="0"/>
              <a:cs typeface="Times New Roman" pitchFamily="18" charset="0"/>
            </a:endParaRPr>
          </a:p>
        </p:txBody>
      </p:sp>
      <p:sp>
        <p:nvSpPr>
          <p:cNvPr id="13" name="6-конечная звезда 12">
            <a:hlinkClick r:id="rId2" action="ppaction://hlinksldjump"/>
          </p:cNvPr>
          <p:cNvSpPr/>
          <p:nvPr/>
        </p:nvSpPr>
        <p:spPr>
          <a:xfrm>
            <a:off x="8463390" y="5846411"/>
            <a:ext cx="1164008" cy="720080"/>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a:p>
        </p:txBody>
      </p:sp>
      <p:pic>
        <p:nvPicPr>
          <p:cNvPr id="14" name="Рисунок 13" descr="J:\Педсовет по математике\Паровозик из ромашково\imgpreview15.jpeg"/>
          <p:cNvPicPr/>
          <p:nvPr/>
        </p:nvPicPr>
        <p:blipFill>
          <a:blip r:embed="rId3" cstate="print"/>
          <a:srcRect l="6759" t="9470" r="6648" b="12121"/>
          <a:stretch>
            <a:fillRect/>
          </a:stretch>
        </p:blipFill>
        <p:spPr bwMode="auto">
          <a:xfrm>
            <a:off x="0" y="0"/>
            <a:ext cx="1238224" cy="1000108"/>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6"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strVal val="#ppt_w*0.70"/>
                                          </p:val>
                                        </p:tav>
                                        <p:tav tm="100000">
                                          <p:val>
                                            <p:strVal val="#ppt_w"/>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animEffect transition="in" filter="fade">
                                      <p:cBhvr>
                                        <p:cTn id="18" dur="1000"/>
                                        <p:tgtEl>
                                          <p:spTgt spid="7"/>
                                        </p:tgtEl>
                                      </p:cBhvr>
                                    </p:animEffect>
                                  </p:childTnLst>
                                </p:cTn>
                              </p:par>
                            </p:childTnLst>
                          </p:cTn>
                        </p:par>
                        <p:par>
                          <p:cTn id="19" fill="hold">
                            <p:stCondLst>
                              <p:cond delay="3000"/>
                            </p:stCondLst>
                            <p:childTnLst>
                              <p:par>
                                <p:cTn id="20" presetID="2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edge">
                                      <p:cBhvr>
                                        <p:cTn id="22" dur="2000"/>
                                        <p:tgtEl>
                                          <p:spTgt spid="5"/>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childTnLst>
                          </p:cTn>
                        </p:par>
                        <p:par>
                          <p:cTn id="28" fill="hold">
                            <p:stCondLst>
                              <p:cond delay="5000"/>
                            </p:stCondLst>
                            <p:childTnLst>
                              <p:par>
                                <p:cTn id="29" presetID="8" presetClass="entr" presetSubtype="16"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diamond(in)">
                                      <p:cBhvr>
                                        <p:cTn id="31" dur="2000"/>
                                        <p:tgtEl>
                                          <p:spTgt spid="4"/>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1000" fill="hold"/>
                                        <p:tgtEl>
                                          <p:spTgt spid="9"/>
                                        </p:tgtEl>
                                        <p:attrNameLst>
                                          <p:attrName>ppt_w</p:attrName>
                                        </p:attrNameLst>
                                      </p:cBhvr>
                                      <p:tavLst>
                                        <p:tav tm="0">
                                          <p:val>
                                            <p:strVal val="#ppt_w*0.70"/>
                                          </p:val>
                                        </p:tav>
                                        <p:tav tm="100000">
                                          <p:val>
                                            <p:strVal val="#ppt_w"/>
                                          </p:val>
                                        </p:tav>
                                      </p:tavLst>
                                    </p:anim>
                                    <p:anim calcmode="lin" valueType="num">
                                      <p:cBhvr>
                                        <p:cTn id="35" dur="1000" fill="hold"/>
                                        <p:tgtEl>
                                          <p:spTgt spid="9"/>
                                        </p:tgtEl>
                                        <p:attrNameLst>
                                          <p:attrName>ppt_h</p:attrName>
                                        </p:attrNameLst>
                                      </p:cBhvr>
                                      <p:tavLst>
                                        <p:tav tm="0">
                                          <p:val>
                                            <p:strVal val="#ppt_h"/>
                                          </p:val>
                                        </p:tav>
                                        <p:tav tm="100000">
                                          <p:val>
                                            <p:strVal val="#ppt_h"/>
                                          </p:val>
                                        </p:tav>
                                      </p:tavLst>
                                    </p:anim>
                                    <p:animEffect transition="in" filter="fade">
                                      <p:cBhvr>
                                        <p:cTn id="36" dur="1000"/>
                                        <p:tgtEl>
                                          <p:spTgt spid="9"/>
                                        </p:tgtEl>
                                      </p:cBhvr>
                                    </p:animEffect>
                                  </p:childTnLst>
                                </p:cTn>
                              </p:par>
                            </p:childTnLst>
                          </p:cTn>
                        </p:par>
                        <p:par>
                          <p:cTn id="37" fill="hold">
                            <p:stCondLst>
                              <p:cond delay="7000"/>
                            </p:stCondLst>
                            <p:childTnLst>
                              <p:par>
                                <p:cTn id="38" presetID="21"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heel(4)">
                                      <p:cBhvr>
                                        <p:cTn id="40" dur="2000"/>
                                        <p:tgtEl>
                                          <p:spTgt spid="6"/>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strVal val="#ppt_w*0.70"/>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Effect transition="in" filter="fade">
                                      <p:cBhvr>
                                        <p:cTn id="45" dur="1000"/>
                                        <p:tgtEl>
                                          <p:spTgt spid="10"/>
                                        </p:tgtEl>
                                      </p:cBhvr>
                                    </p:animEffect>
                                  </p:childTnLst>
                                </p:cTn>
                              </p:par>
                            </p:childTnLst>
                          </p:cTn>
                        </p:par>
                        <p:par>
                          <p:cTn id="46" fill="hold">
                            <p:stCondLst>
                              <p:cond delay="9000"/>
                            </p:stCondLst>
                            <p:childTnLst>
                              <p:par>
                                <p:cTn id="47" presetID="18" presetClass="entr" presetSubtype="12"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strips(downLeft)">
                                      <p:cBhvr>
                                        <p:cTn id="49" dur="500"/>
                                        <p:tgtEl>
                                          <p:spTgt spid="11"/>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1000" fill="hold"/>
                                        <p:tgtEl>
                                          <p:spTgt spid="12"/>
                                        </p:tgtEl>
                                        <p:attrNameLst>
                                          <p:attrName>ppt_w</p:attrName>
                                        </p:attrNameLst>
                                      </p:cBhvr>
                                      <p:tavLst>
                                        <p:tav tm="0">
                                          <p:val>
                                            <p:strVal val="#ppt_w*0.70"/>
                                          </p:val>
                                        </p:tav>
                                        <p:tav tm="100000">
                                          <p:val>
                                            <p:strVal val="#ppt_w"/>
                                          </p:val>
                                        </p:tav>
                                      </p:tavLst>
                                    </p:anim>
                                    <p:anim calcmode="lin" valueType="num">
                                      <p:cBhvr>
                                        <p:cTn id="53" dur="1000" fill="hold"/>
                                        <p:tgtEl>
                                          <p:spTgt spid="12"/>
                                        </p:tgtEl>
                                        <p:attrNameLst>
                                          <p:attrName>ppt_h</p:attrName>
                                        </p:attrNameLst>
                                      </p:cBhvr>
                                      <p:tavLst>
                                        <p:tav tm="0">
                                          <p:val>
                                            <p:strVal val="#ppt_h"/>
                                          </p:val>
                                        </p:tav>
                                        <p:tav tm="100000">
                                          <p:val>
                                            <p:strVal val="#ppt_h"/>
                                          </p:val>
                                        </p:tav>
                                      </p:tavLst>
                                    </p:anim>
                                    <p:animEffect transition="in" filter="fade">
                                      <p:cBhvr>
                                        <p:cTn id="54" dur="10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8" presetClass="emph" presetSubtype="0" fill="hold" grpId="1" nodeType="clickEffect">
                                  <p:stCondLst>
                                    <p:cond delay="0"/>
                                  </p:stCondLst>
                                  <p:childTnLst>
                                    <p:animRot by="21600000">
                                      <p:cBhvr>
                                        <p:cTn id="58" dur="2000" fill="hold"/>
                                        <p:tgtEl>
                                          <p:spTgt spid="5"/>
                                        </p:tgtEl>
                                        <p:attrNameLst>
                                          <p:attrName>r</p:attrName>
                                        </p:attrNameLst>
                                      </p:cBhvr>
                                    </p:animRot>
                                  </p:childTnLst>
                                </p:cTn>
                              </p:par>
                            </p:childTnLst>
                          </p:cTn>
                        </p:par>
                        <p:par>
                          <p:cTn id="59" fill="hold">
                            <p:stCondLst>
                              <p:cond delay="2000"/>
                            </p:stCondLst>
                            <p:childTnLst>
                              <p:par>
                                <p:cTn id="60" presetID="3" presetClass="exit" presetSubtype="10" fill="hold" grpId="1" nodeType="afterEffect">
                                  <p:stCondLst>
                                    <p:cond delay="0"/>
                                  </p:stCondLst>
                                  <p:childTnLst>
                                    <p:animEffect transition="out" filter="blinds(horizontal)">
                                      <p:cBhvr>
                                        <p:cTn id="61" dur="500"/>
                                        <p:tgtEl>
                                          <p:spTgt spid="3"/>
                                        </p:tgtEl>
                                      </p:cBhvr>
                                    </p:animEffect>
                                    <p:set>
                                      <p:cBhvr>
                                        <p:cTn id="62" dur="1" fill="hold">
                                          <p:stCondLst>
                                            <p:cond delay="499"/>
                                          </p:stCondLst>
                                        </p:cTn>
                                        <p:tgtEl>
                                          <p:spTgt spid="3"/>
                                        </p:tgtEl>
                                        <p:attrNameLst>
                                          <p:attrName>style.visibility</p:attrName>
                                        </p:attrNameLst>
                                      </p:cBhvr>
                                      <p:to>
                                        <p:strVal val="hidden"/>
                                      </p:to>
                                    </p:set>
                                  </p:childTnLst>
                                </p:cTn>
                              </p:par>
                              <p:par>
                                <p:cTn id="63" presetID="3" presetClass="exit" presetSubtype="10" fill="hold" grpId="1" nodeType="withEffect">
                                  <p:stCondLst>
                                    <p:cond delay="0"/>
                                  </p:stCondLst>
                                  <p:childTnLst>
                                    <p:animEffect transition="out" filter="blinds(horizontal)">
                                      <p:cBhvr>
                                        <p:cTn id="64" dur="500"/>
                                        <p:tgtEl>
                                          <p:spTgt spid="7"/>
                                        </p:tgtEl>
                                      </p:cBhvr>
                                    </p:animEffect>
                                    <p:set>
                                      <p:cBhvr>
                                        <p:cTn id="65" dur="1" fill="hold">
                                          <p:stCondLst>
                                            <p:cond delay="499"/>
                                          </p:stCondLst>
                                        </p:cTn>
                                        <p:tgtEl>
                                          <p:spTgt spid="7"/>
                                        </p:tgtEl>
                                        <p:attrNameLst>
                                          <p:attrName>style.visibility</p:attrName>
                                        </p:attrNameLst>
                                      </p:cBhvr>
                                      <p:to>
                                        <p:strVal val="hidden"/>
                                      </p:to>
                                    </p:set>
                                  </p:childTnLst>
                                </p:cTn>
                              </p:par>
                            </p:childTnLst>
                          </p:cTn>
                        </p:par>
                        <p:par>
                          <p:cTn id="66" fill="hold">
                            <p:stCondLst>
                              <p:cond delay="2500"/>
                            </p:stCondLst>
                            <p:childTnLst>
                              <p:par>
                                <p:cTn id="67" presetID="4" presetClass="exit" presetSubtype="16" fill="hold" grpId="1" nodeType="afterEffect">
                                  <p:stCondLst>
                                    <p:cond delay="0"/>
                                  </p:stCondLst>
                                  <p:childTnLst>
                                    <p:animEffect transition="out" filter="box(in)">
                                      <p:cBhvr>
                                        <p:cTn id="68" dur="500"/>
                                        <p:tgtEl>
                                          <p:spTgt spid="4"/>
                                        </p:tgtEl>
                                      </p:cBhvr>
                                    </p:animEffect>
                                    <p:set>
                                      <p:cBhvr>
                                        <p:cTn id="69" dur="1" fill="hold">
                                          <p:stCondLst>
                                            <p:cond delay="499"/>
                                          </p:stCondLst>
                                        </p:cTn>
                                        <p:tgtEl>
                                          <p:spTgt spid="4"/>
                                        </p:tgtEl>
                                        <p:attrNameLst>
                                          <p:attrName>style.visibility</p:attrName>
                                        </p:attrNameLst>
                                      </p:cBhvr>
                                      <p:to>
                                        <p:strVal val="hidden"/>
                                      </p:to>
                                    </p:set>
                                  </p:childTnLst>
                                </p:cTn>
                              </p:par>
                              <p:par>
                                <p:cTn id="70" presetID="4" presetClass="exit" presetSubtype="16" fill="hold" grpId="1" nodeType="withEffect">
                                  <p:stCondLst>
                                    <p:cond delay="0"/>
                                  </p:stCondLst>
                                  <p:childTnLst>
                                    <p:animEffect transition="out" filter="box(in)">
                                      <p:cBhvr>
                                        <p:cTn id="71" dur="500"/>
                                        <p:tgtEl>
                                          <p:spTgt spid="9"/>
                                        </p:tgtEl>
                                      </p:cBhvr>
                                    </p:animEffect>
                                    <p:set>
                                      <p:cBhvr>
                                        <p:cTn id="72" dur="1" fill="hold">
                                          <p:stCondLst>
                                            <p:cond delay="499"/>
                                          </p:stCondLst>
                                        </p:cTn>
                                        <p:tgtEl>
                                          <p:spTgt spid="9"/>
                                        </p:tgtEl>
                                        <p:attrNameLst>
                                          <p:attrName>style.visibility</p:attrName>
                                        </p:attrNameLst>
                                      </p:cBhvr>
                                      <p:to>
                                        <p:strVal val="hidden"/>
                                      </p:to>
                                    </p:set>
                                  </p:childTnLst>
                                </p:cTn>
                              </p:par>
                            </p:childTnLst>
                          </p:cTn>
                        </p:par>
                        <p:par>
                          <p:cTn id="73" fill="hold">
                            <p:stCondLst>
                              <p:cond delay="3000"/>
                            </p:stCondLst>
                            <p:childTnLst>
                              <p:par>
                                <p:cTn id="74" presetID="8" presetClass="exit" presetSubtype="16" fill="hold" grpId="1" nodeType="afterEffect">
                                  <p:stCondLst>
                                    <p:cond delay="0"/>
                                  </p:stCondLst>
                                  <p:childTnLst>
                                    <p:animEffect transition="out" filter="diamond(in)">
                                      <p:cBhvr>
                                        <p:cTn id="75" dur="2000"/>
                                        <p:tgtEl>
                                          <p:spTgt spid="6"/>
                                        </p:tgtEl>
                                      </p:cBhvr>
                                    </p:animEffect>
                                    <p:set>
                                      <p:cBhvr>
                                        <p:cTn id="76" dur="1" fill="hold">
                                          <p:stCondLst>
                                            <p:cond delay="1999"/>
                                          </p:stCondLst>
                                        </p:cTn>
                                        <p:tgtEl>
                                          <p:spTgt spid="6"/>
                                        </p:tgtEl>
                                        <p:attrNameLst>
                                          <p:attrName>style.visibility</p:attrName>
                                        </p:attrNameLst>
                                      </p:cBhvr>
                                      <p:to>
                                        <p:strVal val="hidden"/>
                                      </p:to>
                                    </p:set>
                                  </p:childTnLst>
                                </p:cTn>
                              </p:par>
                              <p:par>
                                <p:cTn id="77" presetID="8" presetClass="exit" presetSubtype="16" fill="hold" grpId="1" nodeType="withEffect">
                                  <p:stCondLst>
                                    <p:cond delay="0"/>
                                  </p:stCondLst>
                                  <p:childTnLst>
                                    <p:animEffect transition="out" filter="diamond(in)">
                                      <p:cBhvr>
                                        <p:cTn id="78" dur="2000"/>
                                        <p:tgtEl>
                                          <p:spTgt spid="10"/>
                                        </p:tgtEl>
                                      </p:cBhvr>
                                    </p:animEffect>
                                    <p:set>
                                      <p:cBhvr>
                                        <p:cTn id="79" dur="1" fill="hold">
                                          <p:stCondLst>
                                            <p:cond delay="1999"/>
                                          </p:stCondLst>
                                        </p:cTn>
                                        <p:tgtEl>
                                          <p:spTgt spid="10"/>
                                        </p:tgtEl>
                                        <p:attrNameLst>
                                          <p:attrName>style.visibility</p:attrName>
                                        </p:attrNameLst>
                                      </p:cBhvr>
                                      <p:to>
                                        <p:strVal val="hidden"/>
                                      </p:to>
                                    </p:set>
                                  </p:childTnLst>
                                </p:cTn>
                              </p:par>
                            </p:childTnLst>
                          </p:cTn>
                        </p:par>
                        <p:par>
                          <p:cTn id="80" fill="hold">
                            <p:stCondLst>
                              <p:cond delay="5000"/>
                            </p:stCondLst>
                            <p:childTnLst>
                              <p:par>
                                <p:cTn id="81" presetID="5" presetClass="exit" presetSubtype="10" fill="hold" grpId="1" nodeType="afterEffect">
                                  <p:stCondLst>
                                    <p:cond delay="0"/>
                                  </p:stCondLst>
                                  <p:childTnLst>
                                    <p:animEffect transition="out" filter="checkerboard(across)">
                                      <p:cBhvr>
                                        <p:cTn id="82" dur="500"/>
                                        <p:tgtEl>
                                          <p:spTgt spid="11"/>
                                        </p:tgtEl>
                                      </p:cBhvr>
                                    </p:animEffect>
                                    <p:set>
                                      <p:cBhvr>
                                        <p:cTn id="83" dur="1" fill="hold">
                                          <p:stCondLst>
                                            <p:cond delay="499"/>
                                          </p:stCondLst>
                                        </p:cTn>
                                        <p:tgtEl>
                                          <p:spTgt spid="11"/>
                                        </p:tgtEl>
                                        <p:attrNameLst>
                                          <p:attrName>style.visibility</p:attrName>
                                        </p:attrNameLst>
                                      </p:cBhvr>
                                      <p:to>
                                        <p:strVal val="hidden"/>
                                      </p:to>
                                    </p:set>
                                  </p:childTnLst>
                                </p:cTn>
                              </p:par>
                              <p:par>
                                <p:cTn id="84" presetID="5" presetClass="exit" presetSubtype="10" fill="hold" grpId="1" nodeType="withEffect">
                                  <p:stCondLst>
                                    <p:cond delay="0"/>
                                  </p:stCondLst>
                                  <p:childTnLst>
                                    <p:animEffect transition="out" filter="checkerboard(across)">
                                      <p:cBhvr>
                                        <p:cTn id="85" dur="500"/>
                                        <p:tgtEl>
                                          <p:spTgt spid="12"/>
                                        </p:tgtEl>
                                      </p:cBhvr>
                                    </p:animEffect>
                                    <p:set>
                                      <p:cBhvr>
                                        <p:cTn id="86"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p:bldP spid="7" grpId="1"/>
      <p:bldP spid="8" grpId="0"/>
      <p:bldP spid="9" grpId="0"/>
      <p:bldP spid="9" grpId="1"/>
      <p:bldP spid="10" grpId="0"/>
      <p:bldP spid="10" grpId="1"/>
      <p:bldP spid="11" grpId="0" animBg="1"/>
      <p:bldP spid="11" grpId="1" animBg="1"/>
      <p:bldP spid="12" grpId="0"/>
      <p:bldP spid="12" grpId="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950736" y="214290"/>
            <a:ext cx="8955264" cy="900081"/>
          </a:xfrm>
          <a:prstGeom prst="rect">
            <a:avLst/>
          </a:prstGeom>
          <a:noFill/>
        </p:spPr>
        <p:txBody>
          <a:bodyPr wrap="square" lIns="68415" tIns="34208" rIns="68415" bIns="34208">
            <a:spAutoFit/>
          </a:bodyPr>
          <a:lstStyle/>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3. Какой из принципов требует от педагога умения подбирать содержание математических игр в соответствии  с актуальным уровнем развития ребенка? </a:t>
            </a:r>
            <a:endParaRPr lang="ru-RU"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 name="7-конечная звезда 2"/>
          <p:cNvSpPr/>
          <p:nvPr/>
        </p:nvSpPr>
        <p:spPr>
          <a:xfrm>
            <a:off x="0" y="1234833"/>
            <a:ext cx="2962941" cy="1990059"/>
          </a:xfrm>
          <a:prstGeom prst="star7">
            <a:avLst/>
          </a:prstGeom>
          <a:solidFill>
            <a:srgbClr val="FF66FF"/>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4" name="7-конечная звезда 3"/>
          <p:cNvSpPr/>
          <p:nvPr/>
        </p:nvSpPr>
        <p:spPr>
          <a:xfrm>
            <a:off x="254251" y="4143380"/>
            <a:ext cx="2763970" cy="2296221"/>
          </a:xfrm>
          <a:prstGeom prst="star7">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5" name="7-конечная звезда 4"/>
          <p:cNvSpPr/>
          <p:nvPr/>
        </p:nvSpPr>
        <p:spPr>
          <a:xfrm>
            <a:off x="6390265" y="1234833"/>
            <a:ext cx="2907662" cy="2194167"/>
          </a:xfrm>
          <a:prstGeom prst="star7">
            <a:avLst/>
          </a:prstGeom>
          <a:solidFill>
            <a:srgbClr val="FF9933"/>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6" name="7-конечная звезда 5"/>
          <p:cNvSpPr/>
          <p:nvPr/>
        </p:nvSpPr>
        <p:spPr>
          <a:xfrm>
            <a:off x="2962941" y="2612566"/>
            <a:ext cx="3427323" cy="2194167"/>
          </a:xfrm>
          <a:prstGeom prst="star7">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7" name="7-конечная звезда 6"/>
          <p:cNvSpPr/>
          <p:nvPr/>
        </p:nvSpPr>
        <p:spPr>
          <a:xfrm>
            <a:off x="6224426" y="4296461"/>
            <a:ext cx="2874529" cy="1990059"/>
          </a:xfrm>
          <a:prstGeom prst="star7">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8" name="TextBox 7"/>
          <p:cNvSpPr txBox="1"/>
          <p:nvPr/>
        </p:nvSpPr>
        <p:spPr>
          <a:xfrm>
            <a:off x="420089" y="1745105"/>
            <a:ext cx="2045338" cy="900081"/>
          </a:xfrm>
          <a:prstGeom prst="rect">
            <a:avLst/>
          </a:prstGeom>
          <a:noFill/>
        </p:spPr>
        <p:txBody>
          <a:bodyPr wrap="square" lIns="68415" tIns="34208" rIns="68415" bIns="34208" rtlCol="0">
            <a:spAutoFit/>
          </a:bodyPr>
          <a:lstStyle/>
          <a:p>
            <a:pPr algn="ctr"/>
            <a:r>
              <a:rPr lang="ru-RU" sz="1800" b="1" dirty="0" smtClean="0">
                <a:latin typeface="Times New Roman" pitchFamily="18" charset="0"/>
                <a:cs typeface="Times New Roman" pitchFamily="18" charset="0"/>
              </a:rPr>
              <a:t>А. Сознательности и активности.</a:t>
            </a:r>
            <a:endParaRPr lang="ru-RU" sz="1800" b="1" dirty="0">
              <a:latin typeface="Times New Roman" pitchFamily="18" charset="0"/>
              <a:cs typeface="Times New Roman" pitchFamily="18" charset="0"/>
            </a:endParaRPr>
          </a:p>
        </p:txBody>
      </p:sp>
      <p:sp>
        <p:nvSpPr>
          <p:cNvPr id="9" name="TextBox 8"/>
          <p:cNvSpPr txBox="1"/>
          <p:nvPr/>
        </p:nvSpPr>
        <p:spPr>
          <a:xfrm>
            <a:off x="6777220" y="2102295"/>
            <a:ext cx="1990059" cy="346083"/>
          </a:xfrm>
          <a:prstGeom prst="rect">
            <a:avLst/>
          </a:prstGeom>
          <a:noFill/>
        </p:spPr>
        <p:txBody>
          <a:bodyPr wrap="square" lIns="68415" tIns="34208" rIns="68415" bIns="34208" rtlCol="0">
            <a:spAutoFit/>
          </a:bodyPr>
          <a:lstStyle/>
          <a:p>
            <a:pPr algn="ctr"/>
            <a:r>
              <a:rPr lang="ru-RU" sz="1800" b="1" dirty="0" smtClean="0">
                <a:latin typeface="Times New Roman" pitchFamily="18" charset="0"/>
                <a:cs typeface="Times New Roman" pitchFamily="18" charset="0"/>
              </a:rPr>
              <a:t>Б. Наглядности</a:t>
            </a:r>
            <a:endParaRPr lang="ru-RU" sz="1800" b="1" dirty="0">
              <a:latin typeface="Times New Roman" pitchFamily="18" charset="0"/>
              <a:cs typeface="Times New Roman" pitchFamily="18" charset="0"/>
            </a:endParaRPr>
          </a:p>
        </p:txBody>
      </p:sp>
      <p:sp>
        <p:nvSpPr>
          <p:cNvPr id="11" name="TextBox 10"/>
          <p:cNvSpPr txBox="1"/>
          <p:nvPr/>
        </p:nvSpPr>
        <p:spPr>
          <a:xfrm>
            <a:off x="3294618" y="3531055"/>
            <a:ext cx="2819250" cy="623082"/>
          </a:xfrm>
          <a:prstGeom prst="rect">
            <a:avLst/>
          </a:prstGeom>
          <a:noFill/>
        </p:spPr>
        <p:txBody>
          <a:bodyPr wrap="square" lIns="68415" tIns="34208" rIns="68415" bIns="34208" rtlCol="0">
            <a:spAutoFit/>
          </a:bodyPr>
          <a:lstStyle/>
          <a:p>
            <a:pPr algn="ctr"/>
            <a:r>
              <a:rPr lang="ru-RU" sz="1800" b="1" dirty="0" smtClean="0">
                <a:latin typeface="Times New Roman" pitchFamily="18" charset="0"/>
                <a:cs typeface="Times New Roman" pitchFamily="18" charset="0"/>
              </a:rPr>
              <a:t>В. Систематичности и последовательности.</a:t>
            </a:r>
            <a:endParaRPr lang="ru-RU" sz="1800" b="1" dirty="0">
              <a:latin typeface="Times New Roman" pitchFamily="18" charset="0"/>
              <a:cs typeface="Times New Roman" pitchFamily="18" charset="0"/>
            </a:endParaRPr>
          </a:p>
        </p:txBody>
      </p:sp>
      <p:sp>
        <p:nvSpPr>
          <p:cNvPr id="12" name="TextBox 11"/>
          <p:cNvSpPr txBox="1"/>
          <p:nvPr/>
        </p:nvSpPr>
        <p:spPr>
          <a:xfrm>
            <a:off x="807044" y="5061869"/>
            <a:ext cx="1713662" cy="346083"/>
          </a:xfrm>
          <a:prstGeom prst="rect">
            <a:avLst/>
          </a:prstGeom>
          <a:noFill/>
        </p:spPr>
        <p:txBody>
          <a:bodyPr wrap="square" lIns="68415" tIns="34208" rIns="68415" bIns="34208" rtlCol="0">
            <a:spAutoFit/>
          </a:bodyPr>
          <a:lstStyle/>
          <a:p>
            <a:pPr algn="ctr"/>
            <a:r>
              <a:rPr lang="ru-RU" sz="1800" b="1" dirty="0" smtClean="0">
                <a:latin typeface="Times New Roman" pitchFamily="18" charset="0"/>
                <a:cs typeface="Times New Roman" pitchFamily="18" charset="0"/>
              </a:rPr>
              <a:t>Г. Научности.</a:t>
            </a:r>
            <a:endParaRPr lang="ru-RU" sz="1800" b="1" dirty="0">
              <a:latin typeface="Times New Roman" pitchFamily="18" charset="0"/>
              <a:cs typeface="Times New Roman" pitchFamily="18" charset="0"/>
            </a:endParaRPr>
          </a:p>
        </p:txBody>
      </p:sp>
      <p:sp>
        <p:nvSpPr>
          <p:cNvPr id="13" name="TextBox 12"/>
          <p:cNvSpPr txBox="1"/>
          <p:nvPr/>
        </p:nvSpPr>
        <p:spPr>
          <a:xfrm>
            <a:off x="6500823" y="5214950"/>
            <a:ext cx="2155897" cy="346083"/>
          </a:xfrm>
          <a:prstGeom prst="rect">
            <a:avLst/>
          </a:prstGeom>
          <a:noFill/>
        </p:spPr>
        <p:txBody>
          <a:bodyPr wrap="square" lIns="68415" tIns="34208" rIns="68415" bIns="34208" rtlCol="0">
            <a:spAutoFit/>
          </a:bodyPr>
          <a:lstStyle/>
          <a:p>
            <a:pPr algn="ctr"/>
            <a:r>
              <a:rPr lang="ru-RU" sz="1800" b="1" dirty="0" smtClean="0">
                <a:latin typeface="Times New Roman" pitchFamily="18" charset="0"/>
                <a:cs typeface="Times New Roman" pitchFamily="18" charset="0"/>
              </a:rPr>
              <a:t>Д. Доступности.</a:t>
            </a:r>
            <a:endParaRPr lang="ru-RU" sz="1800" b="1" dirty="0">
              <a:latin typeface="Times New Roman" pitchFamily="18" charset="0"/>
              <a:cs typeface="Times New Roman" pitchFamily="18" charset="0"/>
            </a:endParaRPr>
          </a:p>
        </p:txBody>
      </p:sp>
      <p:sp>
        <p:nvSpPr>
          <p:cNvPr id="14" name="6-конечная звезда 13">
            <a:hlinkClick r:id="rId2" action="ppaction://hlinksldjump"/>
          </p:cNvPr>
          <p:cNvSpPr/>
          <p:nvPr/>
        </p:nvSpPr>
        <p:spPr>
          <a:xfrm>
            <a:off x="8741992" y="5846412"/>
            <a:ext cx="891528" cy="771514"/>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a:p>
        </p:txBody>
      </p:sp>
      <p:pic>
        <p:nvPicPr>
          <p:cNvPr id="15" name="Рисунок 14" descr="J:\Педсовет по математике\Паровозик из ромашково\imgpreview15.jpeg"/>
          <p:cNvPicPr/>
          <p:nvPr/>
        </p:nvPicPr>
        <p:blipFill>
          <a:blip r:embed="rId3" cstate="print"/>
          <a:srcRect l="6759" t="9470" r="6648" b="12121"/>
          <a:stretch>
            <a:fillRect/>
          </a:stretch>
        </p:blipFill>
        <p:spPr bwMode="auto">
          <a:xfrm>
            <a:off x="0" y="0"/>
            <a:ext cx="1095348" cy="1000108"/>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6"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2000"/>
                                        <p:tgtEl>
                                          <p:spTgt spid="3"/>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ircle(in)">
                                      <p:cBhvr>
                                        <p:cTn id="17" dur="2000"/>
                                        <p:tgtEl>
                                          <p:spTgt spid="8"/>
                                        </p:tgtEl>
                                      </p:cBhvr>
                                    </p:animEffect>
                                  </p:childTnLst>
                                </p:cTn>
                              </p:par>
                            </p:childTnLst>
                          </p:cTn>
                        </p:par>
                        <p:par>
                          <p:cTn id="18" fill="hold">
                            <p:stCondLst>
                              <p:cond delay="4000"/>
                            </p:stCondLst>
                            <p:childTnLst>
                              <p:par>
                                <p:cTn id="19" presetID="20"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edge">
                                      <p:cBhvr>
                                        <p:cTn id="21" dur="2000"/>
                                        <p:tgtEl>
                                          <p:spTgt spid="5"/>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strVal val="#ppt_w*0.70"/>
                                          </p:val>
                                        </p:tav>
                                        <p:tav tm="100000">
                                          <p:val>
                                            <p:strVal val="#ppt_w"/>
                                          </p:val>
                                        </p:tav>
                                      </p:tavLst>
                                    </p:anim>
                                    <p:anim calcmode="lin" valueType="num">
                                      <p:cBhvr>
                                        <p:cTn id="25" dur="1000" fill="hold"/>
                                        <p:tgtEl>
                                          <p:spTgt spid="9"/>
                                        </p:tgtEl>
                                        <p:attrNameLst>
                                          <p:attrName>ppt_h</p:attrName>
                                        </p:attrNameLst>
                                      </p:cBhvr>
                                      <p:tavLst>
                                        <p:tav tm="0">
                                          <p:val>
                                            <p:strVal val="#ppt_h"/>
                                          </p:val>
                                        </p:tav>
                                        <p:tav tm="100000">
                                          <p:val>
                                            <p:strVal val="#ppt_h"/>
                                          </p:val>
                                        </p:tav>
                                      </p:tavLst>
                                    </p:anim>
                                    <p:animEffect transition="in" filter="fade">
                                      <p:cBhvr>
                                        <p:cTn id="26" dur="1000"/>
                                        <p:tgtEl>
                                          <p:spTgt spid="9"/>
                                        </p:tgtEl>
                                      </p:cBhvr>
                                    </p:animEffect>
                                  </p:childTnLst>
                                </p:cTn>
                              </p:par>
                            </p:childTnLst>
                          </p:cTn>
                        </p:par>
                        <p:par>
                          <p:cTn id="27" fill="hold">
                            <p:stCondLst>
                              <p:cond delay="6000"/>
                            </p:stCondLst>
                            <p:childTnLst>
                              <p:par>
                                <p:cTn id="28" presetID="8"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diamond(in)">
                                      <p:cBhvr>
                                        <p:cTn id="30" dur="2000"/>
                                        <p:tgtEl>
                                          <p:spTgt spid="6"/>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1000" fill="hold"/>
                                        <p:tgtEl>
                                          <p:spTgt spid="11"/>
                                        </p:tgtEl>
                                        <p:attrNameLst>
                                          <p:attrName>ppt_w</p:attrName>
                                        </p:attrNameLst>
                                      </p:cBhvr>
                                      <p:tavLst>
                                        <p:tav tm="0">
                                          <p:val>
                                            <p:strVal val="#ppt_w*0.70"/>
                                          </p:val>
                                        </p:tav>
                                        <p:tav tm="100000">
                                          <p:val>
                                            <p:strVal val="#ppt_w"/>
                                          </p:val>
                                        </p:tav>
                                      </p:tavLst>
                                    </p:anim>
                                    <p:anim calcmode="lin" valueType="num">
                                      <p:cBhvr>
                                        <p:cTn id="34" dur="1000" fill="hold"/>
                                        <p:tgtEl>
                                          <p:spTgt spid="11"/>
                                        </p:tgtEl>
                                        <p:attrNameLst>
                                          <p:attrName>ppt_h</p:attrName>
                                        </p:attrNameLst>
                                      </p:cBhvr>
                                      <p:tavLst>
                                        <p:tav tm="0">
                                          <p:val>
                                            <p:strVal val="#ppt_h"/>
                                          </p:val>
                                        </p:tav>
                                        <p:tav tm="100000">
                                          <p:val>
                                            <p:strVal val="#ppt_h"/>
                                          </p:val>
                                        </p:tav>
                                      </p:tavLst>
                                    </p:anim>
                                    <p:animEffect transition="in" filter="fade">
                                      <p:cBhvr>
                                        <p:cTn id="35" dur="1000"/>
                                        <p:tgtEl>
                                          <p:spTgt spid="11"/>
                                        </p:tgtEl>
                                      </p:cBhvr>
                                    </p:animEffect>
                                  </p:childTnLst>
                                </p:cTn>
                              </p:par>
                            </p:childTnLst>
                          </p:cTn>
                        </p:par>
                        <p:par>
                          <p:cTn id="36" fill="hold">
                            <p:stCondLst>
                              <p:cond delay="8000"/>
                            </p:stCondLst>
                            <p:childTnLst>
                              <p:par>
                                <p:cTn id="37" presetID="18" presetClass="entr" presetSubtype="12"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strips(downLeft)">
                                      <p:cBhvr>
                                        <p:cTn id="39" dur="500"/>
                                        <p:tgtEl>
                                          <p:spTgt spid="4"/>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1000" fill="hold"/>
                                        <p:tgtEl>
                                          <p:spTgt spid="12"/>
                                        </p:tgtEl>
                                        <p:attrNameLst>
                                          <p:attrName>ppt_w</p:attrName>
                                        </p:attrNameLst>
                                      </p:cBhvr>
                                      <p:tavLst>
                                        <p:tav tm="0">
                                          <p:val>
                                            <p:strVal val="#ppt_w*0.70"/>
                                          </p:val>
                                        </p:tav>
                                        <p:tav tm="100000">
                                          <p:val>
                                            <p:strVal val="#ppt_w"/>
                                          </p:val>
                                        </p:tav>
                                      </p:tavLst>
                                    </p:anim>
                                    <p:anim calcmode="lin" valueType="num">
                                      <p:cBhvr>
                                        <p:cTn id="43" dur="1000" fill="hold"/>
                                        <p:tgtEl>
                                          <p:spTgt spid="12"/>
                                        </p:tgtEl>
                                        <p:attrNameLst>
                                          <p:attrName>ppt_h</p:attrName>
                                        </p:attrNameLst>
                                      </p:cBhvr>
                                      <p:tavLst>
                                        <p:tav tm="0">
                                          <p:val>
                                            <p:strVal val="#ppt_h"/>
                                          </p:val>
                                        </p:tav>
                                        <p:tav tm="100000">
                                          <p:val>
                                            <p:strVal val="#ppt_h"/>
                                          </p:val>
                                        </p:tav>
                                      </p:tavLst>
                                    </p:anim>
                                    <p:animEffect transition="in" filter="fade">
                                      <p:cBhvr>
                                        <p:cTn id="44" dur="1000"/>
                                        <p:tgtEl>
                                          <p:spTgt spid="12"/>
                                        </p:tgtEl>
                                      </p:cBhvr>
                                    </p:animEffect>
                                  </p:childTnLst>
                                </p:cTn>
                              </p:par>
                            </p:childTnLst>
                          </p:cTn>
                        </p:par>
                        <p:par>
                          <p:cTn id="45" fill="hold">
                            <p:stCondLst>
                              <p:cond delay="9000"/>
                            </p:stCondLst>
                            <p:childTnLst>
                              <p:par>
                                <p:cTn id="46" presetID="21" presetClass="entr" presetSubtype="4"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wheel(4)">
                                      <p:cBhvr>
                                        <p:cTn id="48" dur="2000"/>
                                        <p:tgtEl>
                                          <p:spTgt spid="7"/>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1000" fill="hold"/>
                                        <p:tgtEl>
                                          <p:spTgt spid="13"/>
                                        </p:tgtEl>
                                        <p:attrNameLst>
                                          <p:attrName>ppt_w</p:attrName>
                                        </p:attrNameLst>
                                      </p:cBhvr>
                                      <p:tavLst>
                                        <p:tav tm="0">
                                          <p:val>
                                            <p:strVal val="#ppt_w*0.70"/>
                                          </p:val>
                                        </p:tav>
                                        <p:tav tm="100000">
                                          <p:val>
                                            <p:strVal val="#ppt_w"/>
                                          </p:val>
                                        </p:tav>
                                      </p:tavLst>
                                    </p:anim>
                                    <p:anim calcmode="lin" valueType="num">
                                      <p:cBhvr>
                                        <p:cTn id="52" dur="1000" fill="hold"/>
                                        <p:tgtEl>
                                          <p:spTgt spid="13"/>
                                        </p:tgtEl>
                                        <p:attrNameLst>
                                          <p:attrName>ppt_h</p:attrName>
                                        </p:attrNameLst>
                                      </p:cBhvr>
                                      <p:tavLst>
                                        <p:tav tm="0">
                                          <p:val>
                                            <p:strVal val="#ppt_h"/>
                                          </p:val>
                                        </p:tav>
                                        <p:tav tm="100000">
                                          <p:val>
                                            <p:strVal val="#ppt_h"/>
                                          </p:val>
                                        </p:tav>
                                      </p:tavLst>
                                    </p:anim>
                                    <p:animEffect transition="in" filter="fade">
                                      <p:cBhvr>
                                        <p:cTn id="53" dur="10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mph" presetSubtype="0" fill="hold" grpId="1" nodeType="clickEffect">
                                  <p:stCondLst>
                                    <p:cond delay="0"/>
                                  </p:stCondLst>
                                  <p:childTnLst>
                                    <p:animRot by="21600000">
                                      <p:cBhvr>
                                        <p:cTn id="57" dur="2000" fill="hold"/>
                                        <p:tgtEl>
                                          <p:spTgt spid="7"/>
                                        </p:tgtEl>
                                        <p:attrNameLst>
                                          <p:attrName>r</p:attrName>
                                        </p:attrNameLst>
                                      </p:cBhvr>
                                    </p:animRot>
                                  </p:childTnLst>
                                </p:cTn>
                              </p:par>
                            </p:childTnLst>
                          </p:cTn>
                        </p:par>
                        <p:par>
                          <p:cTn id="58" fill="hold">
                            <p:stCondLst>
                              <p:cond delay="2000"/>
                            </p:stCondLst>
                            <p:childTnLst>
                              <p:par>
                                <p:cTn id="59" presetID="8" presetClass="exit" presetSubtype="16" fill="hold" grpId="1" nodeType="afterEffect">
                                  <p:stCondLst>
                                    <p:cond delay="0"/>
                                  </p:stCondLst>
                                  <p:childTnLst>
                                    <p:animEffect transition="out" filter="diamond(in)">
                                      <p:cBhvr>
                                        <p:cTn id="60" dur="2000"/>
                                        <p:tgtEl>
                                          <p:spTgt spid="3"/>
                                        </p:tgtEl>
                                      </p:cBhvr>
                                    </p:animEffect>
                                    <p:set>
                                      <p:cBhvr>
                                        <p:cTn id="61" dur="1" fill="hold">
                                          <p:stCondLst>
                                            <p:cond delay="1999"/>
                                          </p:stCondLst>
                                        </p:cTn>
                                        <p:tgtEl>
                                          <p:spTgt spid="3"/>
                                        </p:tgtEl>
                                        <p:attrNameLst>
                                          <p:attrName>style.visibility</p:attrName>
                                        </p:attrNameLst>
                                      </p:cBhvr>
                                      <p:to>
                                        <p:strVal val="hidden"/>
                                      </p:to>
                                    </p:set>
                                  </p:childTnLst>
                                </p:cTn>
                              </p:par>
                              <p:par>
                                <p:cTn id="62" presetID="8" presetClass="exit" presetSubtype="16" fill="hold" grpId="1" nodeType="withEffect">
                                  <p:stCondLst>
                                    <p:cond delay="0"/>
                                  </p:stCondLst>
                                  <p:childTnLst>
                                    <p:animEffect transition="out" filter="diamond(in)">
                                      <p:cBhvr>
                                        <p:cTn id="63" dur="2000"/>
                                        <p:tgtEl>
                                          <p:spTgt spid="8"/>
                                        </p:tgtEl>
                                      </p:cBhvr>
                                    </p:animEffect>
                                    <p:set>
                                      <p:cBhvr>
                                        <p:cTn id="64" dur="1" fill="hold">
                                          <p:stCondLst>
                                            <p:cond delay="1999"/>
                                          </p:stCondLst>
                                        </p:cTn>
                                        <p:tgtEl>
                                          <p:spTgt spid="8"/>
                                        </p:tgtEl>
                                        <p:attrNameLst>
                                          <p:attrName>style.visibility</p:attrName>
                                        </p:attrNameLst>
                                      </p:cBhvr>
                                      <p:to>
                                        <p:strVal val="hidden"/>
                                      </p:to>
                                    </p:set>
                                  </p:childTnLst>
                                </p:cTn>
                              </p:par>
                            </p:childTnLst>
                          </p:cTn>
                        </p:par>
                        <p:par>
                          <p:cTn id="65" fill="hold">
                            <p:stCondLst>
                              <p:cond delay="4000"/>
                            </p:stCondLst>
                            <p:childTnLst>
                              <p:par>
                                <p:cTn id="66" presetID="3" presetClass="exit" presetSubtype="10" fill="hold" grpId="1" nodeType="afterEffect">
                                  <p:stCondLst>
                                    <p:cond delay="0"/>
                                  </p:stCondLst>
                                  <p:childTnLst>
                                    <p:animEffect transition="out" filter="blinds(horizontal)">
                                      <p:cBhvr>
                                        <p:cTn id="67" dur="500"/>
                                        <p:tgtEl>
                                          <p:spTgt spid="5"/>
                                        </p:tgtEl>
                                      </p:cBhvr>
                                    </p:animEffect>
                                    <p:set>
                                      <p:cBhvr>
                                        <p:cTn id="68" dur="1" fill="hold">
                                          <p:stCondLst>
                                            <p:cond delay="499"/>
                                          </p:stCondLst>
                                        </p:cTn>
                                        <p:tgtEl>
                                          <p:spTgt spid="5"/>
                                        </p:tgtEl>
                                        <p:attrNameLst>
                                          <p:attrName>style.visibility</p:attrName>
                                        </p:attrNameLst>
                                      </p:cBhvr>
                                      <p:to>
                                        <p:strVal val="hidden"/>
                                      </p:to>
                                    </p:set>
                                  </p:childTnLst>
                                </p:cTn>
                              </p:par>
                              <p:par>
                                <p:cTn id="69" presetID="3" presetClass="exit" presetSubtype="10" fill="hold" grpId="1" nodeType="withEffect">
                                  <p:stCondLst>
                                    <p:cond delay="0"/>
                                  </p:stCondLst>
                                  <p:childTnLst>
                                    <p:animEffect transition="out" filter="blinds(horizontal)">
                                      <p:cBhvr>
                                        <p:cTn id="70" dur="500"/>
                                        <p:tgtEl>
                                          <p:spTgt spid="9"/>
                                        </p:tgtEl>
                                      </p:cBhvr>
                                    </p:animEffect>
                                    <p:set>
                                      <p:cBhvr>
                                        <p:cTn id="71" dur="1" fill="hold">
                                          <p:stCondLst>
                                            <p:cond delay="499"/>
                                          </p:stCondLst>
                                        </p:cTn>
                                        <p:tgtEl>
                                          <p:spTgt spid="9"/>
                                        </p:tgtEl>
                                        <p:attrNameLst>
                                          <p:attrName>style.visibility</p:attrName>
                                        </p:attrNameLst>
                                      </p:cBhvr>
                                      <p:to>
                                        <p:strVal val="hidden"/>
                                      </p:to>
                                    </p:set>
                                  </p:childTnLst>
                                </p:cTn>
                              </p:par>
                            </p:childTnLst>
                          </p:cTn>
                        </p:par>
                        <p:par>
                          <p:cTn id="72" fill="hold">
                            <p:stCondLst>
                              <p:cond delay="4500"/>
                            </p:stCondLst>
                            <p:childTnLst>
                              <p:par>
                                <p:cTn id="73" presetID="4" presetClass="exit" presetSubtype="16" fill="hold" grpId="1" nodeType="afterEffect">
                                  <p:stCondLst>
                                    <p:cond delay="0"/>
                                  </p:stCondLst>
                                  <p:childTnLst>
                                    <p:animEffect transition="out" filter="box(in)">
                                      <p:cBhvr>
                                        <p:cTn id="74" dur="500"/>
                                        <p:tgtEl>
                                          <p:spTgt spid="6"/>
                                        </p:tgtEl>
                                      </p:cBhvr>
                                    </p:animEffect>
                                    <p:set>
                                      <p:cBhvr>
                                        <p:cTn id="75" dur="1" fill="hold">
                                          <p:stCondLst>
                                            <p:cond delay="499"/>
                                          </p:stCondLst>
                                        </p:cTn>
                                        <p:tgtEl>
                                          <p:spTgt spid="6"/>
                                        </p:tgtEl>
                                        <p:attrNameLst>
                                          <p:attrName>style.visibility</p:attrName>
                                        </p:attrNameLst>
                                      </p:cBhvr>
                                      <p:to>
                                        <p:strVal val="hidden"/>
                                      </p:to>
                                    </p:set>
                                  </p:childTnLst>
                                </p:cTn>
                              </p:par>
                              <p:par>
                                <p:cTn id="76" presetID="4" presetClass="exit" presetSubtype="16" fill="hold" grpId="1" nodeType="withEffect">
                                  <p:stCondLst>
                                    <p:cond delay="0"/>
                                  </p:stCondLst>
                                  <p:childTnLst>
                                    <p:animEffect transition="out" filter="box(in)">
                                      <p:cBhvr>
                                        <p:cTn id="77" dur="500"/>
                                        <p:tgtEl>
                                          <p:spTgt spid="11"/>
                                        </p:tgtEl>
                                      </p:cBhvr>
                                    </p:animEffect>
                                    <p:set>
                                      <p:cBhvr>
                                        <p:cTn id="78" dur="1" fill="hold">
                                          <p:stCondLst>
                                            <p:cond delay="499"/>
                                          </p:stCondLst>
                                        </p:cTn>
                                        <p:tgtEl>
                                          <p:spTgt spid="11"/>
                                        </p:tgtEl>
                                        <p:attrNameLst>
                                          <p:attrName>style.visibility</p:attrName>
                                        </p:attrNameLst>
                                      </p:cBhvr>
                                      <p:to>
                                        <p:strVal val="hidden"/>
                                      </p:to>
                                    </p:set>
                                  </p:childTnLst>
                                </p:cTn>
                              </p:par>
                            </p:childTnLst>
                          </p:cTn>
                        </p:par>
                        <p:par>
                          <p:cTn id="79" fill="hold">
                            <p:stCondLst>
                              <p:cond delay="5000"/>
                            </p:stCondLst>
                            <p:childTnLst>
                              <p:par>
                                <p:cTn id="80" presetID="8" presetClass="exit" presetSubtype="16" fill="hold" grpId="1" nodeType="afterEffect">
                                  <p:stCondLst>
                                    <p:cond delay="0"/>
                                  </p:stCondLst>
                                  <p:childTnLst>
                                    <p:animEffect transition="out" filter="diamond(in)">
                                      <p:cBhvr>
                                        <p:cTn id="81" dur="2000"/>
                                        <p:tgtEl>
                                          <p:spTgt spid="4"/>
                                        </p:tgtEl>
                                      </p:cBhvr>
                                    </p:animEffect>
                                    <p:set>
                                      <p:cBhvr>
                                        <p:cTn id="82" dur="1" fill="hold">
                                          <p:stCondLst>
                                            <p:cond delay="1999"/>
                                          </p:stCondLst>
                                        </p:cTn>
                                        <p:tgtEl>
                                          <p:spTgt spid="4"/>
                                        </p:tgtEl>
                                        <p:attrNameLst>
                                          <p:attrName>style.visibility</p:attrName>
                                        </p:attrNameLst>
                                      </p:cBhvr>
                                      <p:to>
                                        <p:strVal val="hidden"/>
                                      </p:to>
                                    </p:set>
                                  </p:childTnLst>
                                </p:cTn>
                              </p:par>
                              <p:par>
                                <p:cTn id="83" presetID="8" presetClass="exit" presetSubtype="16" fill="hold" grpId="1" nodeType="withEffect">
                                  <p:stCondLst>
                                    <p:cond delay="0"/>
                                  </p:stCondLst>
                                  <p:childTnLst>
                                    <p:animEffect transition="out" filter="diamond(in)">
                                      <p:cBhvr>
                                        <p:cTn id="84" dur="2000"/>
                                        <p:tgtEl>
                                          <p:spTgt spid="12"/>
                                        </p:tgtEl>
                                      </p:cBhvr>
                                    </p:animEffect>
                                    <p:set>
                                      <p:cBhvr>
                                        <p:cTn id="85" dur="1" fill="hold">
                                          <p:stCondLst>
                                            <p:cond delay="1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p:bldP spid="8" grpId="1"/>
      <p:bldP spid="9" grpId="0"/>
      <p:bldP spid="9" grpId="1"/>
      <p:bldP spid="11" grpId="0"/>
      <p:bldP spid="11" grpId="1"/>
      <p:bldP spid="12" grpId="0"/>
      <p:bldP spid="12" grpId="1"/>
      <p:bldP spid="13"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950736" y="0"/>
            <a:ext cx="8955264" cy="392250"/>
          </a:xfrm>
          <a:prstGeom prst="rect">
            <a:avLst/>
          </a:prstGeom>
          <a:noFill/>
        </p:spPr>
        <p:txBody>
          <a:bodyPr wrap="square" lIns="68415" tIns="34208" rIns="68415" bIns="34208">
            <a:spAutoFit/>
          </a:bodyPr>
          <a:lstStyle/>
          <a:p>
            <a:pPr algn="ctr"/>
            <a:r>
              <a:rPr lang="ru-RU"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4. К традиционным средствам ФЭМП относятся: </a:t>
            </a:r>
            <a:endParaRPr lang="ru-RU"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 name="7-конечная звезда 2"/>
          <p:cNvSpPr/>
          <p:nvPr/>
        </p:nvSpPr>
        <p:spPr>
          <a:xfrm>
            <a:off x="0" y="979697"/>
            <a:ext cx="4123809" cy="2449303"/>
          </a:xfrm>
          <a:prstGeom prst="star7">
            <a:avLst/>
          </a:prstGeom>
          <a:solidFill>
            <a:schemeClr val="accent2">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4" name="7-конечная звезда 3"/>
          <p:cNvSpPr/>
          <p:nvPr/>
        </p:nvSpPr>
        <p:spPr>
          <a:xfrm>
            <a:off x="2741824" y="2969756"/>
            <a:ext cx="4013250" cy="2500330"/>
          </a:xfrm>
          <a:prstGeom prst="star7">
            <a:avLst/>
          </a:prstGeom>
          <a:solidFill>
            <a:srgbClr val="FF99CC"/>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5" name="7-конечная звезда 4"/>
          <p:cNvSpPr/>
          <p:nvPr/>
        </p:nvSpPr>
        <p:spPr>
          <a:xfrm>
            <a:off x="5395235" y="1438941"/>
            <a:ext cx="4179088" cy="2041086"/>
          </a:xfrm>
          <a:prstGeom prst="star7">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6" name="7-конечная звезда 5"/>
          <p:cNvSpPr/>
          <p:nvPr/>
        </p:nvSpPr>
        <p:spPr>
          <a:xfrm>
            <a:off x="198971" y="4602625"/>
            <a:ext cx="3349897" cy="1939031"/>
          </a:xfrm>
          <a:prstGeom prst="star7">
            <a:avLst/>
          </a:prstGeom>
          <a:solidFill>
            <a:schemeClr val="accent6">
              <a:lumMod val="7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7" name="TextBox 6"/>
          <p:cNvSpPr txBox="1"/>
          <p:nvPr/>
        </p:nvSpPr>
        <p:spPr>
          <a:xfrm>
            <a:off x="585926" y="1489969"/>
            <a:ext cx="2938313" cy="1454079"/>
          </a:xfrm>
          <a:prstGeom prst="rect">
            <a:avLst/>
          </a:prstGeom>
          <a:noFill/>
        </p:spPr>
        <p:txBody>
          <a:bodyPr wrap="square" lIns="68415" tIns="34208" rIns="68415" bIns="34208" rtlCol="0">
            <a:spAutoFit/>
          </a:bodyPr>
          <a:lstStyle/>
          <a:p>
            <a:pPr algn="ctr"/>
            <a:r>
              <a:rPr lang="ru-RU" sz="1800" b="1" dirty="0" smtClean="0">
                <a:latin typeface="Times New Roman" pitchFamily="18" charset="0"/>
                <a:cs typeface="Times New Roman" pitchFamily="18" charset="0"/>
              </a:rPr>
              <a:t>А. Дидактический материал </a:t>
            </a:r>
          </a:p>
          <a:p>
            <a:pPr algn="ctr"/>
            <a:r>
              <a:rPr lang="ru-RU" sz="1800" b="1" dirty="0" err="1" smtClean="0">
                <a:latin typeface="Times New Roman" pitchFamily="18" charset="0"/>
                <a:cs typeface="Times New Roman" pitchFamily="18" charset="0"/>
              </a:rPr>
              <a:t>М.Монтессори</a:t>
            </a:r>
            <a:r>
              <a:rPr lang="ru-RU" sz="1800" b="1" dirty="0" smtClean="0">
                <a:latin typeface="Times New Roman" pitchFamily="18" charset="0"/>
                <a:cs typeface="Times New Roman" pitchFamily="18" charset="0"/>
              </a:rPr>
              <a:t>, модульные конструкторы, рабочие тетради</a:t>
            </a:r>
            <a:endParaRPr lang="ru-RU" sz="1800" b="1" dirty="0">
              <a:latin typeface="Times New Roman" pitchFamily="18" charset="0"/>
              <a:cs typeface="Times New Roman" pitchFamily="18" charset="0"/>
            </a:endParaRPr>
          </a:p>
        </p:txBody>
      </p:sp>
      <p:sp>
        <p:nvSpPr>
          <p:cNvPr id="8" name="TextBox 7"/>
          <p:cNvSpPr txBox="1"/>
          <p:nvPr/>
        </p:nvSpPr>
        <p:spPr>
          <a:xfrm>
            <a:off x="6169147" y="2051267"/>
            <a:ext cx="2487573" cy="900081"/>
          </a:xfrm>
          <a:prstGeom prst="rect">
            <a:avLst/>
          </a:prstGeom>
          <a:noFill/>
        </p:spPr>
        <p:txBody>
          <a:bodyPr wrap="square" lIns="68415" tIns="34208" rIns="68415" bIns="34208" rtlCol="0">
            <a:spAutoFit/>
          </a:bodyPr>
          <a:lstStyle/>
          <a:p>
            <a:pPr algn="ctr"/>
            <a:r>
              <a:rPr lang="ru-RU" sz="1800" b="1" dirty="0" smtClean="0">
                <a:latin typeface="Times New Roman" pitchFamily="18" charset="0"/>
                <a:cs typeface="Times New Roman" pitchFamily="18" charset="0"/>
              </a:rPr>
              <a:t>Б. Компьютерные программы, магнитные доски</a:t>
            </a:r>
            <a:endParaRPr lang="ru-RU" sz="1800" b="1" dirty="0">
              <a:latin typeface="Times New Roman" pitchFamily="18" charset="0"/>
              <a:cs typeface="Times New Roman" pitchFamily="18" charset="0"/>
            </a:endParaRPr>
          </a:p>
        </p:txBody>
      </p:sp>
      <p:sp>
        <p:nvSpPr>
          <p:cNvPr id="9" name="TextBox 8"/>
          <p:cNvSpPr txBox="1"/>
          <p:nvPr/>
        </p:nvSpPr>
        <p:spPr>
          <a:xfrm>
            <a:off x="3294618" y="3531054"/>
            <a:ext cx="2985088" cy="1177080"/>
          </a:xfrm>
          <a:prstGeom prst="rect">
            <a:avLst/>
          </a:prstGeom>
          <a:noFill/>
        </p:spPr>
        <p:txBody>
          <a:bodyPr wrap="square" lIns="68415" tIns="34208" rIns="68415" bIns="34208" rtlCol="0">
            <a:spAutoFit/>
          </a:bodyPr>
          <a:lstStyle/>
          <a:p>
            <a:pPr algn="ctr"/>
            <a:r>
              <a:rPr lang="ru-RU" sz="1800" b="1" dirty="0" smtClean="0">
                <a:latin typeface="Times New Roman" pitchFamily="18" charset="0"/>
                <a:cs typeface="Times New Roman" pitchFamily="18" charset="0"/>
              </a:rPr>
              <a:t>В. Оборудование для игр и занятий, комплексы наглядно - дидактического материала, литературу.</a:t>
            </a:r>
            <a:endParaRPr lang="ru-RU" sz="1800" b="1" dirty="0">
              <a:latin typeface="Times New Roman" pitchFamily="18" charset="0"/>
              <a:cs typeface="Times New Roman" pitchFamily="18" charset="0"/>
            </a:endParaRPr>
          </a:p>
        </p:txBody>
      </p:sp>
      <p:sp>
        <p:nvSpPr>
          <p:cNvPr id="10" name="7-конечная звезда 9"/>
          <p:cNvSpPr/>
          <p:nvPr/>
        </p:nvSpPr>
        <p:spPr>
          <a:xfrm>
            <a:off x="6224426" y="4704679"/>
            <a:ext cx="3349897" cy="1939031"/>
          </a:xfrm>
          <a:prstGeom prst="star7">
            <a:avLst/>
          </a:prstGeom>
          <a:solidFill>
            <a:srgbClr val="00FFFF"/>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solidFill>
                <a:srgbClr val="7030A0"/>
              </a:solidFill>
              <a:latin typeface="Times New Roman" pitchFamily="18" charset="0"/>
              <a:cs typeface="Times New Roman" pitchFamily="18" charset="0"/>
            </a:endParaRPr>
          </a:p>
        </p:txBody>
      </p:sp>
      <p:sp>
        <p:nvSpPr>
          <p:cNvPr id="11" name="TextBox 10"/>
          <p:cNvSpPr txBox="1"/>
          <p:nvPr/>
        </p:nvSpPr>
        <p:spPr>
          <a:xfrm>
            <a:off x="666720" y="5072074"/>
            <a:ext cx="2288567" cy="900081"/>
          </a:xfrm>
          <a:prstGeom prst="rect">
            <a:avLst/>
          </a:prstGeom>
          <a:noFill/>
        </p:spPr>
        <p:txBody>
          <a:bodyPr wrap="square" lIns="68415" tIns="34208" rIns="68415" bIns="34208" rtlCol="0">
            <a:spAutoFit/>
          </a:bodyPr>
          <a:lstStyle/>
          <a:p>
            <a:pPr algn="ctr"/>
            <a:r>
              <a:rPr lang="ru-RU" sz="1800" b="1" dirty="0" smtClean="0">
                <a:latin typeface="Times New Roman" pitchFamily="18" charset="0"/>
                <a:cs typeface="Times New Roman" pitchFamily="18" charset="0"/>
              </a:rPr>
              <a:t>Г. Демонстрацию, </a:t>
            </a:r>
          </a:p>
          <a:p>
            <a:pPr algn="ctr"/>
            <a:r>
              <a:rPr lang="ru-RU" sz="1800" b="1" dirty="0" smtClean="0">
                <a:latin typeface="Times New Roman" pitchFamily="18" charset="0"/>
                <a:cs typeface="Times New Roman" pitchFamily="18" charset="0"/>
              </a:rPr>
              <a:t>инструкцию, </a:t>
            </a:r>
          </a:p>
          <a:p>
            <a:pPr algn="ctr"/>
            <a:r>
              <a:rPr lang="ru-RU" sz="1800" b="1" dirty="0" smtClean="0">
                <a:latin typeface="Times New Roman" pitchFamily="18" charset="0"/>
                <a:cs typeface="Times New Roman" pitchFamily="18" charset="0"/>
              </a:rPr>
              <a:t>пояснения.</a:t>
            </a:r>
            <a:endParaRPr lang="ru-RU" sz="1800" b="1" dirty="0">
              <a:latin typeface="Times New Roman" pitchFamily="18" charset="0"/>
              <a:cs typeface="Times New Roman" pitchFamily="18" charset="0"/>
            </a:endParaRPr>
          </a:p>
        </p:txBody>
      </p:sp>
      <p:sp>
        <p:nvSpPr>
          <p:cNvPr id="12" name="TextBox 11"/>
          <p:cNvSpPr txBox="1"/>
          <p:nvPr/>
        </p:nvSpPr>
        <p:spPr>
          <a:xfrm>
            <a:off x="6881826" y="5072074"/>
            <a:ext cx="2045338" cy="900081"/>
          </a:xfrm>
          <a:prstGeom prst="rect">
            <a:avLst/>
          </a:prstGeom>
          <a:noFill/>
        </p:spPr>
        <p:txBody>
          <a:bodyPr wrap="square" lIns="68415" tIns="34208" rIns="68415" bIns="34208" rtlCol="0">
            <a:spAutoFit/>
          </a:bodyPr>
          <a:lstStyle/>
          <a:p>
            <a:pPr algn="ctr"/>
            <a:r>
              <a:rPr lang="ru-RU" sz="1800" b="1" dirty="0" smtClean="0">
                <a:latin typeface="Times New Roman" pitchFamily="18" charset="0"/>
                <a:cs typeface="Times New Roman" pitchFamily="18" charset="0"/>
              </a:rPr>
              <a:t>Д. Указания, </a:t>
            </a:r>
          </a:p>
          <a:p>
            <a:pPr algn="ctr"/>
            <a:r>
              <a:rPr lang="ru-RU" sz="1800" b="1" dirty="0" smtClean="0">
                <a:latin typeface="Times New Roman" pitchFamily="18" charset="0"/>
                <a:cs typeface="Times New Roman" pitchFamily="18" charset="0"/>
              </a:rPr>
              <a:t>разъяснения,</a:t>
            </a:r>
          </a:p>
          <a:p>
            <a:pPr algn="ctr"/>
            <a:r>
              <a:rPr lang="ru-RU" sz="1800" b="1" dirty="0" smtClean="0">
                <a:latin typeface="Times New Roman" pitchFamily="18" charset="0"/>
                <a:cs typeface="Times New Roman" pitchFamily="18" charset="0"/>
              </a:rPr>
              <a:t> вопросы к детям.</a:t>
            </a:r>
            <a:endParaRPr lang="ru-RU" sz="1800" b="1" dirty="0">
              <a:latin typeface="Times New Roman" pitchFamily="18" charset="0"/>
              <a:cs typeface="Times New Roman" pitchFamily="18" charset="0"/>
            </a:endParaRPr>
          </a:p>
        </p:txBody>
      </p:sp>
      <p:sp>
        <p:nvSpPr>
          <p:cNvPr id="13" name="6-конечная звезда 12">
            <a:hlinkClick r:id="rId2" action="ppaction://hlinksldjump"/>
          </p:cNvPr>
          <p:cNvSpPr/>
          <p:nvPr/>
        </p:nvSpPr>
        <p:spPr>
          <a:xfrm>
            <a:off x="4730118" y="5897846"/>
            <a:ext cx="835807" cy="771514"/>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a:p>
        </p:txBody>
      </p:sp>
      <p:pic>
        <p:nvPicPr>
          <p:cNvPr id="14" name="Рисунок 13" descr="J:\Педсовет по математике\Паровозик из ромашково\imgpreview15.jpeg"/>
          <p:cNvPicPr/>
          <p:nvPr/>
        </p:nvPicPr>
        <p:blipFill>
          <a:blip r:embed="rId3" cstate="print"/>
          <a:srcRect l="6759" t="9470" r="6648" b="12121"/>
          <a:stretch>
            <a:fillRect/>
          </a:stretch>
        </p:blipFill>
        <p:spPr bwMode="auto">
          <a:xfrm>
            <a:off x="0" y="0"/>
            <a:ext cx="1381100" cy="1142984"/>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par>
                                <p:cTn id="12" presetID="55"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par>
                          <p:cTn id="17" fill="hold">
                            <p:stCondLst>
                              <p:cond delay="4000"/>
                            </p:stCondLst>
                            <p:childTnLst>
                              <p:par>
                                <p:cTn id="18" presetID="8"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diamond(in)">
                                      <p:cBhvr>
                                        <p:cTn id="20" dur="2000"/>
                                        <p:tgtEl>
                                          <p:spTgt spid="5"/>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0.70"/>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childTnLst>
                          </p:cTn>
                        </p:par>
                        <p:par>
                          <p:cTn id="26" fill="hold">
                            <p:stCondLst>
                              <p:cond delay="6000"/>
                            </p:stCondLst>
                            <p:childTnLst>
                              <p:par>
                                <p:cTn id="27" presetID="18" presetClass="entr" presetSubtype="12"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1000" fill="hold"/>
                                        <p:tgtEl>
                                          <p:spTgt spid="9"/>
                                        </p:tgtEl>
                                        <p:attrNameLst>
                                          <p:attrName>ppt_w</p:attrName>
                                        </p:attrNameLst>
                                      </p:cBhvr>
                                      <p:tavLst>
                                        <p:tav tm="0">
                                          <p:val>
                                            <p:strVal val="#ppt_w*0.70"/>
                                          </p:val>
                                        </p:tav>
                                        <p:tav tm="100000">
                                          <p:val>
                                            <p:strVal val="#ppt_w"/>
                                          </p:val>
                                        </p:tav>
                                      </p:tavLst>
                                    </p:anim>
                                    <p:anim calcmode="lin" valueType="num">
                                      <p:cBhvr>
                                        <p:cTn id="33" dur="1000" fill="hold"/>
                                        <p:tgtEl>
                                          <p:spTgt spid="9"/>
                                        </p:tgtEl>
                                        <p:attrNameLst>
                                          <p:attrName>ppt_h</p:attrName>
                                        </p:attrNameLst>
                                      </p:cBhvr>
                                      <p:tavLst>
                                        <p:tav tm="0">
                                          <p:val>
                                            <p:strVal val="#ppt_h"/>
                                          </p:val>
                                        </p:tav>
                                        <p:tav tm="100000">
                                          <p:val>
                                            <p:strVal val="#ppt_h"/>
                                          </p:val>
                                        </p:tav>
                                      </p:tavLst>
                                    </p:anim>
                                    <p:animEffect transition="in" filter="fade">
                                      <p:cBhvr>
                                        <p:cTn id="34" dur="1000"/>
                                        <p:tgtEl>
                                          <p:spTgt spid="9"/>
                                        </p:tgtEl>
                                      </p:cBhvr>
                                    </p:animEffect>
                                  </p:childTnLst>
                                </p:cTn>
                              </p:par>
                            </p:childTnLst>
                          </p:cTn>
                        </p:par>
                        <p:par>
                          <p:cTn id="35" fill="hold">
                            <p:stCondLst>
                              <p:cond delay="7000"/>
                            </p:stCondLst>
                            <p:childTnLst>
                              <p:par>
                                <p:cTn id="36" presetID="21" presetClass="entr" presetSubtype="4"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heel(4)">
                                      <p:cBhvr>
                                        <p:cTn id="38" dur="2000"/>
                                        <p:tgtEl>
                                          <p:spTgt spid="6"/>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1000" fill="hold"/>
                                        <p:tgtEl>
                                          <p:spTgt spid="11"/>
                                        </p:tgtEl>
                                        <p:attrNameLst>
                                          <p:attrName>ppt_w</p:attrName>
                                        </p:attrNameLst>
                                      </p:cBhvr>
                                      <p:tavLst>
                                        <p:tav tm="0">
                                          <p:val>
                                            <p:strVal val="#ppt_w*0.70"/>
                                          </p:val>
                                        </p:tav>
                                        <p:tav tm="100000">
                                          <p:val>
                                            <p:strVal val="#ppt_w"/>
                                          </p:val>
                                        </p:tav>
                                      </p:tavLst>
                                    </p:anim>
                                    <p:anim calcmode="lin" valueType="num">
                                      <p:cBhvr>
                                        <p:cTn id="42" dur="1000" fill="hold"/>
                                        <p:tgtEl>
                                          <p:spTgt spid="11"/>
                                        </p:tgtEl>
                                        <p:attrNameLst>
                                          <p:attrName>ppt_h</p:attrName>
                                        </p:attrNameLst>
                                      </p:cBhvr>
                                      <p:tavLst>
                                        <p:tav tm="0">
                                          <p:val>
                                            <p:strVal val="#ppt_h"/>
                                          </p:val>
                                        </p:tav>
                                        <p:tav tm="100000">
                                          <p:val>
                                            <p:strVal val="#ppt_h"/>
                                          </p:val>
                                        </p:tav>
                                      </p:tavLst>
                                    </p:anim>
                                    <p:animEffect transition="in" filter="fade">
                                      <p:cBhvr>
                                        <p:cTn id="43" dur="1000"/>
                                        <p:tgtEl>
                                          <p:spTgt spid="11"/>
                                        </p:tgtEl>
                                      </p:cBhvr>
                                    </p:animEffect>
                                  </p:childTnLst>
                                </p:cTn>
                              </p:par>
                            </p:childTnLst>
                          </p:cTn>
                        </p:par>
                        <p:par>
                          <p:cTn id="44" fill="hold">
                            <p:stCondLst>
                              <p:cond delay="9000"/>
                            </p:stCondLst>
                            <p:childTnLst>
                              <p:par>
                                <p:cTn id="45" presetID="8"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diamond(in)">
                                      <p:cBhvr>
                                        <p:cTn id="47" dur="2000"/>
                                        <p:tgtEl>
                                          <p:spTgt spid="10"/>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p:cTn id="50" dur="1000" fill="hold"/>
                                        <p:tgtEl>
                                          <p:spTgt spid="12"/>
                                        </p:tgtEl>
                                        <p:attrNameLst>
                                          <p:attrName>ppt_w</p:attrName>
                                        </p:attrNameLst>
                                      </p:cBhvr>
                                      <p:tavLst>
                                        <p:tav tm="0">
                                          <p:val>
                                            <p:strVal val="#ppt_w*0.70"/>
                                          </p:val>
                                        </p:tav>
                                        <p:tav tm="100000">
                                          <p:val>
                                            <p:strVal val="#ppt_w"/>
                                          </p:val>
                                        </p:tav>
                                      </p:tavLst>
                                    </p:anim>
                                    <p:anim calcmode="lin" valueType="num">
                                      <p:cBhvr>
                                        <p:cTn id="51" dur="1000" fill="hold"/>
                                        <p:tgtEl>
                                          <p:spTgt spid="12"/>
                                        </p:tgtEl>
                                        <p:attrNameLst>
                                          <p:attrName>ppt_h</p:attrName>
                                        </p:attrNameLst>
                                      </p:cBhvr>
                                      <p:tavLst>
                                        <p:tav tm="0">
                                          <p:val>
                                            <p:strVal val="#ppt_h"/>
                                          </p:val>
                                        </p:tav>
                                        <p:tav tm="100000">
                                          <p:val>
                                            <p:strVal val="#ppt_h"/>
                                          </p:val>
                                        </p:tav>
                                      </p:tavLst>
                                    </p:anim>
                                    <p:animEffect transition="in" filter="fade">
                                      <p:cBhvr>
                                        <p:cTn id="52" dur="10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mph" presetSubtype="0" fill="hold" grpId="1" nodeType="clickEffect">
                                  <p:stCondLst>
                                    <p:cond delay="0"/>
                                  </p:stCondLst>
                                  <p:childTnLst>
                                    <p:animRot by="21600000">
                                      <p:cBhvr>
                                        <p:cTn id="56" dur="2000" fill="hold"/>
                                        <p:tgtEl>
                                          <p:spTgt spid="4"/>
                                        </p:tgtEl>
                                        <p:attrNameLst>
                                          <p:attrName>r</p:attrName>
                                        </p:attrNameLst>
                                      </p:cBhvr>
                                    </p:animRot>
                                  </p:childTnLst>
                                </p:cTn>
                              </p:par>
                            </p:childTnLst>
                          </p:cTn>
                        </p:par>
                        <p:par>
                          <p:cTn id="57" fill="hold">
                            <p:stCondLst>
                              <p:cond delay="2000"/>
                            </p:stCondLst>
                            <p:childTnLst>
                              <p:par>
                                <p:cTn id="58" presetID="3" presetClass="exit" presetSubtype="10" fill="hold" grpId="1" nodeType="afterEffect">
                                  <p:stCondLst>
                                    <p:cond delay="0"/>
                                  </p:stCondLst>
                                  <p:childTnLst>
                                    <p:animEffect transition="out" filter="blinds(horizontal)">
                                      <p:cBhvr>
                                        <p:cTn id="59" dur="500"/>
                                        <p:tgtEl>
                                          <p:spTgt spid="3"/>
                                        </p:tgtEl>
                                      </p:cBhvr>
                                    </p:animEffect>
                                    <p:set>
                                      <p:cBhvr>
                                        <p:cTn id="60" dur="1" fill="hold">
                                          <p:stCondLst>
                                            <p:cond delay="499"/>
                                          </p:stCondLst>
                                        </p:cTn>
                                        <p:tgtEl>
                                          <p:spTgt spid="3"/>
                                        </p:tgtEl>
                                        <p:attrNameLst>
                                          <p:attrName>style.visibility</p:attrName>
                                        </p:attrNameLst>
                                      </p:cBhvr>
                                      <p:to>
                                        <p:strVal val="hidden"/>
                                      </p:to>
                                    </p:set>
                                  </p:childTnLst>
                                </p:cTn>
                              </p:par>
                              <p:par>
                                <p:cTn id="61" presetID="3" presetClass="exit" presetSubtype="10" fill="hold" grpId="1" nodeType="withEffect">
                                  <p:stCondLst>
                                    <p:cond delay="0"/>
                                  </p:stCondLst>
                                  <p:childTnLst>
                                    <p:animEffect transition="out" filter="blinds(horizontal)">
                                      <p:cBhvr>
                                        <p:cTn id="62" dur="500"/>
                                        <p:tgtEl>
                                          <p:spTgt spid="7"/>
                                        </p:tgtEl>
                                      </p:cBhvr>
                                    </p:animEffect>
                                    <p:set>
                                      <p:cBhvr>
                                        <p:cTn id="63" dur="1" fill="hold">
                                          <p:stCondLst>
                                            <p:cond delay="499"/>
                                          </p:stCondLst>
                                        </p:cTn>
                                        <p:tgtEl>
                                          <p:spTgt spid="7"/>
                                        </p:tgtEl>
                                        <p:attrNameLst>
                                          <p:attrName>style.visibility</p:attrName>
                                        </p:attrNameLst>
                                      </p:cBhvr>
                                      <p:to>
                                        <p:strVal val="hidden"/>
                                      </p:to>
                                    </p:set>
                                  </p:childTnLst>
                                </p:cTn>
                              </p:par>
                            </p:childTnLst>
                          </p:cTn>
                        </p:par>
                        <p:par>
                          <p:cTn id="64" fill="hold">
                            <p:stCondLst>
                              <p:cond delay="2500"/>
                            </p:stCondLst>
                            <p:childTnLst>
                              <p:par>
                                <p:cTn id="65" presetID="8" presetClass="exit" presetSubtype="16" fill="hold" grpId="1" nodeType="afterEffect">
                                  <p:stCondLst>
                                    <p:cond delay="0"/>
                                  </p:stCondLst>
                                  <p:childTnLst>
                                    <p:animEffect transition="out" filter="diamond(in)">
                                      <p:cBhvr>
                                        <p:cTn id="66" dur="2000"/>
                                        <p:tgtEl>
                                          <p:spTgt spid="5"/>
                                        </p:tgtEl>
                                      </p:cBhvr>
                                    </p:animEffect>
                                    <p:set>
                                      <p:cBhvr>
                                        <p:cTn id="67" dur="1" fill="hold">
                                          <p:stCondLst>
                                            <p:cond delay="1999"/>
                                          </p:stCondLst>
                                        </p:cTn>
                                        <p:tgtEl>
                                          <p:spTgt spid="5"/>
                                        </p:tgtEl>
                                        <p:attrNameLst>
                                          <p:attrName>style.visibility</p:attrName>
                                        </p:attrNameLst>
                                      </p:cBhvr>
                                      <p:to>
                                        <p:strVal val="hidden"/>
                                      </p:to>
                                    </p:set>
                                  </p:childTnLst>
                                </p:cTn>
                              </p:par>
                              <p:par>
                                <p:cTn id="68" presetID="8" presetClass="exit" presetSubtype="16" fill="hold" grpId="1" nodeType="withEffect">
                                  <p:stCondLst>
                                    <p:cond delay="0"/>
                                  </p:stCondLst>
                                  <p:childTnLst>
                                    <p:animEffect transition="out" filter="diamond(in)">
                                      <p:cBhvr>
                                        <p:cTn id="69" dur="2000"/>
                                        <p:tgtEl>
                                          <p:spTgt spid="8"/>
                                        </p:tgtEl>
                                      </p:cBhvr>
                                    </p:animEffect>
                                    <p:set>
                                      <p:cBhvr>
                                        <p:cTn id="70" dur="1" fill="hold">
                                          <p:stCondLst>
                                            <p:cond delay="1999"/>
                                          </p:stCondLst>
                                        </p:cTn>
                                        <p:tgtEl>
                                          <p:spTgt spid="8"/>
                                        </p:tgtEl>
                                        <p:attrNameLst>
                                          <p:attrName>style.visibility</p:attrName>
                                        </p:attrNameLst>
                                      </p:cBhvr>
                                      <p:to>
                                        <p:strVal val="hidden"/>
                                      </p:to>
                                    </p:set>
                                  </p:childTnLst>
                                </p:cTn>
                              </p:par>
                            </p:childTnLst>
                          </p:cTn>
                        </p:par>
                        <p:par>
                          <p:cTn id="71" fill="hold">
                            <p:stCondLst>
                              <p:cond delay="4500"/>
                            </p:stCondLst>
                            <p:childTnLst>
                              <p:par>
                                <p:cTn id="72" presetID="5" presetClass="exit" presetSubtype="10" fill="hold" grpId="1" nodeType="afterEffect">
                                  <p:stCondLst>
                                    <p:cond delay="0"/>
                                  </p:stCondLst>
                                  <p:childTnLst>
                                    <p:animEffect transition="out" filter="checkerboard(across)">
                                      <p:cBhvr>
                                        <p:cTn id="73" dur="500"/>
                                        <p:tgtEl>
                                          <p:spTgt spid="6"/>
                                        </p:tgtEl>
                                      </p:cBhvr>
                                    </p:animEffect>
                                    <p:set>
                                      <p:cBhvr>
                                        <p:cTn id="74" dur="1" fill="hold">
                                          <p:stCondLst>
                                            <p:cond delay="499"/>
                                          </p:stCondLst>
                                        </p:cTn>
                                        <p:tgtEl>
                                          <p:spTgt spid="6"/>
                                        </p:tgtEl>
                                        <p:attrNameLst>
                                          <p:attrName>style.visibility</p:attrName>
                                        </p:attrNameLst>
                                      </p:cBhvr>
                                      <p:to>
                                        <p:strVal val="hidden"/>
                                      </p:to>
                                    </p:set>
                                  </p:childTnLst>
                                </p:cTn>
                              </p:par>
                              <p:par>
                                <p:cTn id="75" presetID="5" presetClass="exit" presetSubtype="10" fill="hold" grpId="1" nodeType="withEffect">
                                  <p:stCondLst>
                                    <p:cond delay="0"/>
                                  </p:stCondLst>
                                  <p:childTnLst>
                                    <p:animEffect transition="out" filter="checkerboard(across)">
                                      <p:cBhvr>
                                        <p:cTn id="76" dur="500"/>
                                        <p:tgtEl>
                                          <p:spTgt spid="11"/>
                                        </p:tgtEl>
                                      </p:cBhvr>
                                    </p:animEffect>
                                    <p:set>
                                      <p:cBhvr>
                                        <p:cTn id="77" dur="1" fill="hold">
                                          <p:stCondLst>
                                            <p:cond delay="499"/>
                                          </p:stCondLst>
                                        </p:cTn>
                                        <p:tgtEl>
                                          <p:spTgt spid="11"/>
                                        </p:tgtEl>
                                        <p:attrNameLst>
                                          <p:attrName>style.visibility</p:attrName>
                                        </p:attrNameLst>
                                      </p:cBhvr>
                                      <p:to>
                                        <p:strVal val="hidden"/>
                                      </p:to>
                                    </p:set>
                                  </p:childTnLst>
                                </p:cTn>
                              </p:par>
                            </p:childTnLst>
                          </p:cTn>
                        </p:par>
                        <p:par>
                          <p:cTn id="78" fill="hold">
                            <p:stCondLst>
                              <p:cond delay="5000"/>
                            </p:stCondLst>
                            <p:childTnLst>
                              <p:par>
                                <p:cTn id="79" presetID="3" presetClass="exit" presetSubtype="10" fill="hold" grpId="1" nodeType="afterEffect">
                                  <p:stCondLst>
                                    <p:cond delay="0"/>
                                  </p:stCondLst>
                                  <p:childTnLst>
                                    <p:animEffect transition="out" filter="blinds(horizontal)">
                                      <p:cBhvr>
                                        <p:cTn id="80" dur="500"/>
                                        <p:tgtEl>
                                          <p:spTgt spid="10"/>
                                        </p:tgtEl>
                                      </p:cBhvr>
                                    </p:animEffect>
                                    <p:set>
                                      <p:cBhvr>
                                        <p:cTn id="81" dur="1" fill="hold">
                                          <p:stCondLst>
                                            <p:cond delay="499"/>
                                          </p:stCondLst>
                                        </p:cTn>
                                        <p:tgtEl>
                                          <p:spTgt spid="10"/>
                                        </p:tgtEl>
                                        <p:attrNameLst>
                                          <p:attrName>style.visibility</p:attrName>
                                        </p:attrNameLst>
                                      </p:cBhvr>
                                      <p:to>
                                        <p:strVal val="hidden"/>
                                      </p:to>
                                    </p:set>
                                  </p:childTnLst>
                                </p:cTn>
                              </p:par>
                              <p:par>
                                <p:cTn id="82" presetID="3" presetClass="exit" presetSubtype="10" fill="hold" grpId="1" nodeType="withEffect">
                                  <p:stCondLst>
                                    <p:cond delay="0"/>
                                  </p:stCondLst>
                                  <p:childTnLst>
                                    <p:animEffect transition="out" filter="blinds(horizontal)">
                                      <p:cBhvr>
                                        <p:cTn id="83" dur="500"/>
                                        <p:tgtEl>
                                          <p:spTgt spid="12"/>
                                        </p:tgtEl>
                                      </p:cBhvr>
                                    </p:animEffect>
                                    <p:set>
                                      <p:cBhvr>
                                        <p:cTn id="84"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p:bldP spid="7" grpId="1"/>
      <p:bldP spid="8" grpId="0"/>
      <p:bldP spid="8" grpId="1"/>
      <p:bldP spid="9" grpId="0"/>
      <p:bldP spid="10" grpId="0" animBg="1"/>
      <p:bldP spid="10" grpId="1" animBg="1"/>
      <p:bldP spid="11" grpId="0"/>
      <p:bldP spid="11" grpId="1"/>
      <p:bldP spid="12" grpId="0"/>
      <p:bldP spid="12"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0" y="214290"/>
          <a:ext cx="9667908" cy="6570348"/>
        </p:xfrm>
        <a:graphic>
          <a:graphicData uri="http://schemas.openxmlformats.org/drawingml/2006/table">
            <a:tbl>
              <a:tblPr firstRow="1" bandRow="1" bandCol="1">
                <a:tableStyleId>{5C22544A-7EE6-4342-B048-85BDC9FD1C3A}</a:tableStyleId>
              </a:tblPr>
              <a:tblGrid>
                <a:gridCol w="4833954"/>
                <a:gridCol w="4833954"/>
              </a:tblGrid>
              <a:tr h="428628">
                <a:tc gridSpan="2">
                  <a:txBody>
                    <a:bodyPr/>
                    <a:lstStyle/>
                    <a:p>
                      <a:pPr algn="ctr"/>
                      <a:r>
                        <a:rPr lang="ru-RU" dirty="0" smtClean="0">
                          <a:latin typeface="Times New Roman" pitchFamily="18" charset="0"/>
                          <a:cs typeface="Times New Roman" pitchFamily="18" charset="0"/>
                        </a:rPr>
                        <a:t>Средняя группа</a:t>
                      </a:r>
                      <a:endParaRPr lang="ru-RU" dirty="0">
                        <a:latin typeface="Times New Roman" pitchFamily="18" charset="0"/>
                        <a:cs typeface="Times New Roman" pitchFamily="18" charset="0"/>
                      </a:endParaRPr>
                    </a:p>
                  </a:txBody>
                  <a:tcPr/>
                </a:tc>
                <a:tc hMerge="1">
                  <a:txBody>
                    <a:bodyPr/>
                    <a:lstStyle/>
                    <a:p>
                      <a:endParaRPr lang="ru-RU" dirty="0"/>
                    </a:p>
                  </a:txBody>
                  <a:tcPr>
                    <a:lnL w="57150" cap="flat" cmpd="sng" algn="ctr">
                      <a:solidFill>
                        <a:srgbClr val="0033CC"/>
                      </a:solidFill>
                      <a:prstDash val="solid"/>
                      <a:round/>
                      <a:headEnd type="none" w="med" len="med"/>
                      <a:tailEnd type="none" w="med" len="med"/>
                    </a:lnL>
                  </a:tcPr>
                </a:tc>
              </a:tr>
              <a:tr h="741680">
                <a:tc>
                  <a:txBody>
                    <a:bodyPr/>
                    <a:lstStyle/>
                    <a:p>
                      <a:pPr algn="ctr"/>
                      <a:r>
                        <a:rPr lang="ru-RU" dirty="0" smtClean="0">
                          <a:latin typeface="Times New Roman" pitchFamily="18" charset="0"/>
                          <a:cs typeface="Times New Roman" pitchFamily="18" charset="0"/>
                        </a:rPr>
                        <a:t>К концу года дети могут:</a:t>
                      </a:r>
                    </a:p>
                    <a:p>
                      <a:pPr algn="just">
                        <a:buFont typeface="Arial" pitchFamily="34" charset="0"/>
                        <a:buChar char="•"/>
                      </a:pPr>
                      <a:r>
                        <a:rPr lang="ru-RU" sz="1800" dirty="0" smtClean="0">
                          <a:latin typeface="Times New Roman" pitchFamily="18" charset="0"/>
                          <a:cs typeface="Times New Roman" pitchFamily="18" charset="0"/>
                        </a:rPr>
                        <a:t>Различать,</a:t>
                      </a:r>
                      <a:r>
                        <a:rPr lang="ru-RU" sz="1800" baseline="0" dirty="0" smtClean="0">
                          <a:latin typeface="Times New Roman" pitchFamily="18" charset="0"/>
                          <a:cs typeface="Times New Roman" pitchFamily="18" charset="0"/>
                        </a:rPr>
                        <a:t> из каких частей составлена группа предметов, называть их характерные особенности (цвет, форму, величину).</a:t>
                      </a:r>
                    </a:p>
                    <a:p>
                      <a:pPr algn="just">
                        <a:buFont typeface="Arial" pitchFamily="34" charset="0"/>
                        <a:buChar char="•"/>
                      </a:pPr>
                      <a:r>
                        <a:rPr lang="ru-RU" sz="1800" baseline="0" dirty="0" smtClean="0">
                          <a:latin typeface="Times New Roman" pitchFamily="18" charset="0"/>
                          <a:cs typeface="Times New Roman" pitchFamily="18" charset="0"/>
                        </a:rPr>
                        <a:t>Считать до 5 (количественный счет), отвечать на вопрос: «Сколько всего?»</a:t>
                      </a:r>
                    </a:p>
                    <a:p>
                      <a:pPr algn="just">
                        <a:buFont typeface="Arial" pitchFamily="34" charset="0"/>
                        <a:buChar char="•"/>
                      </a:pPr>
                      <a:r>
                        <a:rPr lang="ru-RU" sz="1800" baseline="0" dirty="0" smtClean="0">
                          <a:latin typeface="Times New Roman" pitchFamily="18" charset="0"/>
                          <a:cs typeface="Times New Roman" pitchFamily="18" charset="0"/>
                        </a:rPr>
                        <a:t>Сравнивать две группы путем поштучного соотнесения предметов (составляя пары)</a:t>
                      </a:r>
                    </a:p>
                    <a:p>
                      <a:pPr algn="just">
                        <a:buFont typeface="Arial" pitchFamily="34" charset="0"/>
                        <a:buChar char="•"/>
                      </a:pPr>
                      <a:r>
                        <a:rPr lang="ru-RU" sz="1800" baseline="0" dirty="0" smtClean="0">
                          <a:latin typeface="Times New Roman" pitchFamily="18" charset="0"/>
                          <a:cs typeface="Times New Roman" pitchFamily="18" charset="0"/>
                        </a:rPr>
                        <a:t>Раскладывать 3 – 5 предмета различной величины (длины, ширины, высоты) в возрастающем (убывающем порядке, рассказывать о величине каждого предмета в ряду.</a:t>
                      </a:r>
                    </a:p>
                    <a:p>
                      <a:pPr algn="just">
                        <a:buFont typeface="Arial" pitchFamily="34" charset="0"/>
                        <a:buChar char="•"/>
                      </a:pPr>
                      <a:r>
                        <a:rPr lang="ru-RU" sz="1800" dirty="0" smtClean="0">
                          <a:latin typeface="Times New Roman" pitchFamily="18" charset="0"/>
                          <a:cs typeface="Times New Roman" pitchFamily="18" charset="0"/>
                        </a:rPr>
                        <a:t>Различать и называть треугольник, круг, квадрат, прямоугольник, шар, куб, цилиндр; знать характерные отличия.</a:t>
                      </a:r>
                    </a:p>
                    <a:p>
                      <a:pPr algn="just">
                        <a:buFont typeface="Arial" pitchFamily="34" charset="0"/>
                        <a:buChar char="•"/>
                      </a:pPr>
                      <a:r>
                        <a:rPr lang="ru-RU" sz="1800" dirty="0" smtClean="0">
                          <a:latin typeface="Times New Roman" pitchFamily="18" charset="0"/>
                          <a:cs typeface="Times New Roman" pitchFamily="18" charset="0"/>
                        </a:rPr>
                        <a:t>Находить в окружающей обстановке предметы, похожие на знакомые фигуры.</a:t>
                      </a:r>
                    </a:p>
                    <a:p>
                      <a:pPr algn="just">
                        <a:buFont typeface="Arial" pitchFamily="34" charset="0"/>
                        <a:buChar char="•"/>
                      </a:pPr>
                      <a:r>
                        <a:rPr lang="ru-RU" sz="1800" dirty="0" smtClean="0">
                          <a:latin typeface="Times New Roman" pitchFamily="18" charset="0"/>
                          <a:cs typeface="Times New Roman" pitchFamily="18" charset="0"/>
                        </a:rPr>
                        <a:t>Определять</a:t>
                      </a:r>
                      <a:r>
                        <a:rPr lang="ru-RU" sz="1800" baseline="0" dirty="0" smtClean="0">
                          <a:latin typeface="Times New Roman" pitchFamily="18" charset="0"/>
                          <a:cs typeface="Times New Roman" pitchFamily="18" charset="0"/>
                        </a:rPr>
                        <a:t> направление движения от себя (направо, налево, вперед, назад, вверх, вниз).</a:t>
                      </a:r>
                    </a:p>
                    <a:p>
                      <a:pPr algn="just">
                        <a:buFont typeface="Arial" pitchFamily="34" charset="0"/>
                        <a:buChar char="•"/>
                      </a:pPr>
                      <a:r>
                        <a:rPr lang="ru-RU" sz="1800" baseline="0" dirty="0" smtClean="0">
                          <a:latin typeface="Times New Roman" pitchFamily="18" charset="0"/>
                          <a:cs typeface="Times New Roman" pitchFamily="18" charset="0"/>
                        </a:rPr>
                        <a:t>Различать левую и правую руку.</a:t>
                      </a:r>
                    </a:p>
                    <a:p>
                      <a:pPr algn="just">
                        <a:buFont typeface="Arial" pitchFamily="34" charset="0"/>
                        <a:buChar char="•"/>
                      </a:pPr>
                      <a:r>
                        <a:rPr lang="ru-RU" sz="1800" baseline="0" dirty="0" smtClean="0">
                          <a:latin typeface="Times New Roman" pitchFamily="18" charset="0"/>
                          <a:cs typeface="Times New Roman" pitchFamily="18" charset="0"/>
                        </a:rPr>
                        <a:t>Определять части суток.</a:t>
                      </a:r>
                      <a:endParaRPr lang="ru-RU" sz="1800" dirty="0">
                        <a:latin typeface="Times New Roman" pitchFamily="18" charset="0"/>
                        <a:cs typeface="Times New Roman" pitchFamily="18" charset="0"/>
                      </a:endParaRPr>
                    </a:p>
                  </a:txBody>
                  <a:tcPr>
                    <a:lnR w="57150" cap="flat" cmpd="sng" algn="ctr">
                      <a:solidFill>
                        <a:srgbClr val="0033CC"/>
                      </a:solidFill>
                      <a:prstDash val="solid"/>
                      <a:round/>
                      <a:headEnd type="none" w="med" len="med"/>
                      <a:tailEnd type="none" w="med" len="med"/>
                    </a:lnR>
                  </a:tcPr>
                </a:tc>
                <a:tc>
                  <a:txBody>
                    <a:bodyPr/>
                    <a:lstStyle/>
                    <a:p>
                      <a:pPr algn="ctr"/>
                      <a:r>
                        <a:rPr lang="ru-RU" sz="1800" b="1" dirty="0" smtClean="0">
                          <a:solidFill>
                            <a:srgbClr val="0033CC"/>
                          </a:solidFill>
                          <a:latin typeface="Times New Roman" pitchFamily="18" charset="0"/>
                          <a:cs typeface="Times New Roman" pitchFamily="18" charset="0"/>
                        </a:rPr>
                        <a:t>К концу года умеет:</a:t>
                      </a:r>
                      <a:endParaRPr lang="ru-RU" sz="1800" dirty="0" smtClean="0">
                        <a:latin typeface="Times New Roman" pitchFamily="18" charset="0"/>
                        <a:cs typeface="Times New Roman" pitchFamily="18" charset="0"/>
                      </a:endParaRPr>
                    </a:p>
                    <a:p>
                      <a:r>
                        <a:rPr lang="ru-RU" sz="1600" dirty="0" smtClean="0">
                          <a:latin typeface="Times New Roman" pitchFamily="18" charset="0"/>
                          <a:cs typeface="Times New Roman" pitchFamily="18" charset="0"/>
                        </a:rPr>
                        <a:t>Различает из каких частей составлена группа предметов, называет их характерные особенности(цвет, размер, назначение).</a:t>
                      </a:r>
                    </a:p>
                    <a:p>
                      <a:r>
                        <a:rPr lang="ru-RU" sz="1800" dirty="0" smtClean="0">
                          <a:latin typeface="Times New Roman" pitchFamily="18" charset="0"/>
                          <a:cs typeface="Times New Roman" pitchFamily="18" charset="0"/>
                        </a:rPr>
                        <a:t>Умеет считать до 5 (количественный</a:t>
                      </a:r>
                      <a:r>
                        <a:rPr lang="ru-RU" sz="1800" baseline="0" dirty="0" smtClean="0">
                          <a:latin typeface="Times New Roman" pitchFamily="18" charset="0"/>
                          <a:cs typeface="Times New Roman" pitchFamily="18" charset="0"/>
                        </a:rPr>
                        <a:t> счет), отвечать на вопрос: «Сколько всего?»</a:t>
                      </a:r>
                    </a:p>
                    <a:p>
                      <a:r>
                        <a:rPr lang="ru-RU" sz="1800" baseline="0" dirty="0" smtClean="0">
                          <a:latin typeface="Times New Roman" pitchFamily="18" charset="0"/>
                          <a:cs typeface="Times New Roman" pitchFamily="18" charset="0"/>
                        </a:rPr>
                        <a:t>Сравнивать количество предметов в группах на основе счета (в пределах 5); определяет каких предметов больше, меньше, равное количество.</a:t>
                      </a:r>
                    </a:p>
                    <a:p>
                      <a:r>
                        <a:rPr lang="ru-RU" sz="1800" baseline="0" dirty="0" smtClean="0">
                          <a:latin typeface="Times New Roman" pitchFamily="18" charset="0"/>
                          <a:cs typeface="Times New Roman" pitchFamily="18" charset="0"/>
                        </a:rPr>
                        <a:t>Умеет сравнивать два предмета по величине (больше – меньше, выше – ниже, </a:t>
                      </a:r>
                      <a:r>
                        <a:rPr lang="ru-RU" sz="1800" baseline="0" dirty="0" err="1" smtClean="0">
                          <a:latin typeface="Times New Roman" pitchFamily="18" charset="0"/>
                          <a:cs typeface="Times New Roman" pitchFamily="18" charset="0"/>
                        </a:rPr>
                        <a:t>длинее</a:t>
                      </a:r>
                      <a:r>
                        <a:rPr lang="ru-RU" sz="1800" baseline="0" dirty="0" smtClean="0">
                          <a:latin typeface="Times New Roman" pitchFamily="18" charset="0"/>
                          <a:cs typeface="Times New Roman" pitchFamily="18" charset="0"/>
                        </a:rPr>
                        <a:t> – короче, одинаковые, равные)на основе приложения их друг к другу или наложения.</a:t>
                      </a:r>
                    </a:p>
                    <a:p>
                      <a:r>
                        <a:rPr lang="ru-RU" sz="1800" baseline="0" dirty="0" smtClean="0">
                          <a:latin typeface="Times New Roman" pitchFamily="18" charset="0"/>
                          <a:cs typeface="Times New Roman" pitchFamily="18" charset="0"/>
                        </a:rPr>
                        <a:t>Различает и называет круг, квадрат, треугольник, шар, куб; знает их характерные отличия.</a:t>
                      </a:r>
                    </a:p>
                    <a:p>
                      <a:r>
                        <a:rPr lang="ru-RU" sz="1800" baseline="0" dirty="0" smtClean="0">
                          <a:latin typeface="Times New Roman" pitchFamily="18" charset="0"/>
                          <a:cs typeface="Times New Roman" pitchFamily="18" charset="0"/>
                        </a:rPr>
                        <a:t>Определяет положение предметов в пространстве по отношению к себе (вверху – внизу, впереди – сзади); умеет двигаться в нужном направлении по сигналу: вперед – назад, вверх – вниз (по лестнице).</a:t>
                      </a:r>
                    </a:p>
                    <a:p>
                      <a:r>
                        <a:rPr lang="ru-RU" sz="1800" dirty="0" smtClean="0">
                          <a:latin typeface="Times New Roman" pitchFamily="18" charset="0"/>
                          <a:cs typeface="Times New Roman" pitchFamily="18" charset="0"/>
                        </a:rPr>
                        <a:t>Определяет части суток</a:t>
                      </a:r>
                      <a:endParaRPr lang="ru-RU" sz="1800" dirty="0">
                        <a:latin typeface="Times New Roman" pitchFamily="18" charset="0"/>
                        <a:cs typeface="Times New Roman" pitchFamily="18" charset="0"/>
                      </a:endParaRPr>
                    </a:p>
                  </a:txBody>
                  <a:tcPr>
                    <a:lnL w="57150" cap="flat" cmpd="sng" algn="ctr">
                      <a:solidFill>
                        <a:srgbClr val="0033CC"/>
                      </a:solidFill>
                      <a:prstDash val="solid"/>
                      <a:round/>
                      <a:headEnd type="none" w="med" len="med"/>
                      <a:tailEnd type="none" w="med" len="med"/>
                    </a:ln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1595414" y="0"/>
            <a:ext cx="7327057" cy="715415"/>
          </a:xfrm>
          <a:prstGeom prst="rect">
            <a:avLst/>
          </a:prstGeom>
          <a:noFill/>
        </p:spPr>
        <p:txBody>
          <a:bodyPr wrap="none" lIns="68415" tIns="34208" rIns="68415" bIns="34208">
            <a:spAutoFit/>
          </a:bodyPr>
          <a:lstStyle/>
          <a:p>
            <a:pPr marL="384837" indent="-384837" algn="ctr">
              <a:buAutoNum type="arabicPeriod"/>
            </a:pPr>
            <a:r>
              <a:rPr lang="ru-RU"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Исключите лишнюю задачу</a:t>
            </a:r>
          </a:p>
          <a:p>
            <a:pPr marL="384837" indent="-384837" algn="ctr"/>
            <a:r>
              <a:rPr lang="ru-RU"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математического развития дошкольников: </a:t>
            </a:r>
            <a:endParaRPr lang="ru-RU"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 name="Сердце 2"/>
          <p:cNvSpPr/>
          <p:nvPr/>
        </p:nvSpPr>
        <p:spPr>
          <a:xfrm>
            <a:off x="641207" y="1234833"/>
            <a:ext cx="3040367" cy="2041086"/>
          </a:xfrm>
          <a:prstGeom prst="heart">
            <a:avLst/>
          </a:prstGeom>
          <a:solidFill>
            <a:srgbClr val="00FFFF"/>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4" name="Сердце 3"/>
          <p:cNvSpPr/>
          <p:nvPr/>
        </p:nvSpPr>
        <p:spPr>
          <a:xfrm>
            <a:off x="198971" y="4143380"/>
            <a:ext cx="3316764" cy="2398276"/>
          </a:xfrm>
          <a:prstGeom prst="heart">
            <a:avLst/>
          </a:prstGeom>
          <a:solidFill>
            <a:srgbClr val="0099FF"/>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5" name="Сердце 4"/>
          <p:cNvSpPr/>
          <p:nvPr/>
        </p:nvSpPr>
        <p:spPr>
          <a:xfrm>
            <a:off x="2907662" y="2612566"/>
            <a:ext cx="3095647" cy="2194167"/>
          </a:xfrm>
          <a:prstGeom prst="heart">
            <a:avLst/>
          </a:prstGeom>
          <a:solidFill>
            <a:srgbClr val="00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6" name="Сердце 5"/>
          <p:cNvSpPr/>
          <p:nvPr/>
        </p:nvSpPr>
        <p:spPr>
          <a:xfrm>
            <a:off x="5450514" y="877643"/>
            <a:ext cx="4035397" cy="2500330"/>
          </a:xfrm>
          <a:prstGeom prst="heart">
            <a:avLst/>
          </a:prstGeom>
          <a:solidFill>
            <a:schemeClr val="accent4">
              <a:lumMod val="40000"/>
              <a:lumOff val="6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9" name="TextBox 8"/>
          <p:cNvSpPr txBox="1"/>
          <p:nvPr/>
        </p:nvSpPr>
        <p:spPr>
          <a:xfrm>
            <a:off x="917604" y="1745104"/>
            <a:ext cx="2487573" cy="653860"/>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А. Формирование системы ЭМП.</a:t>
            </a:r>
            <a:endParaRPr lang="ru-RU" b="1" dirty="0">
              <a:latin typeface="Times New Roman" pitchFamily="18" charset="0"/>
              <a:cs typeface="Times New Roman" pitchFamily="18" charset="0"/>
            </a:endParaRPr>
          </a:p>
        </p:txBody>
      </p:sp>
      <p:sp>
        <p:nvSpPr>
          <p:cNvPr id="10" name="TextBox 9"/>
          <p:cNvSpPr txBox="1"/>
          <p:nvPr/>
        </p:nvSpPr>
        <p:spPr>
          <a:xfrm>
            <a:off x="5726912" y="1387915"/>
            <a:ext cx="3427323" cy="1823411"/>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Б. Формирование предпосылок математического мышления и начальных форм</a:t>
            </a:r>
          </a:p>
          <a:p>
            <a:pPr algn="ctr"/>
            <a:r>
              <a:rPr lang="ru-RU" b="1" dirty="0" smtClean="0">
                <a:latin typeface="Times New Roman" pitchFamily="18" charset="0"/>
                <a:cs typeface="Times New Roman" pitchFamily="18" charset="0"/>
              </a:rPr>
              <a:t> учебной </a:t>
            </a:r>
          </a:p>
          <a:p>
            <a:pPr algn="ctr"/>
            <a:r>
              <a:rPr lang="ru-RU" b="1" dirty="0" smtClean="0">
                <a:latin typeface="Times New Roman" pitchFamily="18" charset="0"/>
                <a:cs typeface="Times New Roman" pitchFamily="18" charset="0"/>
              </a:rPr>
              <a:t>деятельности</a:t>
            </a:r>
            <a:endParaRPr lang="ru-RU" b="1" dirty="0">
              <a:latin typeface="Times New Roman" pitchFamily="18" charset="0"/>
              <a:cs typeface="Times New Roman" pitchFamily="18" charset="0"/>
            </a:endParaRPr>
          </a:p>
        </p:txBody>
      </p:sp>
      <p:sp>
        <p:nvSpPr>
          <p:cNvPr id="11" name="TextBox 10"/>
          <p:cNvSpPr txBox="1"/>
          <p:nvPr/>
        </p:nvSpPr>
        <p:spPr>
          <a:xfrm>
            <a:off x="3294618" y="3224892"/>
            <a:ext cx="2377014"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В. Развитие конструктивной деятельности</a:t>
            </a:r>
            <a:endParaRPr lang="ru-RU" b="1" dirty="0">
              <a:latin typeface="Times New Roman" pitchFamily="18" charset="0"/>
              <a:cs typeface="Times New Roman" pitchFamily="18" charset="0"/>
            </a:endParaRPr>
          </a:p>
        </p:txBody>
      </p:sp>
      <p:sp>
        <p:nvSpPr>
          <p:cNvPr id="12" name="TextBox 11"/>
          <p:cNvSpPr txBox="1"/>
          <p:nvPr/>
        </p:nvSpPr>
        <p:spPr>
          <a:xfrm>
            <a:off x="641207" y="4602624"/>
            <a:ext cx="2377014" cy="1531023"/>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Г. Расширение и обогащение словаря, совершенствование связной речи.</a:t>
            </a:r>
            <a:endParaRPr lang="ru-RU" b="1" dirty="0">
              <a:latin typeface="Times New Roman" pitchFamily="18" charset="0"/>
              <a:cs typeface="Times New Roman" pitchFamily="18" charset="0"/>
            </a:endParaRPr>
          </a:p>
        </p:txBody>
      </p:sp>
      <p:sp>
        <p:nvSpPr>
          <p:cNvPr id="13" name="Сердце 12"/>
          <p:cNvSpPr/>
          <p:nvPr/>
        </p:nvSpPr>
        <p:spPr>
          <a:xfrm>
            <a:off x="5837471" y="4143380"/>
            <a:ext cx="3316764" cy="2398276"/>
          </a:xfrm>
          <a:prstGeom prst="heart">
            <a:avLst/>
          </a:prstGeom>
          <a:solidFill>
            <a:schemeClr val="accent6">
              <a:lumMod val="75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14" name="TextBox 13"/>
          <p:cNvSpPr txBox="1"/>
          <p:nvPr/>
        </p:nvSpPr>
        <p:spPr>
          <a:xfrm>
            <a:off x="6224426" y="4806733"/>
            <a:ext cx="2542853"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Д. Формирование сенсорных процессов и способностей.</a:t>
            </a:r>
            <a:endParaRPr lang="ru-RU" b="1" dirty="0">
              <a:latin typeface="Times New Roman" pitchFamily="18" charset="0"/>
              <a:cs typeface="Times New Roman" pitchFamily="18" charset="0"/>
            </a:endParaRPr>
          </a:p>
        </p:txBody>
      </p:sp>
      <p:pic>
        <p:nvPicPr>
          <p:cNvPr id="15" name="Рисунок 14"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452538" cy="1214422"/>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6" name="Управляющая кнопка: домой 15">
            <a:hlinkClick r:id="rId3" action="ppaction://hlinksldjump" highlightClick="1"/>
          </p:cNvPr>
          <p:cNvSpPr/>
          <p:nvPr/>
        </p:nvSpPr>
        <p:spPr>
          <a:xfrm>
            <a:off x="4667248" y="6000768"/>
            <a:ext cx="1285884" cy="857232"/>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par>
                          <p:cTn id="15" fill="hold">
                            <p:stCondLst>
                              <p:cond delay="1000"/>
                            </p:stCondLst>
                            <p:childTnLst>
                              <p:par>
                                <p:cTn id="16" presetID="35"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2000"/>
                                        <p:tgtEl>
                                          <p:spTgt spid="3"/>
                                        </p:tgtEl>
                                      </p:cBhvr>
                                    </p:animEffect>
                                    <p:anim calcmode="lin" valueType="num">
                                      <p:cBhvr>
                                        <p:cTn id="19" dur="2000" fill="hold"/>
                                        <p:tgtEl>
                                          <p:spTgt spid="3"/>
                                        </p:tgtEl>
                                        <p:attrNameLst>
                                          <p:attrName>style.rotation</p:attrName>
                                        </p:attrNameLst>
                                      </p:cBhvr>
                                      <p:tavLst>
                                        <p:tav tm="0">
                                          <p:val>
                                            <p:fltVal val="720"/>
                                          </p:val>
                                        </p:tav>
                                        <p:tav tm="100000">
                                          <p:val>
                                            <p:fltVal val="0"/>
                                          </p:val>
                                        </p:tav>
                                      </p:tavLst>
                                    </p:anim>
                                    <p:anim calcmode="lin" valueType="num">
                                      <p:cBhvr>
                                        <p:cTn id="20" dur="2000" fill="hold"/>
                                        <p:tgtEl>
                                          <p:spTgt spid="3"/>
                                        </p:tgtEl>
                                        <p:attrNameLst>
                                          <p:attrName>ppt_h</p:attrName>
                                        </p:attrNameLst>
                                      </p:cBhvr>
                                      <p:tavLst>
                                        <p:tav tm="0">
                                          <p:val>
                                            <p:fltVal val="0"/>
                                          </p:val>
                                        </p:tav>
                                        <p:tav tm="100000">
                                          <p:val>
                                            <p:strVal val="#ppt_h"/>
                                          </p:val>
                                        </p:tav>
                                      </p:tavLst>
                                    </p:anim>
                                    <p:anim calcmode="lin" valueType="num">
                                      <p:cBhvr>
                                        <p:cTn id="21" dur="2000" fill="hold"/>
                                        <p:tgtEl>
                                          <p:spTgt spid="3"/>
                                        </p:tgtEl>
                                        <p:attrNameLst>
                                          <p:attrName>ppt_w</p:attrName>
                                        </p:attrNameLst>
                                      </p:cBhvr>
                                      <p:tavLst>
                                        <p:tav tm="0">
                                          <p:val>
                                            <p:fltVal val="0"/>
                                          </p:val>
                                        </p:tav>
                                        <p:tav tm="100000">
                                          <p:val>
                                            <p:strVal val="#ppt_w"/>
                                          </p:val>
                                        </p:tav>
                                      </p:tavLst>
                                    </p:anim>
                                  </p:childTnLst>
                                </p:cTn>
                              </p:par>
                              <p:par>
                                <p:cTn id="22" presetID="55"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1000" fill="hold"/>
                                        <p:tgtEl>
                                          <p:spTgt spid="9"/>
                                        </p:tgtEl>
                                        <p:attrNameLst>
                                          <p:attrName>ppt_w</p:attrName>
                                        </p:attrNameLst>
                                      </p:cBhvr>
                                      <p:tavLst>
                                        <p:tav tm="0">
                                          <p:val>
                                            <p:strVal val="#ppt_w*0.70"/>
                                          </p:val>
                                        </p:tav>
                                        <p:tav tm="100000">
                                          <p:val>
                                            <p:strVal val="#ppt_w"/>
                                          </p:val>
                                        </p:tav>
                                      </p:tavLst>
                                    </p:anim>
                                    <p:anim calcmode="lin" valueType="num">
                                      <p:cBhvr>
                                        <p:cTn id="25" dur="1000" fill="hold"/>
                                        <p:tgtEl>
                                          <p:spTgt spid="9"/>
                                        </p:tgtEl>
                                        <p:attrNameLst>
                                          <p:attrName>ppt_h</p:attrName>
                                        </p:attrNameLst>
                                      </p:cBhvr>
                                      <p:tavLst>
                                        <p:tav tm="0">
                                          <p:val>
                                            <p:strVal val="#ppt_h"/>
                                          </p:val>
                                        </p:tav>
                                        <p:tav tm="100000">
                                          <p:val>
                                            <p:strVal val="#ppt_h"/>
                                          </p:val>
                                        </p:tav>
                                      </p:tavLst>
                                    </p:anim>
                                    <p:animEffect transition="in" filter="fade">
                                      <p:cBhvr>
                                        <p:cTn id="26" dur="1000"/>
                                        <p:tgtEl>
                                          <p:spTgt spid="9"/>
                                        </p:tgtEl>
                                      </p:cBhvr>
                                    </p:animEffect>
                                  </p:childTnLst>
                                </p:cTn>
                              </p:par>
                            </p:childTnLst>
                          </p:cTn>
                        </p:par>
                        <p:par>
                          <p:cTn id="27" fill="hold">
                            <p:stCondLst>
                              <p:cond delay="3000"/>
                            </p:stCondLst>
                            <p:childTnLst>
                              <p:par>
                                <p:cTn id="28" presetID="6"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circle(in)">
                                      <p:cBhvr>
                                        <p:cTn id="30" dur="2000"/>
                                        <p:tgtEl>
                                          <p:spTgt spid="6"/>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strVal val="#ppt_w*0.70"/>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Effect transition="in" filter="fade">
                                      <p:cBhvr>
                                        <p:cTn id="35" dur="1000"/>
                                        <p:tgtEl>
                                          <p:spTgt spid="10"/>
                                        </p:tgtEl>
                                      </p:cBhvr>
                                    </p:animEffect>
                                  </p:childTnLst>
                                </p:cTn>
                              </p:par>
                            </p:childTnLst>
                          </p:cTn>
                        </p:par>
                        <p:par>
                          <p:cTn id="36" fill="hold">
                            <p:stCondLst>
                              <p:cond delay="5000"/>
                            </p:stCondLst>
                            <p:childTnLst>
                              <p:par>
                                <p:cTn id="37" presetID="8" presetClass="entr" presetSubtype="16"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diamond(in)">
                                      <p:cBhvr>
                                        <p:cTn id="39" dur="2000"/>
                                        <p:tgtEl>
                                          <p:spTgt spid="5"/>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1000" fill="hold"/>
                                        <p:tgtEl>
                                          <p:spTgt spid="11"/>
                                        </p:tgtEl>
                                        <p:attrNameLst>
                                          <p:attrName>ppt_w</p:attrName>
                                        </p:attrNameLst>
                                      </p:cBhvr>
                                      <p:tavLst>
                                        <p:tav tm="0">
                                          <p:val>
                                            <p:strVal val="#ppt_w*0.70"/>
                                          </p:val>
                                        </p:tav>
                                        <p:tav tm="100000">
                                          <p:val>
                                            <p:strVal val="#ppt_w"/>
                                          </p:val>
                                        </p:tav>
                                      </p:tavLst>
                                    </p:anim>
                                    <p:anim calcmode="lin" valueType="num">
                                      <p:cBhvr>
                                        <p:cTn id="43" dur="1000" fill="hold"/>
                                        <p:tgtEl>
                                          <p:spTgt spid="11"/>
                                        </p:tgtEl>
                                        <p:attrNameLst>
                                          <p:attrName>ppt_h</p:attrName>
                                        </p:attrNameLst>
                                      </p:cBhvr>
                                      <p:tavLst>
                                        <p:tav tm="0">
                                          <p:val>
                                            <p:strVal val="#ppt_h"/>
                                          </p:val>
                                        </p:tav>
                                        <p:tav tm="100000">
                                          <p:val>
                                            <p:strVal val="#ppt_h"/>
                                          </p:val>
                                        </p:tav>
                                      </p:tavLst>
                                    </p:anim>
                                    <p:animEffect transition="in" filter="fade">
                                      <p:cBhvr>
                                        <p:cTn id="44" dur="1000"/>
                                        <p:tgtEl>
                                          <p:spTgt spid="11"/>
                                        </p:tgtEl>
                                      </p:cBhvr>
                                    </p:animEffect>
                                  </p:childTnLst>
                                </p:cTn>
                              </p:par>
                            </p:childTnLst>
                          </p:cTn>
                        </p:par>
                        <p:par>
                          <p:cTn id="45" fill="hold">
                            <p:stCondLst>
                              <p:cond delay="7000"/>
                            </p:stCondLst>
                            <p:childTnLst>
                              <p:par>
                                <p:cTn id="46" presetID="18" presetClass="entr" presetSubtype="12"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strips(downLeft)">
                                      <p:cBhvr>
                                        <p:cTn id="48" dur="500"/>
                                        <p:tgtEl>
                                          <p:spTgt spid="4"/>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strVal val="#ppt_w*0.70"/>
                                          </p:val>
                                        </p:tav>
                                        <p:tav tm="100000">
                                          <p:val>
                                            <p:strVal val="#ppt_w"/>
                                          </p:val>
                                        </p:tav>
                                      </p:tavLst>
                                    </p:anim>
                                    <p:anim calcmode="lin" valueType="num">
                                      <p:cBhvr>
                                        <p:cTn id="52" dur="1000" fill="hold"/>
                                        <p:tgtEl>
                                          <p:spTgt spid="12"/>
                                        </p:tgtEl>
                                        <p:attrNameLst>
                                          <p:attrName>ppt_h</p:attrName>
                                        </p:attrNameLst>
                                      </p:cBhvr>
                                      <p:tavLst>
                                        <p:tav tm="0">
                                          <p:val>
                                            <p:strVal val="#ppt_h"/>
                                          </p:val>
                                        </p:tav>
                                        <p:tav tm="100000">
                                          <p:val>
                                            <p:strVal val="#ppt_h"/>
                                          </p:val>
                                        </p:tav>
                                      </p:tavLst>
                                    </p:anim>
                                    <p:animEffect transition="in" filter="fade">
                                      <p:cBhvr>
                                        <p:cTn id="53" dur="1000"/>
                                        <p:tgtEl>
                                          <p:spTgt spid="12"/>
                                        </p:tgtEl>
                                      </p:cBhvr>
                                    </p:animEffect>
                                  </p:childTnLst>
                                </p:cTn>
                              </p:par>
                            </p:childTnLst>
                          </p:cTn>
                        </p:par>
                        <p:par>
                          <p:cTn id="54" fill="hold">
                            <p:stCondLst>
                              <p:cond delay="8000"/>
                            </p:stCondLst>
                            <p:childTnLst>
                              <p:par>
                                <p:cTn id="55" presetID="21"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heel(4)">
                                      <p:cBhvr>
                                        <p:cTn id="57" dur="2000"/>
                                        <p:tgtEl>
                                          <p:spTgt spid="13"/>
                                        </p:tgtEl>
                                      </p:cBhvr>
                                    </p:animEffect>
                                  </p:childTnLst>
                                </p:cTn>
                              </p:par>
                              <p:par>
                                <p:cTn id="58" presetID="55"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1000" fill="hold"/>
                                        <p:tgtEl>
                                          <p:spTgt spid="14"/>
                                        </p:tgtEl>
                                        <p:attrNameLst>
                                          <p:attrName>ppt_w</p:attrName>
                                        </p:attrNameLst>
                                      </p:cBhvr>
                                      <p:tavLst>
                                        <p:tav tm="0">
                                          <p:val>
                                            <p:strVal val="#ppt_w*0.70"/>
                                          </p:val>
                                        </p:tav>
                                        <p:tav tm="100000">
                                          <p:val>
                                            <p:strVal val="#ppt_w"/>
                                          </p:val>
                                        </p:tav>
                                      </p:tavLst>
                                    </p:anim>
                                    <p:anim calcmode="lin" valueType="num">
                                      <p:cBhvr>
                                        <p:cTn id="61" dur="1000" fill="hold"/>
                                        <p:tgtEl>
                                          <p:spTgt spid="14"/>
                                        </p:tgtEl>
                                        <p:attrNameLst>
                                          <p:attrName>ppt_h</p:attrName>
                                        </p:attrNameLst>
                                      </p:cBhvr>
                                      <p:tavLst>
                                        <p:tav tm="0">
                                          <p:val>
                                            <p:strVal val="#ppt_h"/>
                                          </p:val>
                                        </p:tav>
                                        <p:tav tm="100000">
                                          <p:val>
                                            <p:strVal val="#ppt_h"/>
                                          </p:val>
                                        </p:tav>
                                      </p:tavLst>
                                    </p:anim>
                                    <p:animEffect transition="in" filter="fade">
                                      <p:cBhvr>
                                        <p:cTn id="62" dur="10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8" presetClass="emph" presetSubtype="0" fill="hold" grpId="1" nodeType="clickEffect">
                                  <p:stCondLst>
                                    <p:cond delay="0"/>
                                  </p:stCondLst>
                                  <p:childTnLst>
                                    <p:animRot by="21600000">
                                      <p:cBhvr>
                                        <p:cTn id="66" dur="2000" fill="hold"/>
                                        <p:tgtEl>
                                          <p:spTgt spid="5"/>
                                        </p:tgtEl>
                                        <p:attrNameLst>
                                          <p:attrName>r</p:attrName>
                                        </p:attrNameLst>
                                      </p:cBhvr>
                                    </p:animRot>
                                  </p:childTnLst>
                                </p:cTn>
                              </p:par>
                            </p:childTnLst>
                          </p:cTn>
                        </p:par>
                        <p:par>
                          <p:cTn id="67" fill="hold">
                            <p:stCondLst>
                              <p:cond delay="2000"/>
                            </p:stCondLst>
                            <p:childTnLst>
                              <p:par>
                                <p:cTn id="68" presetID="3" presetClass="exit" presetSubtype="10" fill="hold" grpId="1" nodeType="afterEffect">
                                  <p:stCondLst>
                                    <p:cond delay="0"/>
                                  </p:stCondLst>
                                  <p:childTnLst>
                                    <p:animEffect transition="out" filter="blinds(horizontal)">
                                      <p:cBhvr>
                                        <p:cTn id="69" dur="500"/>
                                        <p:tgtEl>
                                          <p:spTgt spid="3"/>
                                        </p:tgtEl>
                                      </p:cBhvr>
                                    </p:animEffect>
                                    <p:set>
                                      <p:cBhvr>
                                        <p:cTn id="70" dur="1" fill="hold">
                                          <p:stCondLst>
                                            <p:cond delay="499"/>
                                          </p:stCondLst>
                                        </p:cTn>
                                        <p:tgtEl>
                                          <p:spTgt spid="3"/>
                                        </p:tgtEl>
                                        <p:attrNameLst>
                                          <p:attrName>style.visibility</p:attrName>
                                        </p:attrNameLst>
                                      </p:cBhvr>
                                      <p:to>
                                        <p:strVal val="hidden"/>
                                      </p:to>
                                    </p:set>
                                  </p:childTnLst>
                                </p:cTn>
                              </p:par>
                              <p:par>
                                <p:cTn id="71" presetID="3" presetClass="exit" presetSubtype="10" fill="hold" grpId="1" nodeType="withEffect">
                                  <p:stCondLst>
                                    <p:cond delay="0"/>
                                  </p:stCondLst>
                                  <p:childTnLst>
                                    <p:animEffect transition="out" filter="blinds(horizontal)">
                                      <p:cBhvr>
                                        <p:cTn id="72" dur="500"/>
                                        <p:tgtEl>
                                          <p:spTgt spid="9"/>
                                        </p:tgtEl>
                                      </p:cBhvr>
                                    </p:animEffect>
                                    <p:set>
                                      <p:cBhvr>
                                        <p:cTn id="73" dur="1" fill="hold">
                                          <p:stCondLst>
                                            <p:cond delay="499"/>
                                          </p:stCondLst>
                                        </p:cTn>
                                        <p:tgtEl>
                                          <p:spTgt spid="9"/>
                                        </p:tgtEl>
                                        <p:attrNameLst>
                                          <p:attrName>style.visibility</p:attrName>
                                        </p:attrNameLst>
                                      </p:cBhvr>
                                      <p:to>
                                        <p:strVal val="hidden"/>
                                      </p:to>
                                    </p:set>
                                  </p:childTnLst>
                                </p:cTn>
                              </p:par>
                            </p:childTnLst>
                          </p:cTn>
                        </p:par>
                        <p:par>
                          <p:cTn id="74" fill="hold">
                            <p:stCondLst>
                              <p:cond delay="2500"/>
                            </p:stCondLst>
                            <p:childTnLst>
                              <p:par>
                                <p:cTn id="75" presetID="4" presetClass="exit" presetSubtype="16" fill="hold" grpId="1" nodeType="afterEffect">
                                  <p:stCondLst>
                                    <p:cond delay="0"/>
                                  </p:stCondLst>
                                  <p:childTnLst>
                                    <p:animEffect transition="out" filter="box(in)">
                                      <p:cBhvr>
                                        <p:cTn id="76" dur="500"/>
                                        <p:tgtEl>
                                          <p:spTgt spid="6"/>
                                        </p:tgtEl>
                                      </p:cBhvr>
                                    </p:animEffect>
                                    <p:set>
                                      <p:cBhvr>
                                        <p:cTn id="77" dur="1" fill="hold">
                                          <p:stCondLst>
                                            <p:cond delay="499"/>
                                          </p:stCondLst>
                                        </p:cTn>
                                        <p:tgtEl>
                                          <p:spTgt spid="6"/>
                                        </p:tgtEl>
                                        <p:attrNameLst>
                                          <p:attrName>style.visibility</p:attrName>
                                        </p:attrNameLst>
                                      </p:cBhvr>
                                      <p:to>
                                        <p:strVal val="hidden"/>
                                      </p:to>
                                    </p:set>
                                  </p:childTnLst>
                                </p:cTn>
                              </p:par>
                              <p:par>
                                <p:cTn id="78" presetID="4" presetClass="exit" presetSubtype="16" fill="hold" grpId="1" nodeType="withEffect">
                                  <p:stCondLst>
                                    <p:cond delay="0"/>
                                  </p:stCondLst>
                                  <p:childTnLst>
                                    <p:animEffect transition="out" filter="box(in)">
                                      <p:cBhvr>
                                        <p:cTn id="79" dur="500"/>
                                        <p:tgtEl>
                                          <p:spTgt spid="10"/>
                                        </p:tgtEl>
                                      </p:cBhvr>
                                    </p:animEffect>
                                    <p:set>
                                      <p:cBhvr>
                                        <p:cTn id="80" dur="1" fill="hold">
                                          <p:stCondLst>
                                            <p:cond delay="499"/>
                                          </p:stCondLst>
                                        </p:cTn>
                                        <p:tgtEl>
                                          <p:spTgt spid="10"/>
                                        </p:tgtEl>
                                        <p:attrNameLst>
                                          <p:attrName>style.visibility</p:attrName>
                                        </p:attrNameLst>
                                      </p:cBhvr>
                                      <p:to>
                                        <p:strVal val="hidden"/>
                                      </p:to>
                                    </p:set>
                                  </p:childTnLst>
                                </p:cTn>
                              </p:par>
                            </p:childTnLst>
                          </p:cTn>
                        </p:par>
                        <p:par>
                          <p:cTn id="81" fill="hold">
                            <p:stCondLst>
                              <p:cond delay="3000"/>
                            </p:stCondLst>
                            <p:childTnLst>
                              <p:par>
                                <p:cTn id="82" presetID="8" presetClass="exit" presetSubtype="16" fill="hold" grpId="1" nodeType="afterEffect">
                                  <p:stCondLst>
                                    <p:cond delay="0"/>
                                  </p:stCondLst>
                                  <p:childTnLst>
                                    <p:animEffect transition="out" filter="diamond(in)">
                                      <p:cBhvr>
                                        <p:cTn id="83" dur="2000"/>
                                        <p:tgtEl>
                                          <p:spTgt spid="4"/>
                                        </p:tgtEl>
                                      </p:cBhvr>
                                    </p:animEffect>
                                    <p:set>
                                      <p:cBhvr>
                                        <p:cTn id="84" dur="1" fill="hold">
                                          <p:stCondLst>
                                            <p:cond delay="1999"/>
                                          </p:stCondLst>
                                        </p:cTn>
                                        <p:tgtEl>
                                          <p:spTgt spid="4"/>
                                        </p:tgtEl>
                                        <p:attrNameLst>
                                          <p:attrName>style.visibility</p:attrName>
                                        </p:attrNameLst>
                                      </p:cBhvr>
                                      <p:to>
                                        <p:strVal val="hidden"/>
                                      </p:to>
                                    </p:set>
                                  </p:childTnLst>
                                </p:cTn>
                              </p:par>
                              <p:par>
                                <p:cTn id="85" presetID="8" presetClass="exit" presetSubtype="16" fill="hold" grpId="1" nodeType="withEffect">
                                  <p:stCondLst>
                                    <p:cond delay="0"/>
                                  </p:stCondLst>
                                  <p:childTnLst>
                                    <p:animEffect transition="out" filter="diamond(in)">
                                      <p:cBhvr>
                                        <p:cTn id="86" dur="2000"/>
                                        <p:tgtEl>
                                          <p:spTgt spid="12"/>
                                        </p:tgtEl>
                                      </p:cBhvr>
                                    </p:animEffect>
                                    <p:set>
                                      <p:cBhvr>
                                        <p:cTn id="87" dur="1" fill="hold">
                                          <p:stCondLst>
                                            <p:cond delay="1999"/>
                                          </p:stCondLst>
                                        </p:cTn>
                                        <p:tgtEl>
                                          <p:spTgt spid="12"/>
                                        </p:tgtEl>
                                        <p:attrNameLst>
                                          <p:attrName>style.visibility</p:attrName>
                                        </p:attrNameLst>
                                      </p:cBhvr>
                                      <p:to>
                                        <p:strVal val="hidden"/>
                                      </p:to>
                                    </p:set>
                                  </p:childTnLst>
                                </p:cTn>
                              </p:par>
                            </p:childTnLst>
                          </p:cTn>
                        </p:par>
                        <p:par>
                          <p:cTn id="88" fill="hold">
                            <p:stCondLst>
                              <p:cond delay="5000"/>
                            </p:stCondLst>
                            <p:childTnLst>
                              <p:par>
                                <p:cTn id="89" presetID="5" presetClass="exit" presetSubtype="10" fill="hold" grpId="1" nodeType="afterEffect">
                                  <p:stCondLst>
                                    <p:cond delay="0"/>
                                  </p:stCondLst>
                                  <p:childTnLst>
                                    <p:animEffect transition="out" filter="checkerboard(across)">
                                      <p:cBhvr>
                                        <p:cTn id="90" dur="500"/>
                                        <p:tgtEl>
                                          <p:spTgt spid="13"/>
                                        </p:tgtEl>
                                      </p:cBhvr>
                                    </p:animEffect>
                                    <p:set>
                                      <p:cBhvr>
                                        <p:cTn id="91" dur="1" fill="hold">
                                          <p:stCondLst>
                                            <p:cond delay="499"/>
                                          </p:stCondLst>
                                        </p:cTn>
                                        <p:tgtEl>
                                          <p:spTgt spid="13"/>
                                        </p:tgtEl>
                                        <p:attrNameLst>
                                          <p:attrName>style.visibility</p:attrName>
                                        </p:attrNameLst>
                                      </p:cBhvr>
                                      <p:to>
                                        <p:strVal val="hidden"/>
                                      </p:to>
                                    </p:set>
                                  </p:childTnLst>
                                </p:cTn>
                              </p:par>
                              <p:par>
                                <p:cTn id="92" presetID="5" presetClass="exit" presetSubtype="10" fill="hold" grpId="1" nodeType="withEffect">
                                  <p:stCondLst>
                                    <p:cond delay="0"/>
                                  </p:stCondLst>
                                  <p:childTnLst>
                                    <p:animEffect transition="out" filter="checkerboard(across)">
                                      <p:cBhvr>
                                        <p:cTn id="93" dur="500"/>
                                        <p:tgtEl>
                                          <p:spTgt spid="14"/>
                                        </p:tgtEl>
                                      </p:cBhvr>
                                    </p:animEffect>
                                    <p:set>
                                      <p:cBhvr>
                                        <p:cTn id="94"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9" grpId="0"/>
      <p:bldP spid="9" grpId="1"/>
      <p:bldP spid="10" grpId="0"/>
      <p:bldP spid="10" grpId="1"/>
      <p:bldP spid="11" grpId="0"/>
      <p:bldP spid="12" grpId="0"/>
      <p:bldP spid="12" grpId="1"/>
      <p:bldP spid="13" grpId="0" animBg="1"/>
      <p:bldP spid="13" grpId="1" animBg="1"/>
      <p:bldP spid="14" grpId="0"/>
      <p:bldP spid="14" grpId="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095480" y="0"/>
            <a:ext cx="7289483" cy="715415"/>
          </a:xfrm>
          <a:prstGeom prst="rect">
            <a:avLst/>
          </a:prstGeom>
          <a:noFill/>
        </p:spPr>
        <p:txBody>
          <a:bodyPr wrap="none" lIns="68415" tIns="34208" rIns="68415" bIns="34208">
            <a:spAutoFit/>
          </a:bodyPr>
          <a:lstStyle/>
          <a:p>
            <a:pPr algn="ctr"/>
            <a:r>
              <a:rPr lang="ru-RU"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2. Развитие познавательного интереса детей</a:t>
            </a:r>
          </a:p>
          <a:p>
            <a:pPr algn="ctr"/>
            <a:r>
              <a:rPr lang="ru-RU"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к математике требует от педагога…</a:t>
            </a:r>
            <a:endParaRPr lang="ru-RU"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 name="Сердце 2"/>
          <p:cNvSpPr/>
          <p:nvPr/>
        </p:nvSpPr>
        <p:spPr>
          <a:xfrm>
            <a:off x="696486" y="1081751"/>
            <a:ext cx="3261485" cy="1990059"/>
          </a:xfrm>
          <a:prstGeom prst="heart">
            <a:avLst/>
          </a:prstGeom>
          <a:solidFill>
            <a:schemeClr val="accent6">
              <a:lumMod val="60000"/>
              <a:lumOff val="4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4" name="Сердце 3"/>
          <p:cNvSpPr/>
          <p:nvPr/>
        </p:nvSpPr>
        <p:spPr>
          <a:xfrm>
            <a:off x="3847412" y="2867701"/>
            <a:ext cx="2797103" cy="1990059"/>
          </a:xfrm>
          <a:prstGeom prst="heart">
            <a:avLst/>
          </a:prstGeom>
          <a:solidFill>
            <a:schemeClr val="accent2">
              <a:lumMod val="60000"/>
              <a:lumOff val="4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5" name="Сердце 4"/>
          <p:cNvSpPr/>
          <p:nvPr/>
        </p:nvSpPr>
        <p:spPr>
          <a:xfrm>
            <a:off x="364809" y="3786190"/>
            <a:ext cx="2985088" cy="1939031"/>
          </a:xfrm>
          <a:prstGeom prst="heart">
            <a:avLst/>
          </a:prstGeom>
          <a:solidFill>
            <a:schemeClr val="accent5">
              <a:lumMod val="60000"/>
              <a:lumOff val="4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6" name="Сердце 5"/>
          <p:cNvSpPr/>
          <p:nvPr/>
        </p:nvSpPr>
        <p:spPr>
          <a:xfrm>
            <a:off x="6279706" y="1183806"/>
            <a:ext cx="3073500" cy="1888004"/>
          </a:xfrm>
          <a:prstGeom prst="heart">
            <a:avLst/>
          </a:prstGeom>
          <a:solidFill>
            <a:schemeClr val="accent1">
              <a:lumMod val="40000"/>
              <a:lumOff val="6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7" name="TextBox 6"/>
          <p:cNvSpPr txBox="1"/>
          <p:nvPr/>
        </p:nvSpPr>
        <p:spPr>
          <a:xfrm>
            <a:off x="862324" y="1540996"/>
            <a:ext cx="2819250" cy="1238635"/>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А. Создание предметно – развивающей среды, игровой и бытовой среды.</a:t>
            </a:r>
            <a:endParaRPr lang="ru-RU" b="1" dirty="0">
              <a:latin typeface="Times New Roman" pitchFamily="18" charset="0"/>
              <a:cs typeface="Times New Roman" pitchFamily="18" charset="0"/>
            </a:endParaRPr>
          </a:p>
        </p:txBody>
      </p:sp>
      <p:sp>
        <p:nvSpPr>
          <p:cNvPr id="8" name="TextBox 7"/>
          <p:cNvSpPr txBox="1"/>
          <p:nvPr/>
        </p:nvSpPr>
        <p:spPr>
          <a:xfrm>
            <a:off x="6500824" y="1643051"/>
            <a:ext cx="2653411"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Б. Овладение вычислительной деятельностью.</a:t>
            </a:r>
            <a:endParaRPr lang="ru-RU" b="1" dirty="0">
              <a:latin typeface="Times New Roman" pitchFamily="18" charset="0"/>
              <a:cs typeface="Times New Roman" pitchFamily="18" charset="0"/>
            </a:endParaRPr>
          </a:p>
        </p:txBody>
      </p:sp>
      <p:sp>
        <p:nvSpPr>
          <p:cNvPr id="9" name="TextBox 8"/>
          <p:cNvSpPr txBox="1"/>
          <p:nvPr/>
        </p:nvSpPr>
        <p:spPr>
          <a:xfrm>
            <a:off x="641206" y="4245434"/>
            <a:ext cx="2432294" cy="653860"/>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В. Овладение культурой общения.</a:t>
            </a:r>
            <a:endParaRPr lang="ru-RU" b="1" dirty="0">
              <a:latin typeface="Times New Roman" pitchFamily="18" charset="0"/>
              <a:cs typeface="Times New Roman" pitchFamily="18" charset="0"/>
            </a:endParaRPr>
          </a:p>
        </p:txBody>
      </p:sp>
      <p:sp>
        <p:nvSpPr>
          <p:cNvPr id="10" name="Сердце 9"/>
          <p:cNvSpPr/>
          <p:nvPr/>
        </p:nvSpPr>
        <p:spPr>
          <a:xfrm>
            <a:off x="6334985" y="4245434"/>
            <a:ext cx="3261485" cy="2194167"/>
          </a:xfrm>
          <a:prstGeom prst="heart">
            <a:avLst/>
          </a:prstGeom>
          <a:solidFill>
            <a:srgbClr val="FF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11" name="TextBox 10"/>
          <p:cNvSpPr txBox="1"/>
          <p:nvPr/>
        </p:nvSpPr>
        <p:spPr>
          <a:xfrm>
            <a:off x="4013250" y="3275919"/>
            <a:ext cx="2432294" cy="1238635"/>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Г. Создание психологической комфортности в группе</a:t>
            </a:r>
            <a:endParaRPr lang="ru-RU" b="1" dirty="0">
              <a:latin typeface="Times New Roman" pitchFamily="18" charset="0"/>
              <a:cs typeface="Times New Roman" pitchFamily="18" charset="0"/>
            </a:endParaRPr>
          </a:p>
        </p:txBody>
      </p:sp>
      <p:sp>
        <p:nvSpPr>
          <p:cNvPr id="12" name="TextBox 11"/>
          <p:cNvSpPr txBox="1"/>
          <p:nvPr/>
        </p:nvSpPr>
        <p:spPr>
          <a:xfrm>
            <a:off x="6777220" y="4653652"/>
            <a:ext cx="2432294" cy="1531023"/>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Д. Умения пользоваться различными парциальными программами.</a:t>
            </a:r>
            <a:endParaRPr lang="ru-RU" b="1" dirty="0">
              <a:latin typeface="Times New Roman" pitchFamily="18" charset="0"/>
              <a:cs typeface="Times New Roman" pitchFamily="18" charset="0"/>
            </a:endParaRPr>
          </a:p>
        </p:txBody>
      </p:sp>
      <p:pic>
        <p:nvPicPr>
          <p:cNvPr id="13" name="Рисунок 12"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238224" cy="107154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4" name="Управляющая кнопка: домой 13">
            <a:hlinkClick r:id="rId3" action="ppaction://hlinksldjump" highlightClick="1"/>
          </p:cNvPr>
          <p:cNvSpPr/>
          <p:nvPr/>
        </p:nvSpPr>
        <p:spPr>
          <a:xfrm>
            <a:off x="4452934" y="6072206"/>
            <a:ext cx="857256" cy="78579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edge">
                                      <p:cBhvr>
                                        <p:cTn id="13" dur="2000"/>
                                        <p:tgtEl>
                                          <p:spTgt spid="3"/>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strVal val="#ppt_w*0.70"/>
                                          </p:val>
                                        </p:tav>
                                        <p:tav tm="100000">
                                          <p:val>
                                            <p:strVal val="#ppt_w"/>
                                          </p:val>
                                        </p:tav>
                                      </p:tavLst>
                                    </p:anim>
                                    <p:anim calcmode="lin" valueType="num">
                                      <p:cBhvr>
                                        <p:cTn id="17" dur="1000" fill="hold"/>
                                        <p:tgtEl>
                                          <p:spTgt spid="7"/>
                                        </p:tgtEl>
                                        <p:attrNameLst>
                                          <p:attrName>ppt_h</p:attrName>
                                        </p:attrNameLst>
                                      </p:cBhvr>
                                      <p:tavLst>
                                        <p:tav tm="0">
                                          <p:val>
                                            <p:strVal val="#ppt_h"/>
                                          </p:val>
                                        </p:tav>
                                        <p:tav tm="100000">
                                          <p:val>
                                            <p:strVal val="#ppt_h"/>
                                          </p:val>
                                        </p:tav>
                                      </p:tavLst>
                                    </p:anim>
                                    <p:animEffect transition="in" filter="fade">
                                      <p:cBhvr>
                                        <p:cTn id="18" dur="1000"/>
                                        <p:tgtEl>
                                          <p:spTgt spid="7"/>
                                        </p:tgtEl>
                                      </p:cBhvr>
                                    </p:animEffect>
                                  </p:childTnLst>
                                </p:cTn>
                              </p:par>
                            </p:childTnLst>
                          </p:cTn>
                        </p:par>
                        <p:par>
                          <p:cTn id="19" fill="hold">
                            <p:stCondLst>
                              <p:cond delay="3000"/>
                            </p:stCondLst>
                            <p:childTnLst>
                              <p:par>
                                <p:cTn id="20" presetID="8"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amond(in)">
                                      <p:cBhvr>
                                        <p:cTn id="22" dur="2000"/>
                                        <p:tgtEl>
                                          <p:spTgt spid="6"/>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strVal val="#ppt_w*0.70"/>
                                          </p:val>
                                        </p:tav>
                                        <p:tav tm="100000">
                                          <p:val>
                                            <p:strVal val="#ppt_w"/>
                                          </p:val>
                                        </p:tav>
                                      </p:tavLst>
                                    </p:anim>
                                    <p:anim calcmode="lin" valueType="num">
                                      <p:cBhvr>
                                        <p:cTn id="26" dur="1000" fill="hold"/>
                                        <p:tgtEl>
                                          <p:spTgt spid="8"/>
                                        </p:tgtEl>
                                        <p:attrNameLst>
                                          <p:attrName>ppt_h</p:attrName>
                                        </p:attrNameLst>
                                      </p:cBhvr>
                                      <p:tavLst>
                                        <p:tav tm="0">
                                          <p:val>
                                            <p:strVal val="#ppt_h"/>
                                          </p:val>
                                        </p:tav>
                                        <p:tav tm="100000">
                                          <p:val>
                                            <p:strVal val="#ppt_h"/>
                                          </p:val>
                                        </p:tav>
                                      </p:tavLst>
                                    </p:anim>
                                    <p:animEffect transition="in" filter="fade">
                                      <p:cBhvr>
                                        <p:cTn id="27" dur="1000"/>
                                        <p:tgtEl>
                                          <p:spTgt spid="8"/>
                                        </p:tgtEl>
                                      </p:cBhvr>
                                    </p:animEffect>
                                  </p:childTnLst>
                                </p:cTn>
                              </p:par>
                            </p:childTnLst>
                          </p:cTn>
                        </p:par>
                        <p:par>
                          <p:cTn id="28" fill="hold">
                            <p:stCondLst>
                              <p:cond delay="5000"/>
                            </p:stCondLst>
                            <p:childTnLst>
                              <p:par>
                                <p:cTn id="29" presetID="18" presetClass="entr" presetSubtype="12"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trips(downLeft)">
                                      <p:cBhvr>
                                        <p:cTn id="31" dur="500"/>
                                        <p:tgtEl>
                                          <p:spTgt spid="5"/>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1000" fill="hold"/>
                                        <p:tgtEl>
                                          <p:spTgt spid="9"/>
                                        </p:tgtEl>
                                        <p:attrNameLst>
                                          <p:attrName>ppt_w</p:attrName>
                                        </p:attrNameLst>
                                      </p:cBhvr>
                                      <p:tavLst>
                                        <p:tav tm="0">
                                          <p:val>
                                            <p:strVal val="#ppt_w*0.70"/>
                                          </p:val>
                                        </p:tav>
                                        <p:tav tm="100000">
                                          <p:val>
                                            <p:strVal val="#ppt_w"/>
                                          </p:val>
                                        </p:tav>
                                      </p:tavLst>
                                    </p:anim>
                                    <p:anim calcmode="lin" valueType="num">
                                      <p:cBhvr>
                                        <p:cTn id="35" dur="1000" fill="hold"/>
                                        <p:tgtEl>
                                          <p:spTgt spid="9"/>
                                        </p:tgtEl>
                                        <p:attrNameLst>
                                          <p:attrName>ppt_h</p:attrName>
                                        </p:attrNameLst>
                                      </p:cBhvr>
                                      <p:tavLst>
                                        <p:tav tm="0">
                                          <p:val>
                                            <p:strVal val="#ppt_h"/>
                                          </p:val>
                                        </p:tav>
                                        <p:tav tm="100000">
                                          <p:val>
                                            <p:strVal val="#ppt_h"/>
                                          </p:val>
                                        </p:tav>
                                      </p:tavLst>
                                    </p:anim>
                                    <p:animEffect transition="in" filter="fade">
                                      <p:cBhvr>
                                        <p:cTn id="36" dur="1000"/>
                                        <p:tgtEl>
                                          <p:spTgt spid="9"/>
                                        </p:tgtEl>
                                      </p:cBhvr>
                                    </p:animEffect>
                                  </p:childTnLst>
                                </p:cTn>
                              </p:par>
                            </p:childTnLst>
                          </p:cTn>
                        </p:par>
                        <p:par>
                          <p:cTn id="37" fill="hold">
                            <p:stCondLst>
                              <p:cond delay="6000"/>
                            </p:stCondLst>
                            <p:childTnLst>
                              <p:par>
                                <p:cTn id="38" presetID="24"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to="" calcmode="lin" valueType="num">
                                      <p:cBhvr>
                                        <p:cTn id="40" dur="1" fill="hold"/>
                                        <p:tgtEl>
                                          <p:spTgt spid="4"/>
                                        </p:tgtEl>
                                        <p:attrNameLst>
                                          <p:attrName/>
                                        </p:attrNameLst>
                                      </p:cBhvr>
                                    </p:anim>
                                  </p:childTnLst>
                                </p:cTn>
                              </p:par>
                              <p:par>
                                <p:cTn id="41" presetID="55"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strVal val="#ppt_w*0.70"/>
                                          </p:val>
                                        </p:tav>
                                        <p:tav tm="100000">
                                          <p:val>
                                            <p:strVal val="#ppt_w"/>
                                          </p:val>
                                        </p:tav>
                                      </p:tavLst>
                                    </p:anim>
                                    <p:anim calcmode="lin" valueType="num">
                                      <p:cBhvr>
                                        <p:cTn id="44" dur="1000" fill="hold"/>
                                        <p:tgtEl>
                                          <p:spTgt spid="11"/>
                                        </p:tgtEl>
                                        <p:attrNameLst>
                                          <p:attrName>ppt_h</p:attrName>
                                        </p:attrNameLst>
                                      </p:cBhvr>
                                      <p:tavLst>
                                        <p:tav tm="0">
                                          <p:val>
                                            <p:strVal val="#ppt_h"/>
                                          </p:val>
                                        </p:tav>
                                        <p:tav tm="100000">
                                          <p:val>
                                            <p:strVal val="#ppt_h"/>
                                          </p:val>
                                        </p:tav>
                                      </p:tavLst>
                                    </p:anim>
                                    <p:animEffect transition="in" filter="fade">
                                      <p:cBhvr>
                                        <p:cTn id="45" dur="1000"/>
                                        <p:tgtEl>
                                          <p:spTgt spid="11"/>
                                        </p:tgtEl>
                                      </p:cBhvr>
                                    </p:animEffect>
                                  </p:childTnLst>
                                </p:cTn>
                              </p:par>
                            </p:childTnLst>
                          </p:cTn>
                        </p:par>
                        <p:par>
                          <p:cTn id="46" fill="hold">
                            <p:stCondLst>
                              <p:cond delay="7000"/>
                            </p:stCondLst>
                            <p:childTnLst>
                              <p:par>
                                <p:cTn id="47" presetID="21" presetClass="entr" presetSubtype="4"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heel(4)">
                                      <p:cBhvr>
                                        <p:cTn id="49" dur="2000"/>
                                        <p:tgtEl>
                                          <p:spTgt spid="10"/>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1000" fill="hold"/>
                                        <p:tgtEl>
                                          <p:spTgt spid="12"/>
                                        </p:tgtEl>
                                        <p:attrNameLst>
                                          <p:attrName>ppt_w</p:attrName>
                                        </p:attrNameLst>
                                      </p:cBhvr>
                                      <p:tavLst>
                                        <p:tav tm="0">
                                          <p:val>
                                            <p:strVal val="#ppt_w*0.70"/>
                                          </p:val>
                                        </p:tav>
                                        <p:tav tm="100000">
                                          <p:val>
                                            <p:strVal val="#ppt_w"/>
                                          </p:val>
                                        </p:tav>
                                      </p:tavLst>
                                    </p:anim>
                                    <p:anim calcmode="lin" valueType="num">
                                      <p:cBhvr>
                                        <p:cTn id="53" dur="1000" fill="hold"/>
                                        <p:tgtEl>
                                          <p:spTgt spid="12"/>
                                        </p:tgtEl>
                                        <p:attrNameLst>
                                          <p:attrName>ppt_h</p:attrName>
                                        </p:attrNameLst>
                                      </p:cBhvr>
                                      <p:tavLst>
                                        <p:tav tm="0">
                                          <p:val>
                                            <p:strVal val="#ppt_h"/>
                                          </p:val>
                                        </p:tav>
                                        <p:tav tm="100000">
                                          <p:val>
                                            <p:strVal val="#ppt_h"/>
                                          </p:val>
                                        </p:tav>
                                      </p:tavLst>
                                    </p:anim>
                                    <p:animEffect transition="in" filter="fade">
                                      <p:cBhvr>
                                        <p:cTn id="54" dur="1000"/>
                                        <p:tgtEl>
                                          <p:spTgt spid="12"/>
                                        </p:tgtEl>
                                      </p:cBhvr>
                                    </p:animEffect>
                                  </p:childTnLst>
                                </p:cTn>
                              </p:par>
                            </p:childTnLst>
                          </p:cTn>
                        </p:par>
                      </p:childTnLst>
                    </p:cTn>
                  </p:par>
                  <p:par>
                    <p:cTn id="55" fill="hold">
                      <p:stCondLst>
                        <p:cond delay="indefinite"/>
                      </p:stCondLst>
                      <p:childTnLst>
                        <p:par>
                          <p:cTn id="56" fill="hold">
                            <p:stCondLst>
                              <p:cond delay="0"/>
                            </p:stCondLst>
                            <p:childTnLst>
                              <p:par>
                                <p:cTn id="57" presetID="8" presetClass="emph" presetSubtype="0" fill="hold" grpId="1" nodeType="clickEffect">
                                  <p:stCondLst>
                                    <p:cond delay="0"/>
                                  </p:stCondLst>
                                  <p:childTnLst>
                                    <p:animRot by="21600000">
                                      <p:cBhvr>
                                        <p:cTn id="58" dur="2000" fill="hold"/>
                                        <p:tgtEl>
                                          <p:spTgt spid="3"/>
                                        </p:tgtEl>
                                        <p:attrNameLst>
                                          <p:attrName>r</p:attrName>
                                        </p:attrNameLst>
                                      </p:cBhvr>
                                    </p:animRot>
                                  </p:childTnLst>
                                </p:cTn>
                              </p:par>
                            </p:childTnLst>
                          </p:cTn>
                        </p:par>
                        <p:par>
                          <p:cTn id="59" fill="hold">
                            <p:stCondLst>
                              <p:cond delay="2000"/>
                            </p:stCondLst>
                            <p:childTnLst>
                              <p:par>
                                <p:cTn id="60" presetID="3" presetClass="exit" presetSubtype="10" fill="hold" grpId="1" nodeType="afterEffect">
                                  <p:stCondLst>
                                    <p:cond delay="0"/>
                                  </p:stCondLst>
                                  <p:childTnLst>
                                    <p:animEffect transition="out" filter="blinds(horizontal)">
                                      <p:cBhvr>
                                        <p:cTn id="61" dur="500"/>
                                        <p:tgtEl>
                                          <p:spTgt spid="6"/>
                                        </p:tgtEl>
                                      </p:cBhvr>
                                    </p:animEffect>
                                    <p:set>
                                      <p:cBhvr>
                                        <p:cTn id="62" dur="1" fill="hold">
                                          <p:stCondLst>
                                            <p:cond delay="499"/>
                                          </p:stCondLst>
                                        </p:cTn>
                                        <p:tgtEl>
                                          <p:spTgt spid="6"/>
                                        </p:tgtEl>
                                        <p:attrNameLst>
                                          <p:attrName>style.visibility</p:attrName>
                                        </p:attrNameLst>
                                      </p:cBhvr>
                                      <p:to>
                                        <p:strVal val="hidden"/>
                                      </p:to>
                                    </p:set>
                                  </p:childTnLst>
                                </p:cTn>
                              </p:par>
                              <p:par>
                                <p:cTn id="63" presetID="3" presetClass="exit" presetSubtype="10" fill="hold" grpId="1" nodeType="withEffect">
                                  <p:stCondLst>
                                    <p:cond delay="0"/>
                                  </p:stCondLst>
                                  <p:childTnLst>
                                    <p:animEffect transition="out" filter="blinds(horizontal)">
                                      <p:cBhvr>
                                        <p:cTn id="64" dur="500"/>
                                        <p:tgtEl>
                                          <p:spTgt spid="8"/>
                                        </p:tgtEl>
                                      </p:cBhvr>
                                    </p:animEffect>
                                    <p:set>
                                      <p:cBhvr>
                                        <p:cTn id="65" dur="1" fill="hold">
                                          <p:stCondLst>
                                            <p:cond delay="499"/>
                                          </p:stCondLst>
                                        </p:cTn>
                                        <p:tgtEl>
                                          <p:spTgt spid="8"/>
                                        </p:tgtEl>
                                        <p:attrNameLst>
                                          <p:attrName>style.visibility</p:attrName>
                                        </p:attrNameLst>
                                      </p:cBhvr>
                                      <p:to>
                                        <p:strVal val="hidden"/>
                                      </p:to>
                                    </p:set>
                                  </p:childTnLst>
                                </p:cTn>
                              </p:par>
                            </p:childTnLst>
                          </p:cTn>
                        </p:par>
                        <p:par>
                          <p:cTn id="66" fill="hold">
                            <p:stCondLst>
                              <p:cond delay="2500"/>
                            </p:stCondLst>
                            <p:childTnLst>
                              <p:par>
                                <p:cTn id="67" presetID="4" presetClass="exit" presetSubtype="16" fill="hold" grpId="1" nodeType="afterEffect">
                                  <p:stCondLst>
                                    <p:cond delay="0"/>
                                  </p:stCondLst>
                                  <p:childTnLst>
                                    <p:animEffect transition="out" filter="box(in)">
                                      <p:cBhvr>
                                        <p:cTn id="68" dur="500"/>
                                        <p:tgtEl>
                                          <p:spTgt spid="5"/>
                                        </p:tgtEl>
                                      </p:cBhvr>
                                    </p:animEffect>
                                    <p:set>
                                      <p:cBhvr>
                                        <p:cTn id="69" dur="1" fill="hold">
                                          <p:stCondLst>
                                            <p:cond delay="499"/>
                                          </p:stCondLst>
                                        </p:cTn>
                                        <p:tgtEl>
                                          <p:spTgt spid="5"/>
                                        </p:tgtEl>
                                        <p:attrNameLst>
                                          <p:attrName>style.visibility</p:attrName>
                                        </p:attrNameLst>
                                      </p:cBhvr>
                                      <p:to>
                                        <p:strVal val="hidden"/>
                                      </p:to>
                                    </p:set>
                                  </p:childTnLst>
                                </p:cTn>
                              </p:par>
                              <p:par>
                                <p:cTn id="70" presetID="4" presetClass="exit" presetSubtype="16" fill="hold" grpId="1" nodeType="withEffect">
                                  <p:stCondLst>
                                    <p:cond delay="0"/>
                                  </p:stCondLst>
                                  <p:childTnLst>
                                    <p:animEffect transition="out" filter="box(in)">
                                      <p:cBhvr>
                                        <p:cTn id="71" dur="500"/>
                                        <p:tgtEl>
                                          <p:spTgt spid="9"/>
                                        </p:tgtEl>
                                      </p:cBhvr>
                                    </p:animEffect>
                                    <p:set>
                                      <p:cBhvr>
                                        <p:cTn id="72" dur="1" fill="hold">
                                          <p:stCondLst>
                                            <p:cond delay="499"/>
                                          </p:stCondLst>
                                        </p:cTn>
                                        <p:tgtEl>
                                          <p:spTgt spid="9"/>
                                        </p:tgtEl>
                                        <p:attrNameLst>
                                          <p:attrName>style.visibility</p:attrName>
                                        </p:attrNameLst>
                                      </p:cBhvr>
                                      <p:to>
                                        <p:strVal val="hidden"/>
                                      </p:to>
                                    </p:set>
                                  </p:childTnLst>
                                </p:cTn>
                              </p:par>
                            </p:childTnLst>
                          </p:cTn>
                        </p:par>
                        <p:par>
                          <p:cTn id="73" fill="hold">
                            <p:stCondLst>
                              <p:cond delay="3000"/>
                            </p:stCondLst>
                            <p:childTnLst>
                              <p:par>
                                <p:cTn id="74" presetID="8" presetClass="exit" presetSubtype="16" fill="hold" grpId="1" nodeType="afterEffect">
                                  <p:stCondLst>
                                    <p:cond delay="0"/>
                                  </p:stCondLst>
                                  <p:childTnLst>
                                    <p:animEffect transition="out" filter="diamond(in)">
                                      <p:cBhvr>
                                        <p:cTn id="75" dur="2000"/>
                                        <p:tgtEl>
                                          <p:spTgt spid="4"/>
                                        </p:tgtEl>
                                      </p:cBhvr>
                                    </p:animEffect>
                                    <p:set>
                                      <p:cBhvr>
                                        <p:cTn id="76" dur="1" fill="hold">
                                          <p:stCondLst>
                                            <p:cond delay="1999"/>
                                          </p:stCondLst>
                                        </p:cTn>
                                        <p:tgtEl>
                                          <p:spTgt spid="4"/>
                                        </p:tgtEl>
                                        <p:attrNameLst>
                                          <p:attrName>style.visibility</p:attrName>
                                        </p:attrNameLst>
                                      </p:cBhvr>
                                      <p:to>
                                        <p:strVal val="hidden"/>
                                      </p:to>
                                    </p:set>
                                  </p:childTnLst>
                                </p:cTn>
                              </p:par>
                              <p:par>
                                <p:cTn id="77" presetID="8" presetClass="exit" presetSubtype="16" fill="hold" grpId="1" nodeType="withEffect">
                                  <p:stCondLst>
                                    <p:cond delay="0"/>
                                  </p:stCondLst>
                                  <p:childTnLst>
                                    <p:animEffect transition="out" filter="diamond(in)">
                                      <p:cBhvr>
                                        <p:cTn id="78" dur="2000"/>
                                        <p:tgtEl>
                                          <p:spTgt spid="11"/>
                                        </p:tgtEl>
                                      </p:cBhvr>
                                    </p:animEffect>
                                    <p:set>
                                      <p:cBhvr>
                                        <p:cTn id="79" dur="1" fill="hold">
                                          <p:stCondLst>
                                            <p:cond delay="1999"/>
                                          </p:stCondLst>
                                        </p:cTn>
                                        <p:tgtEl>
                                          <p:spTgt spid="11"/>
                                        </p:tgtEl>
                                        <p:attrNameLst>
                                          <p:attrName>style.visibility</p:attrName>
                                        </p:attrNameLst>
                                      </p:cBhvr>
                                      <p:to>
                                        <p:strVal val="hidden"/>
                                      </p:to>
                                    </p:set>
                                  </p:childTnLst>
                                </p:cTn>
                              </p:par>
                            </p:childTnLst>
                          </p:cTn>
                        </p:par>
                        <p:par>
                          <p:cTn id="80" fill="hold">
                            <p:stCondLst>
                              <p:cond delay="5000"/>
                            </p:stCondLst>
                            <p:childTnLst>
                              <p:par>
                                <p:cTn id="81" presetID="5" presetClass="exit" presetSubtype="10" fill="hold" grpId="1" nodeType="afterEffect">
                                  <p:stCondLst>
                                    <p:cond delay="0"/>
                                  </p:stCondLst>
                                  <p:childTnLst>
                                    <p:animEffect transition="out" filter="checkerboard(across)">
                                      <p:cBhvr>
                                        <p:cTn id="82" dur="500"/>
                                        <p:tgtEl>
                                          <p:spTgt spid="10"/>
                                        </p:tgtEl>
                                      </p:cBhvr>
                                    </p:animEffect>
                                    <p:set>
                                      <p:cBhvr>
                                        <p:cTn id="83" dur="1" fill="hold">
                                          <p:stCondLst>
                                            <p:cond delay="499"/>
                                          </p:stCondLst>
                                        </p:cTn>
                                        <p:tgtEl>
                                          <p:spTgt spid="10"/>
                                        </p:tgtEl>
                                        <p:attrNameLst>
                                          <p:attrName>style.visibility</p:attrName>
                                        </p:attrNameLst>
                                      </p:cBhvr>
                                      <p:to>
                                        <p:strVal val="hidden"/>
                                      </p:to>
                                    </p:set>
                                  </p:childTnLst>
                                </p:cTn>
                              </p:par>
                              <p:par>
                                <p:cTn id="84" presetID="5" presetClass="exit" presetSubtype="10" fill="hold" grpId="1" nodeType="withEffect">
                                  <p:stCondLst>
                                    <p:cond delay="0"/>
                                  </p:stCondLst>
                                  <p:childTnLst>
                                    <p:animEffect transition="out" filter="checkerboard(across)">
                                      <p:cBhvr>
                                        <p:cTn id="85" dur="500"/>
                                        <p:tgtEl>
                                          <p:spTgt spid="12"/>
                                        </p:tgtEl>
                                      </p:cBhvr>
                                    </p:animEffect>
                                    <p:set>
                                      <p:cBhvr>
                                        <p:cTn id="86"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p:bldP spid="8" grpId="0"/>
      <p:bldP spid="8" grpId="1"/>
      <p:bldP spid="9" grpId="0"/>
      <p:bldP spid="9" grpId="1"/>
      <p:bldP spid="10" grpId="0" animBg="1"/>
      <p:bldP spid="10" grpId="1" animBg="1"/>
      <p:bldP spid="11" grpId="0"/>
      <p:bldP spid="11" grpId="1"/>
      <p:bldP spid="12" grpId="0"/>
      <p:bldP spid="12" grpId="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1666852" y="0"/>
            <a:ext cx="8085919" cy="715415"/>
          </a:xfrm>
          <a:prstGeom prst="rect">
            <a:avLst/>
          </a:prstGeom>
          <a:noFill/>
        </p:spPr>
        <p:txBody>
          <a:bodyPr wrap="none" lIns="68415" tIns="34208" rIns="68415" bIns="34208">
            <a:spAutoFit/>
          </a:bodyPr>
          <a:lstStyle/>
          <a:p>
            <a:pPr algn="ctr"/>
            <a:r>
              <a:rPr lang="ru-RU"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3. Математическое развитие менее всего связано</a:t>
            </a:r>
          </a:p>
          <a:p>
            <a:pPr algn="ctr"/>
            <a:r>
              <a:rPr lang="ru-RU"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с …</a:t>
            </a:r>
            <a:endParaRPr lang="ru-RU"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 name="Сердце 2"/>
          <p:cNvSpPr/>
          <p:nvPr/>
        </p:nvSpPr>
        <p:spPr>
          <a:xfrm>
            <a:off x="530648" y="1030724"/>
            <a:ext cx="3593161" cy="2704439"/>
          </a:xfrm>
          <a:prstGeom prst="heart">
            <a:avLst/>
          </a:prstGeom>
          <a:solidFill>
            <a:srgbClr val="00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4" name="Сердце 3"/>
          <p:cNvSpPr/>
          <p:nvPr/>
        </p:nvSpPr>
        <p:spPr>
          <a:xfrm>
            <a:off x="5174118" y="4296461"/>
            <a:ext cx="2929808" cy="2041086"/>
          </a:xfrm>
          <a:prstGeom prst="heart">
            <a:avLst/>
          </a:prstGeom>
          <a:solidFill>
            <a:schemeClr val="accent6">
              <a:lumMod val="75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5" name="Сердце 4"/>
          <p:cNvSpPr/>
          <p:nvPr/>
        </p:nvSpPr>
        <p:spPr>
          <a:xfrm>
            <a:off x="1194000" y="4398516"/>
            <a:ext cx="2985088" cy="2092113"/>
          </a:xfrm>
          <a:prstGeom prst="heart">
            <a:avLst/>
          </a:prstGeom>
          <a:solidFill>
            <a:srgbClr val="FF66FF"/>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6" name="Сердце 5"/>
          <p:cNvSpPr/>
          <p:nvPr/>
        </p:nvSpPr>
        <p:spPr>
          <a:xfrm>
            <a:off x="5395235" y="1081752"/>
            <a:ext cx="3869558" cy="2653411"/>
          </a:xfrm>
          <a:prstGeom prst="heart">
            <a:avLst/>
          </a:prstGeom>
          <a:solidFill>
            <a:srgbClr val="FF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7" name="TextBox 6"/>
          <p:cNvSpPr txBox="1"/>
          <p:nvPr/>
        </p:nvSpPr>
        <p:spPr>
          <a:xfrm>
            <a:off x="1028162" y="1592023"/>
            <a:ext cx="2653411" cy="1531023"/>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А. С формированием системы  элементарных математических представлений</a:t>
            </a:r>
            <a:endParaRPr lang="ru-RU" b="1" dirty="0">
              <a:latin typeface="Times New Roman" pitchFamily="18" charset="0"/>
              <a:cs typeface="Times New Roman" pitchFamily="18" charset="0"/>
            </a:endParaRPr>
          </a:p>
        </p:txBody>
      </p:sp>
      <p:sp>
        <p:nvSpPr>
          <p:cNvPr id="8" name="TextBox 7"/>
          <p:cNvSpPr txBox="1"/>
          <p:nvPr/>
        </p:nvSpPr>
        <p:spPr>
          <a:xfrm>
            <a:off x="5892750" y="1592023"/>
            <a:ext cx="2874529" cy="1823411"/>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Б. Формированием предпосылок математического мышления и начальных форм учебной </a:t>
            </a:r>
          </a:p>
          <a:p>
            <a:pPr algn="ctr"/>
            <a:r>
              <a:rPr lang="ru-RU" b="1" dirty="0" smtClean="0">
                <a:latin typeface="Times New Roman" pitchFamily="18" charset="0"/>
                <a:cs typeface="Times New Roman" pitchFamily="18" charset="0"/>
              </a:rPr>
              <a:t>деятельности </a:t>
            </a:r>
            <a:endParaRPr lang="ru-RU" b="1" dirty="0">
              <a:latin typeface="Times New Roman" pitchFamily="18" charset="0"/>
              <a:cs typeface="Times New Roman" pitchFamily="18" charset="0"/>
            </a:endParaRPr>
          </a:p>
        </p:txBody>
      </p:sp>
      <p:sp>
        <p:nvSpPr>
          <p:cNvPr id="9" name="TextBox 8"/>
          <p:cNvSpPr txBox="1"/>
          <p:nvPr/>
        </p:nvSpPr>
        <p:spPr>
          <a:xfrm>
            <a:off x="1691515" y="4908787"/>
            <a:ext cx="2155897"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В. Развитием двигательных способностей.</a:t>
            </a:r>
            <a:endParaRPr lang="ru-RU" b="1" dirty="0">
              <a:latin typeface="Times New Roman" pitchFamily="18" charset="0"/>
              <a:cs typeface="Times New Roman" pitchFamily="18" charset="0"/>
            </a:endParaRPr>
          </a:p>
        </p:txBody>
      </p:sp>
      <p:sp>
        <p:nvSpPr>
          <p:cNvPr id="10" name="TextBox 9"/>
          <p:cNvSpPr txBox="1"/>
          <p:nvPr/>
        </p:nvSpPr>
        <p:spPr>
          <a:xfrm>
            <a:off x="5561073" y="4755706"/>
            <a:ext cx="2321735" cy="1238635"/>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Г. Формирование сенсорных процессов и способностей</a:t>
            </a:r>
            <a:endParaRPr lang="ru-RU" b="1" dirty="0">
              <a:latin typeface="Times New Roman" pitchFamily="18" charset="0"/>
              <a:cs typeface="Times New Roman" pitchFamily="18" charset="0"/>
            </a:endParaRPr>
          </a:p>
        </p:txBody>
      </p:sp>
      <p:pic>
        <p:nvPicPr>
          <p:cNvPr id="11" name="Рисунок 10"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381100" cy="1214422"/>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2" name="Управляющая кнопка: домой 11">
            <a:hlinkClick r:id="rId3" action="ppaction://hlinksldjump" highlightClick="1"/>
          </p:cNvPr>
          <p:cNvSpPr/>
          <p:nvPr/>
        </p:nvSpPr>
        <p:spPr>
          <a:xfrm>
            <a:off x="4310058" y="5715016"/>
            <a:ext cx="928694" cy="11429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par>
                          <p:cTn id="8" fill="hold">
                            <p:stCondLst>
                              <p:cond delay="2000"/>
                            </p:stCondLst>
                            <p:childTnLst>
                              <p:par>
                                <p:cTn id="9" presetID="6"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par>
                                <p:cTn id="12" presetID="55"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par>
                          <p:cTn id="17" fill="hold">
                            <p:stCondLst>
                              <p:cond delay="4000"/>
                            </p:stCondLst>
                            <p:childTnLst>
                              <p:par>
                                <p:cTn id="18" presetID="2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edge">
                                      <p:cBhvr>
                                        <p:cTn id="20" dur="2000"/>
                                        <p:tgtEl>
                                          <p:spTgt spid="6"/>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0.70"/>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childTnLst>
                          </p:cTn>
                        </p:par>
                        <p:par>
                          <p:cTn id="26" fill="hold">
                            <p:stCondLst>
                              <p:cond delay="6000"/>
                            </p:stCondLst>
                            <p:childTnLst>
                              <p:par>
                                <p:cTn id="27" presetID="8"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amond(in)">
                                      <p:cBhvr>
                                        <p:cTn id="29" dur="2000"/>
                                        <p:tgtEl>
                                          <p:spTgt spid="5"/>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1000" fill="hold"/>
                                        <p:tgtEl>
                                          <p:spTgt spid="9"/>
                                        </p:tgtEl>
                                        <p:attrNameLst>
                                          <p:attrName>ppt_w</p:attrName>
                                        </p:attrNameLst>
                                      </p:cBhvr>
                                      <p:tavLst>
                                        <p:tav tm="0">
                                          <p:val>
                                            <p:strVal val="#ppt_w*0.70"/>
                                          </p:val>
                                        </p:tav>
                                        <p:tav tm="100000">
                                          <p:val>
                                            <p:strVal val="#ppt_w"/>
                                          </p:val>
                                        </p:tav>
                                      </p:tavLst>
                                    </p:anim>
                                    <p:anim calcmode="lin" valueType="num">
                                      <p:cBhvr>
                                        <p:cTn id="33" dur="1000" fill="hold"/>
                                        <p:tgtEl>
                                          <p:spTgt spid="9"/>
                                        </p:tgtEl>
                                        <p:attrNameLst>
                                          <p:attrName>ppt_h</p:attrName>
                                        </p:attrNameLst>
                                      </p:cBhvr>
                                      <p:tavLst>
                                        <p:tav tm="0">
                                          <p:val>
                                            <p:strVal val="#ppt_h"/>
                                          </p:val>
                                        </p:tav>
                                        <p:tav tm="100000">
                                          <p:val>
                                            <p:strVal val="#ppt_h"/>
                                          </p:val>
                                        </p:tav>
                                      </p:tavLst>
                                    </p:anim>
                                    <p:animEffect transition="in" filter="fade">
                                      <p:cBhvr>
                                        <p:cTn id="34" dur="1000"/>
                                        <p:tgtEl>
                                          <p:spTgt spid="9"/>
                                        </p:tgtEl>
                                      </p:cBhvr>
                                    </p:animEffect>
                                  </p:childTnLst>
                                </p:cTn>
                              </p:par>
                            </p:childTnLst>
                          </p:cTn>
                        </p:par>
                        <p:par>
                          <p:cTn id="35" fill="hold">
                            <p:stCondLst>
                              <p:cond delay="8000"/>
                            </p:stCondLst>
                            <p:childTnLst>
                              <p:par>
                                <p:cTn id="36" presetID="18" presetClass="entr" presetSubtype="12"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strips(downLeft)">
                                      <p:cBhvr>
                                        <p:cTn id="38" dur="500"/>
                                        <p:tgtEl>
                                          <p:spTgt spid="4"/>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000" fill="hold"/>
                                        <p:tgtEl>
                                          <p:spTgt spid="10"/>
                                        </p:tgtEl>
                                        <p:attrNameLst>
                                          <p:attrName>ppt_w</p:attrName>
                                        </p:attrNameLst>
                                      </p:cBhvr>
                                      <p:tavLst>
                                        <p:tav tm="0">
                                          <p:val>
                                            <p:strVal val="#ppt_w*0.70"/>
                                          </p:val>
                                        </p:tav>
                                        <p:tav tm="100000">
                                          <p:val>
                                            <p:strVal val="#ppt_w"/>
                                          </p:val>
                                        </p:tav>
                                      </p:tavLst>
                                    </p:anim>
                                    <p:anim calcmode="lin" valueType="num">
                                      <p:cBhvr>
                                        <p:cTn id="42" dur="1000" fill="hold"/>
                                        <p:tgtEl>
                                          <p:spTgt spid="10"/>
                                        </p:tgtEl>
                                        <p:attrNameLst>
                                          <p:attrName>ppt_h</p:attrName>
                                        </p:attrNameLst>
                                      </p:cBhvr>
                                      <p:tavLst>
                                        <p:tav tm="0">
                                          <p:val>
                                            <p:strVal val="#ppt_h"/>
                                          </p:val>
                                        </p:tav>
                                        <p:tav tm="100000">
                                          <p:val>
                                            <p:strVal val="#ppt_h"/>
                                          </p:val>
                                        </p:tav>
                                      </p:tavLst>
                                    </p:anim>
                                    <p:animEffect transition="in" filter="fade">
                                      <p:cBhvr>
                                        <p:cTn id="43" dur="10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mph" presetSubtype="0" fill="hold" grpId="1" nodeType="clickEffect">
                                  <p:stCondLst>
                                    <p:cond delay="0"/>
                                  </p:stCondLst>
                                  <p:childTnLst>
                                    <p:animRot by="21600000">
                                      <p:cBhvr>
                                        <p:cTn id="47" dur="2000" fill="hold"/>
                                        <p:tgtEl>
                                          <p:spTgt spid="5"/>
                                        </p:tgtEl>
                                        <p:attrNameLst>
                                          <p:attrName>r</p:attrName>
                                        </p:attrNameLst>
                                      </p:cBhvr>
                                    </p:animRot>
                                  </p:childTnLst>
                                </p:cTn>
                              </p:par>
                            </p:childTnLst>
                          </p:cTn>
                        </p:par>
                        <p:par>
                          <p:cTn id="48" fill="hold">
                            <p:stCondLst>
                              <p:cond delay="2000"/>
                            </p:stCondLst>
                            <p:childTnLst>
                              <p:par>
                                <p:cTn id="49" presetID="3" presetClass="exit" presetSubtype="10" fill="hold" grpId="1" nodeType="afterEffect">
                                  <p:stCondLst>
                                    <p:cond delay="0"/>
                                  </p:stCondLst>
                                  <p:childTnLst>
                                    <p:animEffect transition="out" filter="blinds(horizontal)">
                                      <p:cBhvr>
                                        <p:cTn id="50" dur="500"/>
                                        <p:tgtEl>
                                          <p:spTgt spid="3"/>
                                        </p:tgtEl>
                                      </p:cBhvr>
                                    </p:animEffect>
                                    <p:set>
                                      <p:cBhvr>
                                        <p:cTn id="51" dur="1" fill="hold">
                                          <p:stCondLst>
                                            <p:cond delay="499"/>
                                          </p:stCondLst>
                                        </p:cTn>
                                        <p:tgtEl>
                                          <p:spTgt spid="3"/>
                                        </p:tgtEl>
                                        <p:attrNameLst>
                                          <p:attrName>style.visibility</p:attrName>
                                        </p:attrNameLst>
                                      </p:cBhvr>
                                      <p:to>
                                        <p:strVal val="hidden"/>
                                      </p:to>
                                    </p:set>
                                  </p:childTnLst>
                                </p:cTn>
                              </p:par>
                              <p:par>
                                <p:cTn id="52" presetID="3" presetClass="exit" presetSubtype="10" fill="hold" grpId="1" nodeType="withEffect">
                                  <p:stCondLst>
                                    <p:cond delay="0"/>
                                  </p:stCondLst>
                                  <p:childTnLst>
                                    <p:animEffect transition="out" filter="blinds(horizontal)">
                                      <p:cBhvr>
                                        <p:cTn id="53" dur="500"/>
                                        <p:tgtEl>
                                          <p:spTgt spid="7"/>
                                        </p:tgtEl>
                                      </p:cBhvr>
                                    </p:animEffect>
                                    <p:set>
                                      <p:cBhvr>
                                        <p:cTn id="54" dur="1" fill="hold">
                                          <p:stCondLst>
                                            <p:cond delay="499"/>
                                          </p:stCondLst>
                                        </p:cTn>
                                        <p:tgtEl>
                                          <p:spTgt spid="7"/>
                                        </p:tgtEl>
                                        <p:attrNameLst>
                                          <p:attrName>style.visibility</p:attrName>
                                        </p:attrNameLst>
                                      </p:cBhvr>
                                      <p:to>
                                        <p:strVal val="hidden"/>
                                      </p:to>
                                    </p:set>
                                  </p:childTnLst>
                                </p:cTn>
                              </p:par>
                            </p:childTnLst>
                          </p:cTn>
                        </p:par>
                        <p:par>
                          <p:cTn id="55" fill="hold">
                            <p:stCondLst>
                              <p:cond delay="2500"/>
                            </p:stCondLst>
                            <p:childTnLst>
                              <p:par>
                                <p:cTn id="56" presetID="4" presetClass="exit" presetSubtype="16" fill="hold" grpId="1" nodeType="afterEffect">
                                  <p:stCondLst>
                                    <p:cond delay="0"/>
                                  </p:stCondLst>
                                  <p:childTnLst>
                                    <p:animEffect transition="out" filter="box(in)">
                                      <p:cBhvr>
                                        <p:cTn id="57" dur="500"/>
                                        <p:tgtEl>
                                          <p:spTgt spid="6"/>
                                        </p:tgtEl>
                                      </p:cBhvr>
                                    </p:animEffect>
                                    <p:set>
                                      <p:cBhvr>
                                        <p:cTn id="58" dur="1" fill="hold">
                                          <p:stCondLst>
                                            <p:cond delay="499"/>
                                          </p:stCondLst>
                                        </p:cTn>
                                        <p:tgtEl>
                                          <p:spTgt spid="6"/>
                                        </p:tgtEl>
                                        <p:attrNameLst>
                                          <p:attrName>style.visibility</p:attrName>
                                        </p:attrNameLst>
                                      </p:cBhvr>
                                      <p:to>
                                        <p:strVal val="hidden"/>
                                      </p:to>
                                    </p:set>
                                  </p:childTnLst>
                                </p:cTn>
                              </p:par>
                              <p:par>
                                <p:cTn id="59" presetID="4" presetClass="exit" presetSubtype="16" fill="hold" grpId="1" nodeType="withEffect">
                                  <p:stCondLst>
                                    <p:cond delay="0"/>
                                  </p:stCondLst>
                                  <p:childTnLst>
                                    <p:animEffect transition="out" filter="box(in)">
                                      <p:cBhvr>
                                        <p:cTn id="60" dur="500"/>
                                        <p:tgtEl>
                                          <p:spTgt spid="8"/>
                                        </p:tgtEl>
                                      </p:cBhvr>
                                    </p:animEffect>
                                    <p:set>
                                      <p:cBhvr>
                                        <p:cTn id="61" dur="1" fill="hold">
                                          <p:stCondLst>
                                            <p:cond delay="499"/>
                                          </p:stCondLst>
                                        </p:cTn>
                                        <p:tgtEl>
                                          <p:spTgt spid="8"/>
                                        </p:tgtEl>
                                        <p:attrNameLst>
                                          <p:attrName>style.visibility</p:attrName>
                                        </p:attrNameLst>
                                      </p:cBhvr>
                                      <p:to>
                                        <p:strVal val="hidden"/>
                                      </p:to>
                                    </p:set>
                                  </p:childTnLst>
                                </p:cTn>
                              </p:par>
                            </p:childTnLst>
                          </p:cTn>
                        </p:par>
                        <p:par>
                          <p:cTn id="62" fill="hold">
                            <p:stCondLst>
                              <p:cond delay="3000"/>
                            </p:stCondLst>
                            <p:childTnLst>
                              <p:par>
                                <p:cTn id="63" presetID="8" presetClass="exit" presetSubtype="16" fill="hold" grpId="1" nodeType="afterEffect">
                                  <p:stCondLst>
                                    <p:cond delay="0"/>
                                  </p:stCondLst>
                                  <p:childTnLst>
                                    <p:animEffect transition="out" filter="diamond(in)">
                                      <p:cBhvr>
                                        <p:cTn id="64" dur="2000"/>
                                        <p:tgtEl>
                                          <p:spTgt spid="4"/>
                                        </p:tgtEl>
                                      </p:cBhvr>
                                    </p:animEffect>
                                    <p:set>
                                      <p:cBhvr>
                                        <p:cTn id="65" dur="1" fill="hold">
                                          <p:stCondLst>
                                            <p:cond delay="1999"/>
                                          </p:stCondLst>
                                        </p:cTn>
                                        <p:tgtEl>
                                          <p:spTgt spid="4"/>
                                        </p:tgtEl>
                                        <p:attrNameLst>
                                          <p:attrName>style.visibility</p:attrName>
                                        </p:attrNameLst>
                                      </p:cBhvr>
                                      <p:to>
                                        <p:strVal val="hidden"/>
                                      </p:to>
                                    </p:set>
                                  </p:childTnLst>
                                </p:cTn>
                              </p:par>
                              <p:par>
                                <p:cTn id="66" presetID="8" presetClass="exit" presetSubtype="16" fill="hold" grpId="1" nodeType="withEffect">
                                  <p:stCondLst>
                                    <p:cond delay="0"/>
                                  </p:stCondLst>
                                  <p:childTnLst>
                                    <p:animEffect transition="out" filter="diamond(in)">
                                      <p:cBhvr>
                                        <p:cTn id="67" dur="2000"/>
                                        <p:tgtEl>
                                          <p:spTgt spid="10"/>
                                        </p:tgtEl>
                                      </p:cBhvr>
                                    </p:animEffect>
                                    <p:set>
                                      <p:cBhvr>
                                        <p:cTn id="68" dur="1" fill="hold">
                                          <p:stCondLst>
                                            <p:cond delay="19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p:bldP spid="7" grpId="1"/>
      <p:bldP spid="8" grpId="0"/>
      <p:bldP spid="8" grpId="1"/>
      <p:bldP spid="9" grpId="0"/>
      <p:bldP spid="10" grpId="0"/>
      <p:bldP spid="10" grpId="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1448251" y="0"/>
            <a:ext cx="8457749" cy="1038580"/>
          </a:xfrm>
          <a:prstGeom prst="rect">
            <a:avLst/>
          </a:prstGeom>
          <a:noFill/>
        </p:spPr>
        <p:txBody>
          <a:bodyPr wrap="square" lIns="68415" tIns="34208" rIns="68415" bIns="34208">
            <a:spAutoFit/>
          </a:bodyPr>
          <a:lstStyle/>
          <a:p>
            <a:pPr algn="ctr"/>
            <a:r>
              <a:rPr lang="ru-RU"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4. </a:t>
            </a:r>
            <a:r>
              <a:rPr lang="ru-RU" sz="21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Целеполагание</a:t>
            </a:r>
            <a:r>
              <a:rPr lang="ru-RU"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и проектирование работы по ФЭМП опирается на…</a:t>
            </a:r>
            <a:endParaRPr lang="en-US" sz="21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a:p>
            <a:pPr algn="ctr"/>
            <a:endParaRPr lang="ru-RU" sz="21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 name="Сердце 2"/>
          <p:cNvSpPr/>
          <p:nvPr/>
        </p:nvSpPr>
        <p:spPr>
          <a:xfrm>
            <a:off x="475368" y="1183806"/>
            <a:ext cx="3294618" cy="2245194"/>
          </a:xfrm>
          <a:prstGeom prst="heart">
            <a:avLst/>
          </a:prstGeom>
          <a:solidFill>
            <a:schemeClr val="accent2">
              <a:lumMod val="40000"/>
              <a:lumOff val="6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4" name="Сердце 3"/>
          <p:cNvSpPr/>
          <p:nvPr/>
        </p:nvSpPr>
        <p:spPr>
          <a:xfrm>
            <a:off x="6334985" y="4092353"/>
            <a:ext cx="3349897" cy="2602384"/>
          </a:xfrm>
          <a:prstGeom prst="heart">
            <a:avLst/>
          </a:prstGeom>
          <a:solidFill>
            <a:srgbClr val="FF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5" name="Сердце 4"/>
          <p:cNvSpPr/>
          <p:nvPr/>
        </p:nvSpPr>
        <p:spPr>
          <a:xfrm>
            <a:off x="143692" y="3888244"/>
            <a:ext cx="3427323" cy="2602384"/>
          </a:xfrm>
          <a:prstGeom prst="heart">
            <a:avLst/>
          </a:prstGeom>
          <a:solidFill>
            <a:srgbClr val="00CC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6" name="Сердце 5"/>
          <p:cNvSpPr/>
          <p:nvPr/>
        </p:nvSpPr>
        <p:spPr>
          <a:xfrm>
            <a:off x="6058588" y="1132778"/>
            <a:ext cx="3515735" cy="2398276"/>
          </a:xfrm>
          <a:prstGeom prst="heart">
            <a:avLst/>
          </a:prstGeom>
          <a:solidFill>
            <a:srgbClr val="00FFFF"/>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7" name="TextBox 6"/>
          <p:cNvSpPr txBox="1"/>
          <p:nvPr/>
        </p:nvSpPr>
        <p:spPr>
          <a:xfrm>
            <a:off x="1028162" y="1796132"/>
            <a:ext cx="2155897"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А. Данные констатирующего контроля</a:t>
            </a:r>
            <a:endParaRPr lang="ru-RU" b="1" dirty="0">
              <a:latin typeface="Times New Roman" pitchFamily="18" charset="0"/>
              <a:cs typeface="Times New Roman" pitchFamily="18" charset="0"/>
            </a:endParaRPr>
          </a:p>
        </p:txBody>
      </p:sp>
      <p:sp>
        <p:nvSpPr>
          <p:cNvPr id="8" name="TextBox 7"/>
          <p:cNvSpPr txBox="1"/>
          <p:nvPr/>
        </p:nvSpPr>
        <p:spPr>
          <a:xfrm>
            <a:off x="6445544" y="1745104"/>
            <a:ext cx="2763970" cy="1531023"/>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Б. Индивидуальные особенности детей в усвоении математических представлений</a:t>
            </a:r>
            <a:endParaRPr lang="ru-RU" b="1" dirty="0">
              <a:latin typeface="Times New Roman" pitchFamily="18" charset="0"/>
              <a:cs typeface="Times New Roman" pitchFamily="18" charset="0"/>
            </a:endParaRPr>
          </a:p>
        </p:txBody>
      </p:sp>
      <p:sp>
        <p:nvSpPr>
          <p:cNvPr id="9" name="TextBox 8"/>
          <p:cNvSpPr txBox="1"/>
          <p:nvPr/>
        </p:nvSpPr>
        <p:spPr>
          <a:xfrm>
            <a:off x="198971" y="4500570"/>
            <a:ext cx="3316764" cy="1531023"/>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В. Генезис математических представлений у детей и диагностику математического </a:t>
            </a:r>
          </a:p>
          <a:p>
            <a:pPr algn="ctr"/>
            <a:r>
              <a:rPr lang="ru-RU" b="1" dirty="0" smtClean="0">
                <a:latin typeface="Times New Roman" pitchFamily="18" charset="0"/>
                <a:cs typeface="Times New Roman" pitchFamily="18" charset="0"/>
              </a:rPr>
              <a:t>развития.</a:t>
            </a:r>
            <a:endParaRPr lang="ru-RU" b="1" dirty="0">
              <a:latin typeface="Times New Roman" pitchFamily="18" charset="0"/>
              <a:cs typeface="Times New Roman" pitchFamily="18" charset="0"/>
            </a:endParaRPr>
          </a:p>
        </p:txBody>
      </p:sp>
      <p:sp>
        <p:nvSpPr>
          <p:cNvPr id="10" name="Сердце 9"/>
          <p:cNvSpPr/>
          <p:nvPr/>
        </p:nvSpPr>
        <p:spPr>
          <a:xfrm>
            <a:off x="3460456" y="2765647"/>
            <a:ext cx="2819250" cy="2194167"/>
          </a:xfrm>
          <a:prstGeom prst="heart">
            <a:avLst/>
          </a:prstGeom>
          <a:solidFill>
            <a:srgbClr val="FF9933"/>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p>
        </p:txBody>
      </p:sp>
      <p:sp>
        <p:nvSpPr>
          <p:cNvPr id="11" name="TextBox 10"/>
          <p:cNvSpPr txBox="1"/>
          <p:nvPr/>
        </p:nvSpPr>
        <p:spPr>
          <a:xfrm>
            <a:off x="3681574" y="3326946"/>
            <a:ext cx="2377014"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Г. Предметную деятельность дошкольников</a:t>
            </a:r>
            <a:endParaRPr lang="ru-RU" b="1" dirty="0">
              <a:latin typeface="Times New Roman" pitchFamily="18" charset="0"/>
              <a:cs typeface="Times New Roman" pitchFamily="18" charset="0"/>
            </a:endParaRPr>
          </a:p>
        </p:txBody>
      </p:sp>
      <p:sp>
        <p:nvSpPr>
          <p:cNvPr id="12" name="TextBox 11"/>
          <p:cNvSpPr txBox="1"/>
          <p:nvPr/>
        </p:nvSpPr>
        <p:spPr>
          <a:xfrm>
            <a:off x="6666662" y="4959814"/>
            <a:ext cx="2763970" cy="653860"/>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Д. Самостоятельную деятельность детей.</a:t>
            </a:r>
            <a:endParaRPr lang="ru-RU" b="1" dirty="0">
              <a:latin typeface="Times New Roman" pitchFamily="18" charset="0"/>
              <a:cs typeface="Times New Roman" pitchFamily="18" charset="0"/>
            </a:endParaRPr>
          </a:p>
        </p:txBody>
      </p:sp>
      <p:pic>
        <p:nvPicPr>
          <p:cNvPr id="13" name="Рисунок 12"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309662" cy="107154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4" name="Управляющая кнопка: домой 13">
            <a:hlinkClick r:id="rId3" action="ppaction://hlinksldjump" highlightClick="1"/>
          </p:cNvPr>
          <p:cNvSpPr/>
          <p:nvPr/>
        </p:nvSpPr>
        <p:spPr>
          <a:xfrm>
            <a:off x="4310058" y="5714992"/>
            <a:ext cx="857256" cy="114300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6" presetClass="entr" presetSubtype="16"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2000"/>
                                        <p:tgtEl>
                                          <p:spTgt spid="3"/>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0.70"/>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childTnLst>
                          </p:cTn>
                        </p:par>
                        <p:par>
                          <p:cTn id="20" fill="hold">
                            <p:stCondLst>
                              <p:cond delay="4000"/>
                            </p:stCondLst>
                            <p:childTnLst>
                              <p:par>
                                <p:cTn id="21" presetID="2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edge">
                                      <p:cBhvr>
                                        <p:cTn id="23" dur="2000"/>
                                        <p:tgtEl>
                                          <p:spTgt spid="6"/>
                                        </p:tgtEl>
                                      </p:cBhvr>
                                    </p:animEffect>
                                  </p:childTnLst>
                                </p:cTn>
                              </p:par>
                              <p:par>
                                <p:cTn id="24" presetID="55"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strVal val="#ppt_w*0.70"/>
                                          </p:val>
                                        </p:tav>
                                        <p:tav tm="100000">
                                          <p:val>
                                            <p:strVal val="#ppt_w"/>
                                          </p:val>
                                        </p:tav>
                                      </p:tavLst>
                                    </p:anim>
                                    <p:anim calcmode="lin" valueType="num">
                                      <p:cBhvr>
                                        <p:cTn id="27" dur="1000" fill="hold"/>
                                        <p:tgtEl>
                                          <p:spTgt spid="8"/>
                                        </p:tgtEl>
                                        <p:attrNameLst>
                                          <p:attrName>ppt_h</p:attrName>
                                        </p:attrNameLst>
                                      </p:cBhvr>
                                      <p:tavLst>
                                        <p:tav tm="0">
                                          <p:val>
                                            <p:strVal val="#ppt_h"/>
                                          </p:val>
                                        </p:tav>
                                        <p:tav tm="100000">
                                          <p:val>
                                            <p:strVal val="#ppt_h"/>
                                          </p:val>
                                        </p:tav>
                                      </p:tavLst>
                                    </p:anim>
                                    <p:animEffect transition="in" filter="fade">
                                      <p:cBhvr>
                                        <p:cTn id="28" dur="1000"/>
                                        <p:tgtEl>
                                          <p:spTgt spid="8"/>
                                        </p:tgtEl>
                                      </p:cBhvr>
                                    </p:animEffect>
                                  </p:childTnLst>
                                </p:cTn>
                              </p:par>
                            </p:childTnLst>
                          </p:cTn>
                        </p:par>
                        <p:par>
                          <p:cTn id="29" fill="hold">
                            <p:stCondLst>
                              <p:cond delay="6000"/>
                            </p:stCondLst>
                            <p:childTnLst>
                              <p:par>
                                <p:cTn id="30" presetID="8"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2000"/>
                                        <p:tgtEl>
                                          <p:spTgt spid="5"/>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strVal val="#ppt_w*0.70"/>
                                          </p:val>
                                        </p:tav>
                                        <p:tav tm="100000">
                                          <p:val>
                                            <p:strVal val="#ppt_w"/>
                                          </p:val>
                                        </p:tav>
                                      </p:tavLst>
                                    </p:anim>
                                    <p:anim calcmode="lin" valueType="num">
                                      <p:cBhvr>
                                        <p:cTn id="36" dur="1000" fill="hold"/>
                                        <p:tgtEl>
                                          <p:spTgt spid="9"/>
                                        </p:tgtEl>
                                        <p:attrNameLst>
                                          <p:attrName>ppt_h</p:attrName>
                                        </p:attrNameLst>
                                      </p:cBhvr>
                                      <p:tavLst>
                                        <p:tav tm="0">
                                          <p:val>
                                            <p:strVal val="#ppt_h"/>
                                          </p:val>
                                        </p:tav>
                                        <p:tav tm="100000">
                                          <p:val>
                                            <p:strVal val="#ppt_h"/>
                                          </p:val>
                                        </p:tav>
                                      </p:tavLst>
                                    </p:anim>
                                    <p:animEffect transition="in" filter="fade">
                                      <p:cBhvr>
                                        <p:cTn id="37" dur="1000"/>
                                        <p:tgtEl>
                                          <p:spTgt spid="9"/>
                                        </p:tgtEl>
                                      </p:cBhvr>
                                    </p:animEffect>
                                  </p:childTnLst>
                                </p:cTn>
                              </p:par>
                            </p:childTnLst>
                          </p:cTn>
                        </p:par>
                        <p:par>
                          <p:cTn id="38" fill="hold">
                            <p:stCondLst>
                              <p:cond delay="8000"/>
                            </p:stCondLst>
                            <p:childTnLst>
                              <p:par>
                                <p:cTn id="39" presetID="18" presetClass="entr" presetSubtype="12"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strips(downLeft)">
                                      <p:cBhvr>
                                        <p:cTn id="41" dur="500"/>
                                        <p:tgtEl>
                                          <p:spTgt spid="10"/>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1000" fill="hold"/>
                                        <p:tgtEl>
                                          <p:spTgt spid="11"/>
                                        </p:tgtEl>
                                        <p:attrNameLst>
                                          <p:attrName>ppt_w</p:attrName>
                                        </p:attrNameLst>
                                      </p:cBhvr>
                                      <p:tavLst>
                                        <p:tav tm="0">
                                          <p:val>
                                            <p:strVal val="#ppt_w*0.70"/>
                                          </p:val>
                                        </p:tav>
                                        <p:tav tm="100000">
                                          <p:val>
                                            <p:strVal val="#ppt_w"/>
                                          </p:val>
                                        </p:tav>
                                      </p:tavLst>
                                    </p:anim>
                                    <p:anim calcmode="lin" valueType="num">
                                      <p:cBhvr>
                                        <p:cTn id="45" dur="1000" fill="hold"/>
                                        <p:tgtEl>
                                          <p:spTgt spid="11"/>
                                        </p:tgtEl>
                                        <p:attrNameLst>
                                          <p:attrName>ppt_h</p:attrName>
                                        </p:attrNameLst>
                                      </p:cBhvr>
                                      <p:tavLst>
                                        <p:tav tm="0">
                                          <p:val>
                                            <p:strVal val="#ppt_h"/>
                                          </p:val>
                                        </p:tav>
                                        <p:tav tm="100000">
                                          <p:val>
                                            <p:strVal val="#ppt_h"/>
                                          </p:val>
                                        </p:tav>
                                      </p:tavLst>
                                    </p:anim>
                                    <p:animEffect transition="in" filter="fade">
                                      <p:cBhvr>
                                        <p:cTn id="46" dur="1000"/>
                                        <p:tgtEl>
                                          <p:spTgt spid="11"/>
                                        </p:tgtEl>
                                      </p:cBhvr>
                                    </p:animEffect>
                                  </p:childTnLst>
                                </p:cTn>
                              </p:par>
                            </p:childTnLst>
                          </p:cTn>
                        </p:par>
                        <p:par>
                          <p:cTn id="47" fill="hold">
                            <p:stCondLst>
                              <p:cond delay="9000"/>
                            </p:stCondLst>
                            <p:childTnLst>
                              <p:par>
                                <p:cTn id="48" presetID="21" presetClass="entr" presetSubtype="4"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heel(4)">
                                      <p:cBhvr>
                                        <p:cTn id="50" dur="2000"/>
                                        <p:tgtEl>
                                          <p:spTgt spid="4"/>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1000" fill="hold"/>
                                        <p:tgtEl>
                                          <p:spTgt spid="12"/>
                                        </p:tgtEl>
                                        <p:attrNameLst>
                                          <p:attrName>ppt_w</p:attrName>
                                        </p:attrNameLst>
                                      </p:cBhvr>
                                      <p:tavLst>
                                        <p:tav tm="0">
                                          <p:val>
                                            <p:strVal val="#ppt_w*0.70"/>
                                          </p:val>
                                        </p:tav>
                                        <p:tav tm="100000">
                                          <p:val>
                                            <p:strVal val="#ppt_w"/>
                                          </p:val>
                                        </p:tav>
                                      </p:tavLst>
                                    </p:anim>
                                    <p:anim calcmode="lin" valueType="num">
                                      <p:cBhvr>
                                        <p:cTn id="54" dur="1000" fill="hold"/>
                                        <p:tgtEl>
                                          <p:spTgt spid="12"/>
                                        </p:tgtEl>
                                        <p:attrNameLst>
                                          <p:attrName>ppt_h</p:attrName>
                                        </p:attrNameLst>
                                      </p:cBhvr>
                                      <p:tavLst>
                                        <p:tav tm="0">
                                          <p:val>
                                            <p:strVal val="#ppt_h"/>
                                          </p:val>
                                        </p:tav>
                                        <p:tav tm="100000">
                                          <p:val>
                                            <p:strVal val="#ppt_h"/>
                                          </p:val>
                                        </p:tav>
                                      </p:tavLst>
                                    </p:anim>
                                    <p:animEffect transition="in" filter="fade">
                                      <p:cBhvr>
                                        <p:cTn id="55" dur="10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8" presetClass="emph" presetSubtype="0" fill="hold" grpId="1" nodeType="clickEffect">
                                  <p:stCondLst>
                                    <p:cond delay="0"/>
                                  </p:stCondLst>
                                  <p:childTnLst>
                                    <p:animRot by="21600000">
                                      <p:cBhvr>
                                        <p:cTn id="59" dur="2000" fill="hold"/>
                                        <p:tgtEl>
                                          <p:spTgt spid="5"/>
                                        </p:tgtEl>
                                        <p:attrNameLst>
                                          <p:attrName>r</p:attrName>
                                        </p:attrNameLst>
                                      </p:cBhvr>
                                    </p:animRot>
                                  </p:childTnLst>
                                </p:cTn>
                              </p:par>
                            </p:childTnLst>
                          </p:cTn>
                        </p:par>
                        <p:par>
                          <p:cTn id="60" fill="hold">
                            <p:stCondLst>
                              <p:cond delay="2000"/>
                            </p:stCondLst>
                            <p:childTnLst>
                              <p:par>
                                <p:cTn id="61" presetID="3" presetClass="exit" presetSubtype="10" fill="hold" grpId="1" nodeType="afterEffect">
                                  <p:stCondLst>
                                    <p:cond delay="0"/>
                                  </p:stCondLst>
                                  <p:childTnLst>
                                    <p:animEffect transition="out" filter="blinds(horizontal)">
                                      <p:cBhvr>
                                        <p:cTn id="62" dur="500"/>
                                        <p:tgtEl>
                                          <p:spTgt spid="3"/>
                                        </p:tgtEl>
                                      </p:cBhvr>
                                    </p:animEffect>
                                    <p:set>
                                      <p:cBhvr>
                                        <p:cTn id="63" dur="1" fill="hold">
                                          <p:stCondLst>
                                            <p:cond delay="499"/>
                                          </p:stCondLst>
                                        </p:cTn>
                                        <p:tgtEl>
                                          <p:spTgt spid="3"/>
                                        </p:tgtEl>
                                        <p:attrNameLst>
                                          <p:attrName>style.visibility</p:attrName>
                                        </p:attrNameLst>
                                      </p:cBhvr>
                                      <p:to>
                                        <p:strVal val="hidden"/>
                                      </p:to>
                                    </p:set>
                                  </p:childTnLst>
                                </p:cTn>
                              </p:par>
                              <p:par>
                                <p:cTn id="64" presetID="3" presetClass="exit" presetSubtype="10" fill="hold" grpId="1" nodeType="withEffect">
                                  <p:stCondLst>
                                    <p:cond delay="0"/>
                                  </p:stCondLst>
                                  <p:childTnLst>
                                    <p:animEffect transition="out" filter="blinds(horizontal)">
                                      <p:cBhvr>
                                        <p:cTn id="65" dur="500"/>
                                        <p:tgtEl>
                                          <p:spTgt spid="7"/>
                                        </p:tgtEl>
                                      </p:cBhvr>
                                    </p:animEffect>
                                    <p:set>
                                      <p:cBhvr>
                                        <p:cTn id="66" dur="1" fill="hold">
                                          <p:stCondLst>
                                            <p:cond delay="499"/>
                                          </p:stCondLst>
                                        </p:cTn>
                                        <p:tgtEl>
                                          <p:spTgt spid="7"/>
                                        </p:tgtEl>
                                        <p:attrNameLst>
                                          <p:attrName>style.visibility</p:attrName>
                                        </p:attrNameLst>
                                      </p:cBhvr>
                                      <p:to>
                                        <p:strVal val="hidden"/>
                                      </p:to>
                                    </p:set>
                                  </p:childTnLst>
                                </p:cTn>
                              </p:par>
                            </p:childTnLst>
                          </p:cTn>
                        </p:par>
                        <p:par>
                          <p:cTn id="67" fill="hold">
                            <p:stCondLst>
                              <p:cond delay="2500"/>
                            </p:stCondLst>
                            <p:childTnLst>
                              <p:par>
                                <p:cTn id="68" presetID="4" presetClass="exit" presetSubtype="16" fill="hold" grpId="1" nodeType="afterEffect">
                                  <p:stCondLst>
                                    <p:cond delay="0"/>
                                  </p:stCondLst>
                                  <p:childTnLst>
                                    <p:animEffect transition="out" filter="box(in)">
                                      <p:cBhvr>
                                        <p:cTn id="69" dur="500"/>
                                        <p:tgtEl>
                                          <p:spTgt spid="6"/>
                                        </p:tgtEl>
                                      </p:cBhvr>
                                    </p:animEffect>
                                    <p:set>
                                      <p:cBhvr>
                                        <p:cTn id="70" dur="1" fill="hold">
                                          <p:stCondLst>
                                            <p:cond delay="499"/>
                                          </p:stCondLst>
                                        </p:cTn>
                                        <p:tgtEl>
                                          <p:spTgt spid="6"/>
                                        </p:tgtEl>
                                        <p:attrNameLst>
                                          <p:attrName>style.visibility</p:attrName>
                                        </p:attrNameLst>
                                      </p:cBhvr>
                                      <p:to>
                                        <p:strVal val="hidden"/>
                                      </p:to>
                                    </p:set>
                                  </p:childTnLst>
                                </p:cTn>
                              </p:par>
                              <p:par>
                                <p:cTn id="71" presetID="4" presetClass="exit" presetSubtype="16" fill="hold" grpId="1" nodeType="withEffect">
                                  <p:stCondLst>
                                    <p:cond delay="0"/>
                                  </p:stCondLst>
                                  <p:childTnLst>
                                    <p:animEffect transition="out" filter="box(in)">
                                      <p:cBhvr>
                                        <p:cTn id="72" dur="500"/>
                                        <p:tgtEl>
                                          <p:spTgt spid="8"/>
                                        </p:tgtEl>
                                      </p:cBhvr>
                                    </p:animEffect>
                                    <p:set>
                                      <p:cBhvr>
                                        <p:cTn id="73" dur="1" fill="hold">
                                          <p:stCondLst>
                                            <p:cond delay="499"/>
                                          </p:stCondLst>
                                        </p:cTn>
                                        <p:tgtEl>
                                          <p:spTgt spid="8"/>
                                        </p:tgtEl>
                                        <p:attrNameLst>
                                          <p:attrName>style.visibility</p:attrName>
                                        </p:attrNameLst>
                                      </p:cBhvr>
                                      <p:to>
                                        <p:strVal val="hidden"/>
                                      </p:to>
                                    </p:set>
                                  </p:childTnLst>
                                </p:cTn>
                              </p:par>
                            </p:childTnLst>
                          </p:cTn>
                        </p:par>
                        <p:par>
                          <p:cTn id="74" fill="hold">
                            <p:stCondLst>
                              <p:cond delay="3000"/>
                            </p:stCondLst>
                            <p:childTnLst>
                              <p:par>
                                <p:cTn id="75" presetID="8" presetClass="exit" presetSubtype="16" fill="hold" grpId="1" nodeType="afterEffect">
                                  <p:stCondLst>
                                    <p:cond delay="0"/>
                                  </p:stCondLst>
                                  <p:childTnLst>
                                    <p:animEffect transition="out" filter="diamond(in)">
                                      <p:cBhvr>
                                        <p:cTn id="76" dur="2000"/>
                                        <p:tgtEl>
                                          <p:spTgt spid="10"/>
                                        </p:tgtEl>
                                      </p:cBhvr>
                                    </p:animEffect>
                                    <p:set>
                                      <p:cBhvr>
                                        <p:cTn id="77" dur="1" fill="hold">
                                          <p:stCondLst>
                                            <p:cond delay="1999"/>
                                          </p:stCondLst>
                                        </p:cTn>
                                        <p:tgtEl>
                                          <p:spTgt spid="10"/>
                                        </p:tgtEl>
                                        <p:attrNameLst>
                                          <p:attrName>style.visibility</p:attrName>
                                        </p:attrNameLst>
                                      </p:cBhvr>
                                      <p:to>
                                        <p:strVal val="hidden"/>
                                      </p:to>
                                    </p:set>
                                  </p:childTnLst>
                                </p:cTn>
                              </p:par>
                              <p:par>
                                <p:cTn id="78" presetID="8" presetClass="exit" presetSubtype="16" fill="hold" grpId="1" nodeType="withEffect">
                                  <p:stCondLst>
                                    <p:cond delay="0"/>
                                  </p:stCondLst>
                                  <p:childTnLst>
                                    <p:animEffect transition="out" filter="diamond(in)">
                                      <p:cBhvr>
                                        <p:cTn id="79" dur="2000"/>
                                        <p:tgtEl>
                                          <p:spTgt spid="11"/>
                                        </p:tgtEl>
                                      </p:cBhvr>
                                    </p:animEffect>
                                    <p:set>
                                      <p:cBhvr>
                                        <p:cTn id="80" dur="1" fill="hold">
                                          <p:stCondLst>
                                            <p:cond delay="1999"/>
                                          </p:stCondLst>
                                        </p:cTn>
                                        <p:tgtEl>
                                          <p:spTgt spid="11"/>
                                        </p:tgtEl>
                                        <p:attrNameLst>
                                          <p:attrName>style.visibility</p:attrName>
                                        </p:attrNameLst>
                                      </p:cBhvr>
                                      <p:to>
                                        <p:strVal val="hidden"/>
                                      </p:to>
                                    </p:set>
                                  </p:childTnLst>
                                </p:cTn>
                              </p:par>
                            </p:childTnLst>
                          </p:cTn>
                        </p:par>
                        <p:par>
                          <p:cTn id="81" fill="hold">
                            <p:stCondLst>
                              <p:cond delay="5000"/>
                            </p:stCondLst>
                            <p:childTnLst>
                              <p:par>
                                <p:cTn id="82" presetID="5" presetClass="exit" presetSubtype="10" fill="hold" grpId="1" nodeType="afterEffect">
                                  <p:stCondLst>
                                    <p:cond delay="0"/>
                                  </p:stCondLst>
                                  <p:childTnLst>
                                    <p:animEffect transition="out" filter="checkerboard(across)">
                                      <p:cBhvr>
                                        <p:cTn id="83" dur="500"/>
                                        <p:tgtEl>
                                          <p:spTgt spid="4"/>
                                        </p:tgtEl>
                                      </p:cBhvr>
                                    </p:animEffect>
                                    <p:set>
                                      <p:cBhvr>
                                        <p:cTn id="84" dur="1" fill="hold">
                                          <p:stCondLst>
                                            <p:cond delay="499"/>
                                          </p:stCondLst>
                                        </p:cTn>
                                        <p:tgtEl>
                                          <p:spTgt spid="4"/>
                                        </p:tgtEl>
                                        <p:attrNameLst>
                                          <p:attrName>style.visibility</p:attrName>
                                        </p:attrNameLst>
                                      </p:cBhvr>
                                      <p:to>
                                        <p:strVal val="hidden"/>
                                      </p:to>
                                    </p:set>
                                  </p:childTnLst>
                                </p:cTn>
                              </p:par>
                              <p:par>
                                <p:cTn id="85" presetID="5" presetClass="exit" presetSubtype="10" fill="hold" grpId="1" nodeType="withEffect">
                                  <p:stCondLst>
                                    <p:cond delay="0"/>
                                  </p:stCondLst>
                                  <p:childTnLst>
                                    <p:animEffect transition="out" filter="checkerboard(across)">
                                      <p:cBhvr>
                                        <p:cTn id="86" dur="500"/>
                                        <p:tgtEl>
                                          <p:spTgt spid="12"/>
                                        </p:tgtEl>
                                      </p:cBhvr>
                                    </p:animEffect>
                                    <p:set>
                                      <p:cBhvr>
                                        <p:cTn id="8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p:bldP spid="7" grpId="1"/>
      <p:bldP spid="8" grpId="0"/>
      <p:bldP spid="8" grpId="1"/>
      <p:bldP spid="9" grpId="0"/>
      <p:bldP spid="10" grpId="0" animBg="1"/>
      <p:bldP spid="10" grpId="1" animBg="1"/>
      <p:bldP spid="11" grpId="0"/>
      <p:bldP spid="11" grpId="1"/>
      <p:bldP spid="12" grpId="0"/>
      <p:bldP spid="12" grpId="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Прямоугольник 2"/>
          <p:cNvSpPr/>
          <p:nvPr/>
        </p:nvSpPr>
        <p:spPr>
          <a:xfrm>
            <a:off x="2309794" y="142852"/>
            <a:ext cx="6633214" cy="623082"/>
          </a:xfrm>
          <a:prstGeom prst="rect">
            <a:avLst/>
          </a:prstGeom>
          <a:noFill/>
        </p:spPr>
        <p:txBody>
          <a:bodyPr wrap="none" lIns="68415" tIns="34208" rIns="68415" bIns="34208">
            <a:spAutoFit/>
          </a:bodyPr>
          <a:lstStyle/>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1.Согласно педагогическим взглядам понятия</a:t>
            </a:r>
          </a:p>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о числе формируются в процессе…</a:t>
            </a:r>
            <a:endParaRPr lang="ru-RU"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Выноска-облако 3"/>
          <p:cNvSpPr/>
          <p:nvPr/>
        </p:nvSpPr>
        <p:spPr>
          <a:xfrm>
            <a:off x="143692" y="1285860"/>
            <a:ext cx="3073499" cy="1990059"/>
          </a:xfrm>
          <a:prstGeom prst="cloudCallout">
            <a:avLst>
              <a:gd name="adj1" fmla="val -17605"/>
              <a:gd name="adj2" fmla="val 43761"/>
            </a:avLst>
          </a:prstGeom>
          <a:solidFill>
            <a:schemeClr val="accent1">
              <a:lumMod val="40000"/>
              <a:lumOff val="6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5" name="Выноска-облако 4"/>
          <p:cNvSpPr/>
          <p:nvPr/>
        </p:nvSpPr>
        <p:spPr>
          <a:xfrm>
            <a:off x="254251" y="4143380"/>
            <a:ext cx="3184058" cy="2092113"/>
          </a:xfrm>
          <a:prstGeom prst="cloudCallout">
            <a:avLst>
              <a:gd name="adj1" fmla="val -17605"/>
              <a:gd name="adj2" fmla="val 43761"/>
            </a:avLst>
          </a:prstGeom>
          <a:solidFill>
            <a:srgbClr val="00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6" name="Выноска-облако 5"/>
          <p:cNvSpPr/>
          <p:nvPr/>
        </p:nvSpPr>
        <p:spPr>
          <a:xfrm>
            <a:off x="6390265" y="4092353"/>
            <a:ext cx="3184059" cy="1939031"/>
          </a:xfrm>
          <a:prstGeom prst="cloudCallout">
            <a:avLst>
              <a:gd name="adj1" fmla="val -17605"/>
              <a:gd name="adj2" fmla="val 43761"/>
            </a:avLst>
          </a:prstGeom>
          <a:solidFill>
            <a:srgbClr val="FF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7" name="Выноска-облако 6"/>
          <p:cNvSpPr/>
          <p:nvPr/>
        </p:nvSpPr>
        <p:spPr>
          <a:xfrm>
            <a:off x="6445544" y="979697"/>
            <a:ext cx="3018221" cy="1632869"/>
          </a:xfrm>
          <a:prstGeom prst="cloudCallout">
            <a:avLst>
              <a:gd name="adj1" fmla="val -17605"/>
              <a:gd name="adj2" fmla="val 43761"/>
            </a:avLst>
          </a:prstGeom>
          <a:solidFill>
            <a:schemeClr val="accent6">
              <a:lumMod val="60000"/>
              <a:lumOff val="4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8" name="Выноска-облако 7"/>
          <p:cNvSpPr/>
          <p:nvPr/>
        </p:nvSpPr>
        <p:spPr>
          <a:xfrm>
            <a:off x="3460456" y="2459485"/>
            <a:ext cx="3294618" cy="1939031"/>
          </a:xfrm>
          <a:prstGeom prst="cloudCallout">
            <a:avLst>
              <a:gd name="adj1" fmla="val -17605"/>
              <a:gd name="adj2" fmla="val 43761"/>
            </a:avLst>
          </a:prstGeom>
          <a:solidFill>
            <a:srgbClr val="FF99CC"/>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9" name="TextBox 8"/>
          <p:cNvSpPr txBox="1"/>
          <p:nvPr/>
        </p:nvSpPr>
        <p:spPr>
          <a:xfrm>
            <a:off x="475368" y="1898186"/>
            <a:ext cx="2432294" cy="653860"/>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А. Изобразительной деятельности. </a:t>
            </a:r>
            <a:endParaRPr lang="ru-RU" b="1" dirty="0">
              <a:latin typeface="Times New Roman" pitchFamily="18" charset="0"/>
              <a:cs typeface="Times New Roman" pitchFamily="18" charset="0"/>
            </a:endParaRPr>
          </a:p>
        </p:txBody>
      </p:sp>
      <p:sp>
        <p:nvSpPr>
          <p:cNvPr id="10" name="TextBox 9"/>
          <p:cNvSpPr txBox="1"/>
          <p:nvPr/>
        </p:nvSpPr>
        <p:spPr>
          <a:xfrm>
            <a:off x="6721941" y="1387914"/>
            <a:ext cx="2542853" cy="653860"/>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Б. Конструктивной деятельности</a:t>
            </a:r>
            <a:endParaRPr lang="ru-RU" b="1" dirty="0">
              <a:latin typeface="Times New Roman" pitchFamily="18" charset="0"/>
              <a:cs typeface="Times New Roman" pitchFamily="18" charset="0"/>
            </a:endParaRPr>
          </a:p>
        </p:txBody>
      </p:sp>
      <p:sp>
        <p:nvSpPr>
          <p:cNvPr id="11" name="TextBox 10"/>
          <p:cNvSpPr txBox="1"/>
          <p:nvPr/>
        </p:nvSpPr>
        <p:spPr>
          <a:xfrm>
            <a:off x="4013250" y="3071810"/>
            <a:ext cx="2321735" cy="653860"/>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В. Игровой деятельности.</a:t>
            </a:r>
            <a:endParaRPr lang="ru-RU" b="1" dirty="0">
              <a:latin typeface="Times New Roman" pitchFamily="18" charset="0"/>
              <a:cs typeface="Times New Roman" pitchFamily="18" charset="0"/>
            </a:endParaRPr>
          </a:p>
        </p:txBody>
      </p:sp>
      <p:sp>
        <p:nvSpPr>
          <p:cNvPr id="12" name="TextBox 11"/>
          <p:cNvSpPr txBox="1"/>
          <p:nvPr/>
        </p:nvSpPr>
        <p:spPr>
          <a:xfrm>
            <a:off x="585927" y="4806733"/>
            <a:ext cx="2266456" cy="653860"/>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Г. Творческого рассказывания</a:t>
            </a:r>
            <a:endParaRPr lang="ru-RU" b="1" dirty="0">
              <a:latin typeface="Times New Roman" pitchFamily="18" charset="0"/>
              <a:cs typeface="Times New Roman" pitchFamily="18" charset="0"/>
            </a:endParaRPr>
          </a:p>
        </p:txBody>
      </p:sp>
      <p:sp>
        <p:nvSpPr>
          <p:cNvPr id="13" name="TextBox 12"/>
          <p:cNvSpPr txBox="1"/>
          <p:nvPr/>
        </p:nvSpPr>
        <p:spPr>
          <a:xfrm>
            <a:off x="6666662" y="4704679"/>
            <a:ext cx="2598132"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Д. Специально организованных занятий.</a:t>
            </a:r>
            <a:endParaRPr lang="ru-RU" b="1" dirty="0">
              <a:latin typeface="Times New Roman" pitchFamily="18" charset="0"/>
              <a:cs typeface="Times New Roman" pitchFamily="18" charset="0"/>
            </a:endParaRPr>
          </a:p>
        </p:txBody>
      </p:sp>
      <p:pic>
        <p:nvPicPr>
          <p:cNvPr id="14" name="Рисунок 13"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381100" cy="1285860"/>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Управляющая кнопка: домой 14">
            <a:hlinkClick r:id="rId3" action="ppaction://hlinksldjump" highlightClick="1"/>
          </p:cNvPr>
          <p:cNvSpPr/>
          <p:nvPr/>
        </p:nvSpPr>
        <p:spPr>
          <a:xfrm>
            <a:off x="4381496" y="5786454"/>
            <a:ext cx="785818" cy="107154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35"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style.rotation</p:attrName>
                                        </p:attrNameLst>
                                      </p:cBhvr>
                                      <p:tavLst>
                                        <p:tav tm="0">
                                          <p:val>
                                            <p:fltVal val="720"/>
                                          </p:val>
                                        </p:tav>
                                        <p:tav tm="100000">
                                          <p:val>
                                            <p:fltVal val="0"/>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ppt_w</p:attrName>
                                        </p:attrNameLst>
                                      </p:cBhvr>
                                      <p:tavLst>
                                        <p:tav tm="0">
                                          <p:val>
                                            <p:fltVal val="0"/>
                                          </p:val>
                                        </p:tav>
                                        <p:tav tm="100000">
                                          <p:val>
                                            <p:strVal val="#ppt_w"/>
                                          </p:val>
                                        </p:tav>
                                      </p:tavLst>
                                    </p:anim>
                                  </p:childTnLst>
                                </p:cTn>
                              </p:par>
                              <p:par>
                                <p:cTn id="17" presetID="55"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childTnLst>
                          </p:cTn>
                        </p:par>
                        <p:par>
                          <p:cTn id="22" fill="hold">
                            <p:stCondLst>
                              <p:cond delay="3000"/>
                            </p:stCondLst>
                            <p:childTnLst>
                              <p:par>
                                <p:cTn id="23" presetID="6"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strVal val="#ppt_w*0.70"/>
                                          </p:val>
                                        </p:tav>
                                        <p:tav tm="100000">
                                          <p:val>
                                            <p:strVal val="#ppt_w"/>
                                          </p:val>
                                        </p:tav>
                                      </p:tavLst>
                                    </p:anim>
                                    <p:anim calcmode="lin" valueType="num">
                                      <p:cBhvr>
                                        <p:cTn id="29" dur="1000" fill="hold"/>
                                        <p:tgtEl>
                                          <p:spTgt spid="10"/>
                                        </p:tgtEl>
                                        <p:attrNameLst>
                                          <p:attrName>ppt_h</p:attrName>
                                        </p:attrNameLst>
                                      </p:cBhvr>
                                      <p:tavLst>
                                        <p:tav tm="0">
                                          <p:val>
                                            <p:strVal val="#ppt_h"/>
                                          </p:val>
                                        </p:tav>
                                        <p:tav tm="100000">
                                          <p:val>
                                            <p:strVal val="#ppt_h"/>
                                          </p:val>
                                        </p:tav>
                                      </p:tavLst>
                                    </p:anim>
                                    <p:animEffect transition="in" filter="fade">
                                      <p:cBhvr>
                                        <p:cTn id="30" dur="1000"/>
                                        <p:tgtEl>
                                          <p:spTgt spid="10"/>
                                        </p:tgtEl>
                                      </p:cBhvr>
                                    </p:animEffect>
                                  </p:childTnLst>
                                </p:cTn>
                              </p:par>
                            </p:childTnLst>
                          </p:cTn>
                        </p:par>
                        <p:par>
                          <p:cTn id="31" fill="hold">
                            <p:stCondLst>
                              <p:cond delay="5000"/>
                            </p:stCondLst>
                            <p:childTnLst>
                              <p:par>
                                <p:cTn id="32" presetID="2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edge">
                                      <p:cBhvr>
                                        <p:cTn id="34" dur="2000"/>
                                        <p:tgtEl>
                                          <p:spTgt spid="8"/>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strVal val="#ppt_w*0.70"/>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Effect transition="in" filter="fade">
                                      <p:cBhvr>
                                        <p:cTn id="39" dur="1000"/>
                                        <p:tgtEl>
                                          <p:spTgt spid="11"/>
                                        </p:tgtEl>
                                      </p:cBhvr>
                                    </p:animEffect>
                                  </p:childTnLst>
                                </p:cTn>
                              </p:par>
                            </p:childTnLst>
                          </p:cTn>
                        </p:par>
                        <p:par>
                          <p:cTn id="40" fill="hold">
                            <p:stCondLst>
                              <p:cond delay="7000"/>
                            </p:stCondLst>
                            <p:childTnLst>
                              <p:par>
                                <p:cTn id="41" presetID="8" presetClass="entr" presetSubtype="16"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diamond(in)">
                                      <p:cBhvr>
                                        <p:cTn id="43" dur="2000"/>
                                        <p:tgtEl>
                                          <p:spTgt spid="5"/>
                                        </p:tgtEl>
                                      </p:cBhvr>
                                    </p:animEffect>
                                  </p:childTnLst>
                                </p:cTn>
                              </p:par>
                              <p:par>
                                <p:cTn id="44" presetID="55" presetClass="entr" presetSubtype="0" fill="hold" grpId="1"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1000" fill="hold"/>
                                        <p:tgtEl>
                                          <p:spTgt spid="12"/>
                                        </p:tgtEl>
                                        <p:attrNameLst>
                                          <p:attrName>ppt_w</p:attrName>
                                        </p:attrNameLst>
                                      </p:cBhvr>
                                      <p:tavLst>
                                        <p:tav tm="0">
                                          <p:val>
                                            <p:strVal val="#ppt_w*0.70"/>
                                          </p:val>
                                        </p:tav>
                                        <p:tav tm="100000">
                                          <p:val>
                                            <p:strVal val="#ppt_w"/>
                                          </p:val>
                                        </p:tav>
                                      </p:tavLst>
                                    </p:anim>
                                    <p:anim calcmode="lin" valueType="num">
                                      <p:cBhvr>
                                        <p:cTn id="47" dur="1000" fill="hold"/>
                                        <p:tgtEl>
                                          <p:spTgt spid="12"/>
                                        </p:tgtEl>
                                        <p:attrNameLst>
                                          <p:attrName>ppt_h</p:attrName>
                                        </p:attrNameLst>
                                      </p:cBhvr>
                                      <p:tavLst>
                                        <p:tav tm="0">
                                          <p:val>
                                            <p:strVal val="#ppt_h"/>
                                          </p:val>
                                        </p:tav>
                                        <p:tav tm="100000">
                                          <p:val>
                                            <p:strVal val="#ppt_h"/>
                                          </p:val>
                                        </p:tav>
                                      </p:tavLst>
                                    </p:anim>
                                    <p:animEffect transition="in" filter="fade">
                                      <p:cBhvr>
                                        <p:cTn id="48" dur="1000"/>
                                        <p:tgtEl>
                                          <p:spTgt spid="12"/>
                                        </p:tgtEl>
                                      </p:cBhvr>
                                    </p:animEffect>
                                  </p:childTnLst>
                                </p:cTn>
                              </p:par>
                            </p:childTnLst>
                          </p:cTn>
                        </p:par>
                        <p:par>
                          <p:cTn id="49" fill="hold">
                            <p:stCondLst>
                              <p:cond delay="9000"/>
                            </p:stCondLst>
                            <p:childTnLst>
                              <p:par>
                                <p:cTn id="50" presetID="55" presetClass="entr" presetSubtype="0" fill="hold" grpId="1"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p:cTn id="52" dur="1000" fill="hold"/>
                                        <p:tgtEl>
                                          <p:spTgt spid="6"/>
                                        </p:tgtEl>
                                        <p:attrNameLst>
                                          <p:attrName>ppt_w</p:attrName>
                                        </p:attrNameLst>
                                      </p:cBhvr>
                                      <p:tavLst>
                                        <p:tav tm="0">
                                          <p:val>
                                            <p:strVal val="#ppt_w*0.70"/>
                                          </p:val>
                                        </p:tav>
                                        <p:tav tm="100000">
                                          <p:val>
                                            <p:strVal val="#ppt_w"/>
                                          </p:val>
                                        </p:tav>
                                      </p:tavLst>
                                    </p:anim>
                                    <p:anim calcmode="lin" valueType="num">
                                      <p:cBhvr>
                                        <p:cTn id="53" dur="1000" fill="hold"/>
                                        <p:tgtEl>
                                          <p:spTgt spid="6"/>
                                        </p:tgtEl>
                                        <p:attrNameLst>
                                          <p:attrName>ppt_h</p:attrName>
                                        </p:attrNameLst>
                                      </p:cBhvr>
                                      <p:tavLst>
                                        <p:tav tm="0">
                                          <p:val>
                                            <p:strVal val="#ppt_h"/>
                                          </p:val>
                                        </p:tav>
                                        <p:tav tm="100000">
                                          <p:val>
                                            <p:strVal val="#ppt_h"/>
                                          </p:val>
                                        </p:tav>
                                      </p:tavLst>
                                    </p:anim>
                                    <p:animEffect transition="in" filter="fade">
                                      <p:cBhvr>
                                        <p:cTn id="54" dur="1000"/>
                                        <p:tgtEl>
                                          <p:spTgt spid="6"/>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1000" fill="hold"/>
                                        <p:tgtEl>
                                          <p:spTgt spid="13"/>
                                        </p:tgtEl>
                                        <p:attrNameLst>
                                          <p:attrName>ppt_w</p:attrName>
                                        </p:attrNameLst>
                                      </p:cBhvr>
                                      <p:tavLst>
                                        <p:tav tm="0">
                                          <p:val>
                                            <p:strVal val="#ppt_w*0.70"/>
                                          </p:val>
                                        </p:tav>
                                        <p:tav tm="100000">
                                          <p:val>
                                            <p:strVal val="#ppt_w"/>
                                          </p:val>
                                        </p:tav>
                                      </p:tavLst>
                                    </p:anim>
                                    <p:anim calcmode="lin" valueType="num">
                                      <p:cBhvr>
                                        <p:cTn id="58" dur="1000" fill="hold"/>
                                        <p:tgtEl>
                                          <p:spTgt spid="13"/>
                                        </p:tgtEl>
                                        <p:attrNameLst>
                                          <p:attrName>ppt_h</p:attrName>
                                        </p:attrNameLst>
                                      </p:cBhvr>
                                      <p:tavLst>
                                        <p:tav tm="0">
                                          <p:val>
                                            <p:strVal val="#ppt_h"/>
                                          </p:val>
                                        </p:tav>
                                        <p:tav tm="100000">
                                          <p:val>
                                            <p:strVal val="#ppt_h"/>
                                          </p:val>
                                        </p:tav>
                                      </p:tavLst>
                                    </p:anim>
                                    <p:animEffect transition="in" filter="fade">
                                      <p:cBhvr>
                                        <p:cTn id="59" dur="10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8" presetClass="emph" presetSubtype="0" fill="hold" grpId="2" nodeType="clickEffect">
                                  <p:stCondLst>
                                    <p:cond delay="0"/>
                                  </p:stCondLst>
                                  <p:childTnLst>
                                    <p:animRot by="21600000">
                                      <p:cBhvr>
                                        <p:cTn id="63" dur="2000" fill="hold"/>
                                        <p:tgtEl>
                                          <p:spTgt spid="6"/>
                                        </p:tgtEl>
                                        <p:attrNameLst>
                                          <p:attrName>r</p:attrName>
                                        </p:attrNameLst>
                                      </p:cBhvr>
                                    </p:animRot>
                                  </p:childTnLst>
                                </p:cTn>
                              </p:par>
                            </p:childTnLst>
                          </p:cTn>
                        </p:par>
                        <p:par>
                          <p:cTn id="64" fill="hold">
                            <p:stCondLst>
                              <p:cond delay="2000"/>
                            </p:stCondLst>
                            <p:childTnLst>
                              <p:par>
                                <p:cTn id="65" presetID="3" presetClass="exit" presetSubtype="10" fill="hold" grpId="1" nodeType="afterEffect">
                                  <p:stCondLst>
                                    <p:cond delay="0"/>
                                  </p:stCondLst>
                                  <p:childTnLst>
                                    <p:animEffect transition="out" filter="blinds(horizontal)">
                                      <p:cBhvr>
                                        <p:cTn id="66" dur="500"/>
                                        <p:tgtEl>
                                          <p:spTgt spid="4"/>
                                        </p:tgtEl>
                                      </p:cBhvr>
                                    </p:animEffect>
                                    <p:set>
                                      <p:cBhvr>
                                        <p:cTn id="67" dur="1" fill="hold">
                                          <p:stCondLst>
                                            <p:cond delay="499"/>
                                          </p:stCondLst>
                                        </p:cTn>
                                        <p:tgtEl>
                                          <p:spTgt spid="4"/>
                                        </p:tgtEl>
                                        <p:attrNameLst>
                                          <p:attrName>style.visibility</p:attrName>
                                        </p:attrNameLst>
                                      </p:cBhvr>
                                      <p:to>
                                        <p:strVal val="hidden"/>
                                      </p:to>
                                    </p:set>
                                  </p:childTnLst>
                                </p:cTn>
                              </p:par>
                              <p:par>
                                <p:cTn id="68" presetID="3" presetClass="exit" presetSubtype="10" fill="hold" grpId="1" nodeType="withEffect">
                                  <p:stCondLst>
                                    <p:cond delay="0"/>
                                  </p:stCondLst>
                                  <p:childTnLst>
                                    <p:animEffect transition="out" filter="blinds(horizontal)">
                                      <p:cBhvr>
                                        <p:cTn id="69" dur="500"/>
                                        <p:tgtEl>
                                          <p:spTgt spid="9"/>
                                        </p:tgtEl>
                                      </p:cBhvr>
                                    </p:animEffect>
                                    <p:set>
                                      <p:cBhvr>
                                        <p:cTn id="70" dur="1" fill="hold">
                                          <p:stCondLst>
                                            <p:cond delay="499"/>
                                          </p:stCondLst>
                                        </p:cTn>
                                        <p:tgtEl>
                                          <p:spTgt spid="9"/>
                                        </p:tgtEl>
                                        <p:attrNameLst>
                                          <p:attrName>style.visibility</p:attrName>
                                        </p:attrNameLst>
                                      </p:cBhvr>
                                      <p:to>
                                        <p:strVal val="hidden"/>
                                      </p:to>
                                    </p:set>
                                  </p:childTnLst>
                                </p:cTn>
                              </p:par>
                            </p:childTnLst>
                          </p:cTn>
                        </p:par>
                        <p:par>
                          <p:cTn id="71" fill="hold">
                            <p:stCondLst>
                              <p:cond delay="2500"/>
                            </p:stCondLst>
                            <p:childTnLst>
                              <p:par>
                                <p:cTn id="72" presetID="4" presetClass="exit" presetSubtype="16" fill="hold" grpId="1" nodeType="afterEffect">
                                  <p:stCondLst>
                                    <p:cond delay="0"/>
                                  </p:stCondLst>
                                  <p:childTnLst>
                                    <p:animEffect transition="out" filter="box(in)">
                                      <p:cBhvr>
                                        <p:cTn id="73" dur="500"/>
                                        <p:tgtEl>
                                          <p:spTgt spid="7"/>
                                        </p:tgtEl>
                                      </p:cBhvr>
                                    </p:animEffect>
                                    <p:set>
                                      <p:cBhvr>
                                        <p:cTn id="74" dur="1" fill="hold">
                                          <p:stCondLst>
                                            <p:cond delay="499"/>
                                          </p:stCondLst>
                                        </p:cTn>
                                        <p:tgtEl>
                                          <p:spTgt spid="7"/>
                                        </p:tgtEl>
                                        <p:attrNameLst>
                                          <p:attrName>style.visibility</p:attrName>
                                        </p:attrNameLst>
                                      </p:cBhvr>
                                      <p:to>
                                        <p:strVal val="hidden"/>
                                      </p:to>
                                    </p:set>
                                  </p:childTnLst>
                                </p:cTn>
                              </p:par>
                              <p:par>
                                <p:cTn id="75" presetID="4" presetClass="exit" presetSubtype="16" fill="hold" grpId="1" nodeType="withEffect">
                                  <p:stCondLst>
                                    <p:cond delay="0"/>
                                  </p:stCondLst>
                                  <p:childTnLst>
                                    <p:animEffect transition="out" filter="box(in)">
                                      <p:cBhvr>
                                        <p:cTn id="76" dur="500"/>
                                        <p:tgtEl>
                                          <p:spTgt spid="10"/>
                                        </p:tgtEl>
                                      </p:cBhvr>
                                    </p:animEffect>
                                    <p:set>
                                      <p:cBhvr>
                                        <p:cTn id="77" dur="1" fill="hold">
                                          <p:stCondLst>
                                            <p:cond delay="499"/>
                                          </p:stCondLst>
                                        </p:cTn>
                                        <p:tgtEl>
                                          <p:spTgt spid="10"/>
                                        </p:tgtEl>
                                        <p:attrNameLst>
                                          <p:attrName>style.visibility</p:attrName>
                                        </p:attrNameLst>
                                      </p:cBhvr>
                                      <p:to>
                                        <p:strVal val="hidden"/>
                                      </p:to>
                                    </p:set>
                                  </p:childTnLst>
                                </p:cTn>
                              </p:par>
                            </p:childTnLst>
                          </p:cTn>
                        </p:par>
                        <p:par>
                          <p:cTn id="78" fill="hold">
                            <p:stCondLst>
                              <p:cond delay="3000"/>
                            </p:stCondLst>
                            <p:childTnLst>
                              <p:par>
                                <p:cTn id="79" presetID="8" presetClass="exit" presetSubtype="16" fill="hold" grpId="1" nodeType="afterEffect">
                                  <p:stCondLst>
                                    <p:cond delay="0"/>
                                  </p:stCondLst>
                                  <p:childTnLst>
                                    <p:animEffect transition="out" filter="diamond(in)">
                                      <p:cBhvr>
                                        <p:cTn id="80" dur="2000"/>
                                        <p:tgtEl>
                                          <p:spTgt spid="8"/>
                                        </p:tgtEl>
                                      </p:cBhvr>
                                    </p:animEffect>
                                    <p:set>
                                      <p:cBhvr>
                                        <p:cTn id="81" dur="1" fill="hold">
                                          <p:stCondLst>
                                            <p:cond delay="1999"/>
                                          </p:stCondLst>
                                        </p:cTn>
                                        <p:tgtEl>
                                          <p:spTgt spid="8"/>
                                        </p:tgtEl>
                                        <p:attrNameLst>
                                          <p:attrName>style.visibility</p:attrName>
                                        </p:attrNameLst>
                                      </p:cBhvr>
                                      <p:to>
                                        <p:strVal val="hidden"/>
                                      </p:to>
                                    </p:set>
                                  </p:childTnLst>
                                </p:cTn>
                              </p:par>
                              <p:par>
                                <p:cTn id="82" presetID="8" presetClass="exit" presetSubtype="16" fill="hold" grpId="1" nodeType="withEffect">
                                  <p:stCondLst>
                                    <p:cond delay="0"/>
                                  </p:stCondLst>
                                  <p:childTnLst>
                                    <p:animEffect transition="out" filter="diamond(in)">
                                      <p:cBhvr>
                                        <p:cTn id="83" dur="2000"/>
                                        <p:tgtEl>
                                          <p:spTgt spid="11"/>
                                        </p:tgtEl>
                                      </p:cBhvr>
                                    </p:animEffect>
                                    <p:set>
                                      <p:cBhvr>
                                        <p:cTn id="84" dur="1" fill="hold">
                                          <p:stCondLst>
                                            <p:cond delay="1999"/>
                                          </p:stCondLst>
                                        </p:cTn>
                                        <p:tgtEl>
                                          <p:spTgt spid="11"/>
                                        </p:tgtEl>
                                        <p:attrNameLst>
                                          <p:attrName>style.visibility</p:attrName>
                                        </p:attrNameLst>
                                      </p:cBhvr>
                                      <p:to>
                                        <p:strVal val="hidden"/>
                                      </p:to>
                                    </p:set>
                                  </p:childTnLst>
                                </p:cTn>
                              </p:par>
                            </p:childTnLst>
                          </p:cTn>
                        </p:par>
                        <p:par>
                          <p:cTn id="85" fill="hold">
                            <p:stCondLst>
                              <p:cond delay="5000"/>
                            </p:stCondLst>
                            <p:childTnLst>
                              <p:par>
                                <p:cTn id="86" presetID="5" presetClass="exit" presetSubtype="10" fill="hold" grpId="2" nodeType="afterEffect">
                                  <p:stCondLst>
                                    <p:cond delay="0"/>
                                  </p:stCondLst>
                                  <p:childTnLst>
                                    <p:animEffect transition="out" filter="checkerboard(across)">
                                      <p:cBhvr>
                                        <p:cTn id="87" dur="500"/>
                                        <p:tgtEl>
                                          <p:spTgt spid="5"/>
                                        </p:tgtEl>
                                      </p:cBhvr>
                                    </p:animEffect>
                                    <p:set>
                                      <p:cBhvr>
                                        <p:cTn id="88" dur="1" fill="hold">
                                          <p:stCondLst>
                                            <p:cond delay="499"/>
                                          </p:stCondLst>
                                        </p:cTn>
                                        <p:tgtEl>
                                          <p:spTgt spid="5"/>
                                        </p:tgtEl>
                                        <p:attrNameLst>
                                          <p:attrName>style.visibility</p:attrName>
                                        </p:attrNameLst>
                                      </p:cBhvr>
                                      <p:to>
                                        <p:strVal val="hidden"/>
                                      </p:to>
                                    </p:set>
                                  </p:childTnLst>
                                </p:cTn>
                              </p:par>
                              <p:par>
                                <p:cTn id="89" presetID="5" presetClass="exit" presetSubtype="10" fill="hold" grpId="0" nodeType="withEffect">
                                  <p:stCondLst>
                                    <p:cond delay="0"/>
                                  </p:stCondLst>
                                  <p:childTnLst>
                                    <p:animEffect transition="out" filter="checkerboard(across)">
                                      <p:cBhvr>
                                        <p:cTn id="90" dur="500"/>
                                        <p:tgtEl>
                                          <p:spTgt spid="12"/>
                                        </p:tgtEl>
                                      </p:cBhvr>
                                    </p:animEffect>
                                    <p:set>
                                      <p:cBhvr>
                                        <p:cTn id="91"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5" grpId="0" animBg="1"/>
      <p:bldP spid="5" grpId="2" animBg="1"/>
      <p:bldP spid="6" grpId="1" animBg="1"/>
      <p:bldP spid="6" grpId="2" animBg="1"/>
      <p:bldP spid="7" grpId="0" animBg="1"/>
      <p:bldP spid="7" grpId="1" animBg="1"/>
      <p:bldP spid="8" grpId="0" animBg="1"/>
      <p:bldP spid="8" grpId="1" animBg="1"/>
      <p:bldP spid="9" grpId="0"/>
      <p:bldP spid="9" grpId="1"/>
      <p:bldP spid="10" grpId="0"/>
      <p:bldP spid="10" grpId="1"/>
      <p:bldP spid="11" grpId="0"/>
      <p:bldP spid="11" grpId="1"/>
      <p:bldP spid="12" grpId="0"/>
      <p:bldP spid="12" grpId="1"/>
      <p:bldP spid="13"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Прямоугольник 2"/>
          <p:cNvSpPr/>
          <p:nvPr/>
        </p:nvSpPr>
        <p:spPr>
          <a:xfrm>
            <a:off x="2381232" y="0"/>
            <a:ext cx="6048053" cy="807748"/>
          </a:xfrm>
          <a:prstGeom prst="rect">
            <a:avLst/>
          </a:prstGeom>
          <a:noFill/>
        </p:spPr>
        <p:txBody>
          <a:bodyPr wrap="none" lIns="68415" tIns="34208" rIns="68415" bIns="34208">
            <a:spAutoFit/>
          </a:bodyPr>
          <a:lstStyle/>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2</a:t>
            </a:r>
            <a:r>
              <a:rPr lang="ru-RU"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Теория деятельности</a:t>
            </a:r>
          </a:p>
          <a:p>
            <a:pPr algn="ctr"/>
            <a:r>
              <a:rPr lang="ru-RU"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А. Н. Леонтьева легла в основу…</a:t>
            </a:r>
            <a:endParaRPr lang="ru-RU" sz="2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Выноска-облако 3"/>
          <p:cNvSpPr/>
          <p:nvPr/>
        </p:nvSpPr>
        <p:spPr>
          <a:xfrm>
            <a:off x="1" y="877643"/>
            <a:ext cx="3515735" cy="2310093"/>
          </a:xfrm>
          <a:prstGeom prst="cloudCallout">
            <a:avLst>
              <a:gd name="adj1" fmla="val -17605"/>
              <a:gd name="adj2" fmla="val 43761"/>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5" name="Выноска-облако 4"/>
          <p:cNvSpPr/>
          <p:nvPr/>
        </p:nvSpPr>
        <p:spPr>
          <a:xfrm>
            <a:off x="254252" y="4092353"/>
            <a:ext cx="2985087" cy="2143140"/>
          </a:xfrm>
          <a:prstGeom prst="cloudCallout">
            <a:avLst>
              <a:gd name="adj1" fmla="val -17605"/>
              <a:gd name="adj2" fmla="val 43761"/>
            </a:avLst>
          </a:prstGeom>
          <a:solidFill>
            <a:srgbClr val="FFFF66"/>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6" name="Выноска-облако 5"/>
          <p:cNvSpPr/>
          <p:nvPr/>
        </p:nvSpPr>
        <p:spPr>
          <a:xfrm>
            <a:off x="6113868" y="3990299"/>
            <a:ext cx="3150926" cy="2194167"/>
          </a:xfrm>
          <a:prstGeom prst="cloudCallout">
            <a:avLst>
              <a:gd name="adj1" fmla="val -17605"/>
              <a:gd name="adj2" fmla="val 43761"/>
            </a:avLst>
          </a:prstGeom>
          <a:solidFill>
            <a:srgbClr val="00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7" name="Выноска-облако 6"/>
          <p:cNvSpPr/>
          <p:nvPr/>
        </p:nvSpPr>
        <p:spPr>
          <a:xfrm>
            <a:off x="5837470" y="877643"/>
            <a:ext cx="3405177" cy="2041086"/>
          </a:xfrm>
          <a:prstGeom prst="cloudCallout">
            <a:avLst>
              <a:gd name="adj1" fmla="val -17605"/>
              <a:gd name="adj2" fmla="val 43761"/>
            </a:avLst>
          </a:prstGeom>
          <a:solidFill>
            <a:srgbClr val="00FFFF"/>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8" name="TextBox 7"/>
          <p:cNvSpPr txBox="1"/>
          <p:nvPr/>
        </p:nvSpPr>
        <p:spPr>
          <a:xfrm>
            <a:off x="475368" y="1592023"/>
            <a:ext cx="2487573" cy="1238635"/>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А. Формирование предпосылок математического мышления </a:t>
            </a:r>
            <a:endParaRPr lang="ru-RU" b="1" dirty="0">
              <a:latin typeface="Times New Roman" pitchFamily="18" charset="0"/>
              <a:cs typeface="Times New Roman" pitchFamily="18" charset="0"/>
            </a:endParaRPr>
          </a:p>
        </p:txBody>
      </p:sp>
      <p:sp>
        <p:nvSpPr>
          <p:cNvPr id="9" name="TextBox 8"/>
          <p:cNvSpPr txBox="1"/>
          <p:nvPr/>
        </p:nvSpPr>
        <p:spPr>
          <a:xfrm>
            <a:off x="6445544" y="1285860"/>
            <a:ext cx="2211176" cy="1238635"/>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Б. Формирование начальных форм учебной деятельности.</a:t>
            </a:r>
            <a:endParaRPr lang="ru-RU" b="1" dirty="0">
              <a:latin typeface="Times New Roman" pitchFamily="18" charset="0"/>
              <a:cs typeface="Times New Roman" pitchFamily="18" charset="0"/>
            </a:endParaRPr>
          </a:p>
        </p:txBody>
      </p:sp>
      <p:sp>
        <p:nvSpPr>
          <p:cNvPr id="10" name="TextBox 9"/>
          <p:cNvSpPr txBox="1"/>
          <p:nvPr/>
        </p:nvSpPr>
        <p:spPr>
          <a:xfrm>
            <a:off x="641206" y="4551597"/>
            <a:ext cx="2321735"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В. Развития памяти, внимания, мышления.</a:t>
            </a:r>
            <a:endParaRPr lang="ru-RU" b="1" dirty="0">
              <a:latin typeface="Times New Roman" pitchFamily="18" charset="0"/>
              <a:cs typeface="Times New Roman" pitchFamily="18" charset="0"/>
            </a:endParaRPr>
          </a:p>
        </p:txBody>
      </p:sp>
      <p:sp>
        <p:nvSpPr>
          <p:cNvPr id="11" name="Выноска-облако 10"/>
          <p:cNvSpPr/>
          <p:nvPr/>
        </p:nvSpPr>
        <p:spPr>
          <a:xfrm>
            <a:off x="3128779" y="2561539"/>
            <a:ext cx="2819250" cy="1888004"/>
          </a:xfrm>
          <a:prstGeom prst="cloudCallout">
            <a:avLst>
              <a:gd name="adj1" fmla="val -17605"/>
              <a:gd name="adj2" fmla="val 43761"/>
            </a:avLst>
          </a:prstGeom>
          <a:solidFill>
            <a:srgbClr val="FF99CC"/>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12" name="TextBox 11"/>
          <p:cNvSpPr txBox="1"/>
          <p:nvPr/>
        </p:nvSpPr>
        <p:spPr>
          <a:xfrm>
            <a:off x="3349897" y="3071810"/>
            <a:ext cx="2321735"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Г. Организации занятий по математике.</a:t>
            </a:r>
            <a:endParaRPr lang="ru-RU" b="1" dirty="0">
              <a:latin typeface="Times New Roman" pitchFamily="18" charset="0"/>
              <a:cs typeface="Times New Roman" pitchFamily="18" charset="0"/>
            </a:endParaRPr>
          </a:p>
        </p:txBody>
      </p:sp>
      <p:sp>
        <p:nvSpPr>
          <p:cNvPr id="13" name="TextBox 12"/>
          <p:cNvSpPr txBox="1"/>
          <p:nvPr/>
        </p:nvSpPr>
        <p:spPr>
          <a:xfrm>
            <a:off x="6611382" y="4602624"/>
            <a:ext cx="2155897"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Д. Организация математических досугов.</a:t>
            </a:r>
            <a:endParaRPr lang="ru-RU" b="1" dirty="0">
              <a:latin typeface="Times New Roman" pitchFamily="18" charset="0"/>
              <a:cs typeface="Times New Roman" pitchFamily="18" charset="0"/>
            </a:endParaRPr>
          </a:p>
        </p:txBody>
      </p:sp>
      <p:pic>
        <p:nvPicPr>
          <p:cNvPr id="14" name="Рисунок 13"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309662" cy="1142984"/>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Управляющая кнопка: домой 14">
            <a:hlinkClick r:id="rId3" action="ppaction://hlinksldjump" highlightClick="1"/>
          </p:cNvPr>
          <p:cNvSpPr/>
          <p:nvPr/>
        </p:nvSpPr>
        <p:spPr>
          <a:xfrm>
            <a:off x="4024306" y="5714992"/>
            <a:ext cx="928694" cy="1143008"/>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6"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strVal val="#ppt_w*0.70"/>
                                          </p:val>
                                        </p:tav>
                                        <p:tav tm="100000">
                                          <p:val>
                                            <p:strVal val="#ppt_w"/>
                                          </p:val>
                                        </p:tav>
                                      </p:tavLst>
                                    </p:anim>
                                    <p:anim calcmode="lin" valueType="num">
                                      <p:cBhvr>
                                        <p:cTn id="18" dur="1000" fill="hold"/>
                                        <p:tgtEl>
                                          <p:spTgt spid="8"/>
                                        </p:tgtEl>
                                        <p:attrNameLst>
                                          <p:attrName>ppt_h</p:attrName>
                                        </p:attrNameLst>
                                      </p:cBhvr>
                                      <p:tavLst>
                                        <p:tav tm="0">
                                          <p:val>
                                            <p:strVal val="#ppt_h"/>
                                          </p:val>
                                        </p:tav>
                                        <p:tav tm="100000">
                                          <p:val>
                                            <p:strVal val="#ppt_h"/>
                                          </p:val>
                                        </p:tav>
                                      </p:tavLst>
                                    </p:anim>
                                    <p:animEffect transition="in" filter="fade">
                                      <p:cBhvr>
                                        <p:cTn id="19" dur="1000"/>
                                        <p:tgtEl>
                                          <p:spTgt spid="8"/>
                                        </p:tgtEl>
                                      </p:cBhvr>
                                    </p:animEffect>
                                  </p:childTnLst>
                                </p:cTn>
                              </p:par>
                            </p:childTnLst>
                          </p:cTn>
                        </p:par>
                        <p:par>
                          <p:cTn id="20" fill="hold">
                            <p:stCondLst>
                              <p:cond delay="4000"/>
                            </p:stCondLst>
                            <p:childTnLst>
                              <p:par>
                                <p:cTn id="21" presetID="4"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par>
                                <p:cTn id="24" presetID="55"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strVal val="#ppt_w*0.70"/>
                                          </p:val>
                                        </p:tav>
                                        <p:tav tm="100000">
                                          <p:val>
                                            <p:strVal val="#ppt_w"/>
                                          </p:val>
                                        </p:tav>
                                      </p:tavLst>
                                    </p:anim>
                                    <p:anim calcmode="lin" valueType="num">
                                      <p:cBhvr>
                                        <p:cTn id="27" dur="1000" fill="hold"/>
                                        <p:tgtEl>
                                          <p:spTgt spid="9"/>
                                        </p:tgtEl>
                                        <p:attrNameLst>
                                          <p:attrName>ppt_h</p:attrName>
                                        </p:attrNameLst>
                                      </p:cBhvr>
                                      <p:tavLst>
                                        <p:tav tm="0">
                                          <p:val>
                                            <p:strVal val="#ppt_h"/>
                                          </p:val>
                                        </p:tav>
                                        <p:tav tm="100000">
                                          <p:val>
                                            <p:strVal val="#ppt_h"/>
                                          </p:val>
                                        </p:tav>
                                      </p:tavLst>
                                    </p:anim>
                                    <p:animEffect transition="in" filter="fade">
                                      <p:cBhvr>
                                        <p:cTn id="28" dur="1000"/>
                                        <p:tgtEl>
                                          <p:spTgt spid="9"/>
                                        </p:tgtEl>
                                      </p:cBhvr>
                                    </p:animEffect>
                                  </p:childTnLst>
                                </p:cTn>
                              </p:par>
                            </p:childTnLst>
                          </p:cTn>
                        </p:par>
                        <p:par>
                          <p:cTn id="29" fill="hold">
                            <p:stCondLst>
                              <p:cond delay="5000"/>
                            </p:stCondLst>
                            <p:childTnLst>
                              <p:par>
                                <p:cTn id="30" presetID="8"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diamond(in)">
                                      <p:cBhvr>
                                        <p:cTn id="32" dur="2000"/>
                                        <p:tgtEl>
                                          <p:spTgt spid="5"/>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anim calcmode="lin" valueType="num">
                                      <p:cBhvr>
                                        <p:cTn id="35" dur="1000" fill="hold"/>
                                        <p:tgtEl>
                                          <p:spTgt spid="10">
                                            <p:txEl>
                                              <p:pRg st="0" end="0"/>
                                            </p:txEl>
                                          </p:spTgt>
                                        </p:tgtEl>
                                        <p:attrNameLst>
                                          <p:attrName>ppt_w</p:attrName>
                                        </p:attrNameLst>
                                      </p:cBhvr>
                                      <p:tavLst>
                                        <p:tav tm="0">
                                          <p:val>
                                            <p:strVal val="#ppt_w*0.70"/>
                                          </p:val>
                                        </p:tav>
                                        <p:tav tm="100000">
                                          <p:val>
                                            <p:strVal val="#ppt_w"/>
                                          </p:val>
                                        </p:tav>
                                      </p:tavLst>
                                    </p:anim>
                                    <p:anim calcmode="lin" valueType="num">
                                      <p:cBhvr>
                                        <p:cTn id="36" dur="1000" fill="hold"/>
                                        <p:tgtEl>
                                          <p:spTgt spid="10">
                                            <p:txEl>
                                              <p:pRg st="0" end="0"/>
                                            </p:txEl>
                                          </p:spTgt>
                                        </p:tgtEl>
                                        <p:attrNameLst>
                                          <p:attrName>ppt_h</p:attrName>
                                        </p:attrNameLst>
                                      </p:cBhvr>
                                      <p:tavLst>
                                        <p:tav tm="0">
                                          <p:val>
                                            <p:strVal val="#ppt_h"/>
                                          </p:val>
                                        </p:tav>
                                        <p:tav tm="100000">
                                          <p:val>
                                            <p:strVal val="#ppt_h"/>
                                          </p:val>
                                        </p:tav>
                                      </p:tavLst>
                                    </p:anim>
                                    <p:animEffect transition="in" filter="fade">
                                      <p:cBhvr>
                                        <p:cTn id="37" dur="1000"/>
                                        <p:tgtEl>
                                          <p:spTgt spid="10">
                                            <p:txEl>
                                              <p:pRg st="0" end="0"/>
                                            </p:txEl>
                                          </p:spTgt>
                                        </p:tgtEl>
                                      </p:cBhvr>
                                    </p:animEffect>
                                  </p:childTnLst>
                                </p:cTn>
                              </p:par>
                            </p:childTnLst>
                          </p:cTn>
                        </p:par>
                        <p:par>
                          <p:cTn id="38" fill="hold">
                            <p:stCondLst>
                              <p:cond delay="7000"/>
                            </p:stCondLst>
                            <p:childTnLst>
                              <p:par>
                                <p:cTn id="39" presetID="18" presetClass="entr" presetSubtype="1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strips(downLeft)">
                                      <p:cBhvr>
                                        <p:cTn id="41" dur="500"/>
                                        <p:tgtEl>
                                          <p:spTgt spid="11"/>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1000" fill="hold"/>
                                        <p:tgtEl>
                                          <p:spTgt spid="12"/>
                                        </p:tgtEl>
                                        <p:attrNameLst>
                                          <p:attrName>ppt_w</p:attrName>
                                        </p:attrNameLst>
                                      </p:cBhvr>
                                      <p:tavLst>
                                        <p:tav tm="0">
                                          <p:val>
                                            <p:strVal val="#ppt_w*0.70"/>
                                          </p:val>
                                        </p:tav>
                                        <p:tav tm="100000">
                                          <p:val>
                                            <p:strVal val="#ppt_w"/>
                                          </p:val>
                                        </p:tav>
                                      </p:tavLst>
                                    </p:anim>
                                    <p:anim calcmode="lin" valueType="num">
                                      <p:cBhvr>
                                        <p:cTn id="45" dur="1000" fill="hold"/>
                                        <p:tgtEl>
                                          <p:spTgt spid="12"/>
                                        </p:tgtEl>
                                        <p:attrNameLst>
                                          <p:attrName>ppt_h</p:attrName>
                                        </p:attrNameLst>
                                      </p:cBhvr>
                                      <p:tavLst>
                                        <p:tav tm="0">
                                          <p:val>
                                            <p:strVal val="#ppt_h"/>
                                          </p:val>
                                        </p:tav>
                                        <p:tav tm="100000">
                                          <p:val>
                                            <p:strVal val="#ppt_h"/>
                                          </p:val>
                                        </p:tav>
                                      </p:tavLst>
                                    </p:anim>
                                    <p:animEffect transition="in" filter="fade">
                                      <p:cBhvr>
                                        <p:cTn id="46" dur="1000"/>
                                        <p:tgtEl>
                                          <p:spTgt spid="12"/>
                                        </p:tgtEl>
                                      </p:cBhvr>
                                    </p:animEffect>
                                  </p:childTnLst>
                                </p:cTn>
                              </p:par>
                            </p:childTnLst>
                          </p:cTn>
                        </p:par>
                        <p:par>
                          <p:cTn id="47" fill="hold">
                            <p:stCondLst>
                              <p:cond delay="8000"/>
                            </p:stCondLst>
                            <p:childTnLst>
                              <p:par>
                                <p:cTn id="48" presetID="21" presetClass="entr" presetSubtype="4"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heel(4)">
                                      <p:cBhvr>
                                        <p:cTn id="50" dur="2000"/>
                                        <p:tgtEl>
                                          <p:spTgt spid="6"/>
                                        </p:tgtEl>
                                      </p:cBhvr>
                                    </p:animEffect>
                                  </p:childTnLst>
                                </p:cTn>
                              </p:par>
                            </p:childTnLst>
                          </p:cTn>
                        </p:par>
                        <p:par>
                          <p:cTn id="51" fill="hold">
                            <p:stCondLst>
                              <p:cond delay="10000"/>
                            </p:stCondLst>
                            <p:childTnLst>
                              <p:par>
                                <p:cTn id="52" presetID="55"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 calcmode="lin" valueType="num">
                                      <p:cBhvr>
                                        <p:cTn id="54" dur="1000" fill="hold"/>
                                        <p:tgtEl>
                                          <p:spTgt spid="13"/>
                                        </p:tgtEl>
                                        <p:attrNameLst>
                                          <p:attrName>ppt_w</p:attrName>
                                        </p:attrNameLst>
                                      </p:cBhvr>
                                      <p:tavLst>
                                        <p:tav tm="0">
                                          <p:val>
                                            <p:strVal val="#ppt_w*0.70"/>
                                          </p:val>
                                        </p:tav>
                                        <p:tav tm="100000">
                                          <p:val>
                                            <p:strVal val="#ppt_w"/>
                                          </p:val>
                                        </p:tav>
                                      </p:tavLst>
                                    </p:anim>
                                    <p:anim calcmode="lin" valueType="num">
                                      <p:cBhvr>
                                        <p:cTn id="55" dur="1000" fill="hold"/>
                                        <p:tgtEl>
                                          <p:spTgt spid="13"/>
                                        </p:tgtEl>
                                        <p:attrNameLst>
                                          <p:attrName>ppt_h</p:attrName>
                                        </p:attrNameLst>
                                      </p:cBhvr>
                                      <p:tavLst>
                                        <p:tav tm="0">
                                          <p:val>
                                            <p:strVal val="#ppt_h"/>
                                          </p:val>
                                        </p:tav>
                                        <p:tav tm="100000">
                                          <p:val>
                                            <p:strVal val="#ppt_h"/>
                                          </p:val>
                                        </p:tav>
                                      </p:tavLst>
                                    </p:anim>
                                    <p:animEffect transition="in" filter="fade">
                                      <p:cBhvr>
                                        <p:cTn id="56" dur="100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8" presetClass="emph" presetSubtype="0" fill="hold" grpId="1" nodeType="clickEffect">
                                  <p:stCondLst>
                                    <p:cond delay="0"/>
                                  </p:stCondLst>
                                  <p:childTnLst>
                                    <p:animRot by="21600000">
                                      <p:cBhvr>
                                        <p:cTn id="60" dur="2000" fill="hold"/>
                                        <p:tgtEl>
                                          <p:spTgt spid="11"/>
                                        </p:tgtEl>
                                        <p:attrNameLst>
                                          <p:attrName>r</p:attrName>
                                        </p:attrNameLst>
                                      </p:cBhvr>
                                    </p:animRot>
                                  </p:childTnLst>
                                </p:cTn>
                              </p:par>
                            </p:childTnLst>
                          </p:cTn>
                        </p:par>
                        <p:par>
                          <p:cTn id="61" fill="hold">
                            <p:stCondLst>
                              <p:cond delay="2000"/>
                            </p:stCondLst>
                            <p:childTnLst>
                              <p:par>
                                <p:cTn id="62" presetID="8" presetClass="exit" presetSubtype="16" fill="hold" grpId="1" nodeType="afterEffect">
                                  <p:stCondLst>
                                    <p:cond delay="0"/>
                                  </p:stCondLst>
                                  <p:childTnLst>
                                    <p:animEffect transition="out" filter="diamond(in)">
                                      <p:cBhvr>
                                        <p:cTn id="63" dur="2000"/>
                                        <p:tgtEl>
                                          <p:spTgt spid="4"/>
                                        </p:tgtEl>
                                      </p:cBhvr>
                                    </p:animEffect>
                                    <p:set>
                                      <p:cBhvr>
                                        <p:cTn id="64" dur="1" fill="hold">
                                          <p:stCondLst>
                                            <p:cond delay="1999"/>
                                          </p:stCondLst>
                                        </p:cTn>
                                        <p:tgtEl>
                                          <p:spTgt spid="4"/>
                                        </p:tgtEl>
                                        <p:attrNameLst>
                                          <p:attrName>style.visibility</p:attrName>
                                        </p:attrNameLst>
                                      </p:cBhvr>
                                      <p:to>
                                        <p:strVal val="hidden"/>
                                      </p:to>
                                    </p:set>
                                  </p:childTnLst>
                                </p:cTn>
                              </p:par>
                              <p:par>
                                <p:cTn id="65" presetID="8" presetClass="exit" presetSubtype="16" fill="hold" grpId="1" nodeType="withEffect">
                                  <p:stCondLst>
                                    <p:cond delay="0"/>
                                  </p:stCondLst>
                                  <p:childTnLst>
                                    <p:animEffect transition="out" filter="diamond(in)">
                                      <p:cBhvr>
                                        <p:cTn id="66" dur="2000"/>
                                        <p:tgtEl>
                                          <p:spTgt spid="8"/>
                                        </p:tgtEl>
                                      </p:cBhvr>
                                    </p:animEffect>
                                    <p:set>
                                      <p:cBhvr>
                                        <p:cTn id="67" dur="1" fill="hold">
                                          <p:stCondLst>
                                            <p:cond delay="1999"/>
                                          </p:stCondLst>
                                        </p:cTn>
                                        <p:tgtEl>
                                          <p:spTgt spid="8"/>
                                        </p:tgtEl>
                                        <p:attrNameLst>
                                          <p:attrName>style.visibility</p:attrName>
                                        </p:attrNameLst>
                                      </p:cBhvr>
                                      <p:to>
                                        <p:strVal val="hidden"/>
                                      </p:to>
                                    </p:set>
                                  </p:childTnLst>
                                </p:cTn>
                              </p:par>
                            </p:childTnLst>
                          </p:cTn>
                        </p:par>
                        <p:par>
                          <p:cTn id="68" fill="hold">
                            <p:stCondLst>
                              <p:cond delay="4000"/>
                            </p:stCondLst>
                            <p:childTnLst>
                              <p:par>
                                <p:cTn id="69" presetID="18" presetClass="exit" presetSubtype="12" fill="hold" grpId="1" nodeType="afterEffect">
                                  <p:stCondLst>
                                    <p:cond delay="0"/>
                                  </p:stCondLst>
                                  <p:childTnLst>
                                    <p:animEffect transition="out" filter="strips(downLeft)">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8" presetClass="exit" presetSubtype="12" fill="hold" grpId="1" nodeType="withEffect">
                                  <p:stCondLst>
                                    <p:cond delay="0"/>
                                  </p:stCondLst>
                                  <p:childTnLst>
                                    <p:animEffect transition="out" filter="strips(downLeft)">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childTnLst>
                          </p:cTn>
                        </p:par>
                        <p:par>
                          <p:cTn id="75" fill="hold">
                            <p:stCondLst>
                              <p:cond delay="4500"/>
                            </p:stCondLst>
                            <p:childTnLst>
                              <p:par>
                                <p:cTn id="76" presetID="21" presetClass="exit" presetSubtype="4" fill="hold" grpId="1" nodeType="afterEffect">
                                  <p:stCondLst>
                                    <p:cond delay="0"/>
                                  </p:stCondLst>
                                  <p:childTnLst>
                                    <p:animEffect transition="out" filter="wheel(4)">
                                      <p:cBhvr>
                                        <p:cTn id="77" dur="2000"/>
                                        <p:tgtEl>
                                          <p:spTgt spid="5"/>
                                        </p:tgtEl>
                                      </p:cBhvr>
                                    </p:animEffect>
                                    <p:set>
                                      <p:cBhvr>
                                        <p:cTn id="78" dur="1" fill="hold">
                                          <p:stCondLst>
                                            <p:cond delay="1999"/>
                                          </p:stCondLst>
                                        </p:cTn>
                                        <p:tgtEl>
                                          <p:spTgt spid="5"/>
                                        </p:tgtEl>
                                        <p:attrNameLst>
                                          <p:attrName>style.visibility</p:attrName>
                                        </p:attrNameLst>
                                      </p:cBhvr>
                                      <p:to>
                                        <p:strVal val="hidden"/>
                                      </p:to>
                                    </p:set>
                                  </p:childTnLst>
                                </p:cTn>
                              </p:par>
                              <p:par>
                                <p:cTn id="79" presetID="18" presetClass="exit" presetSubtype="12" fill="hold" nodeType="withEffect">
                                  <p:stCondLst>
                                    <p:cond delay="0"/>
                                  </p:stCondLst>
                                  <p:childTnLst>
                                    <p:animEffect transition="out" filter="strips(downLeft)">
                                      <p:cBhvr>
                                        <p:cTn id="80" dur="500"/>
                                        <p:tgtEl>
                                          <p:spTgt spid="10">
                                            <p:txEl>
                                              <p:pRg st="0" end="0"/>
                                            </p:txEl>
                                          </p:spTgt>
                                        </p:tgtEl>
                                      </p:cBhvr>
                                    </p:animEffect>
                                    <p:set>
                                      <p:cBhvr>
                                        <p:cTn id="81" dur="1" fill="hold">
                                          <p:stCondLst>
                                            <p:cond delay="499"/>
                                          </p:stCondLst>
                                        </p:cTn>
                                        <p:tgtEl>
                                          <p:spTgt spid="10">
                                            <p:txEl>
                                              <p:pRg st="0" end="0"/>
                                            </p:txEl>
                                          </p:spTgt>
                                        </p:tgtEl>
                                        <p:attrNameLst>
                                          <p:attrName>style.visibility</p:attrName>
                                        </p:attrNameLst>
                                      </p:cBhvr>
                                      <p:to>
                                        <p:strVal val="hidden"/>
                                      </p:to>
                                    </p:set>
                                  </p:childTnLst>
                                </p:cTn>
                              </p:par>
                            </p:childTnLst>
                          </p:cTn>
                        </p:par>
                        <p:par>
                          <p:cTn id="82" fill="hold">
                            <p:stCondLst>
                              <p:cond delay="6500"/>
                            </p:stCondLst>
                            <p:childTnLst>
                              <p:par>
                                <p:cTn id="83" presetID="21" presetClass="exit" presetSubtype="4" fill="hold" grpId="1" nodeType="afterEffect">
                                  <p:stCondLst>
                                    <p:cond delay="0"/>
                                  </p:stCondLst>
                                  <p:childTnLst>
                                    <p:animEffect transition="out" filter="wheel(4)">
                                      <p:cBhvr>
                                        <p:cTn id="84" dur="2000"/>
                                        <p:tgtEl>
                                          <p:spTgt spid="6"/>
                                        </p:tgtEl>
                                      </p:cBhvr>
                                    </p:animEffect>
                                    <p:set>
                                      <p:cBhvr>
                                        <p:cTn id="85" dur="1" fill="hold">
                                          <p:stCondLst>
                                            <p:cond delay="1999"/>
                                          </p:stCondLst>
                                        </p:cTn>
                                        <p:tgtEl>
                                          <p:spTgt spid="6"/>
                                        </p:tgtEl>
                                        <p:attrNameLst>
                                          <p:attrName>style.visibility</p:attrName>
                                        </p:attrNameLst>
                                      </p:cBhvr>
                                      <p:to>
                                        <p:strVal val="hidden"/>
                                      </p:to>
                                    </p:set>
                                  </p:childTnLst>
                                </p:cTn>
                              </p:par>
                              <p:par>
                                <p:cTn id="86" presetID="21" presetClass="exit" presetSubtype="4" fill="hold" grpId="1" nodeType="withEffect">
                                  <p:stCondLst>
                                    <p:cond delay="0"/>
                                  </p:stCondLst>
                                  <p:childTnLst>
                                    <p:animEffect transition="out" filter="wheel(4)">
                                      <p:cBhvr>
                                        <p:cTn id="87" dur="2000"/>
                                        <p:tgtEl>
                                          <p:spTgt spid="13"/>
                                        </p:tgtEl>
                                      </p:cBhvr>
                                    </p:animEffect>
                                    <p:set>
                                      <p:cBhvr>
                                        <p:cTn id="88" dur="1" fill="hold">
                                          <p:stCondLst>
                                            <p:cond delay="1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5" grpId="0" animBg="1"/>
      <p:bldP spid="5" grpId="1" animBg="1"/>
      <p:bldP spid="6" grpId="0" animBg="1"/>
      <p:bldP spid="6" grpId="1" animBg="1"/>
      <p:bldP spid="7" grpId="0" animBg="1"/>
      <p:bldP spid="7" grpId="1" animBg="1"/>
      <p:bldP spid="8" grpId="0"/>
      <p:bldP spid="8" grpId="1"/>
      <p:bldP spid="9" grpId="0"/>
      <p:bldP spid="9" grpId="1"/>
      <p:bldP spid="10" grpId="0" build="allAtOnce"/>
      <p:bldP spid="11" grpId="0" animBg="1"/>
      <p:bldP spid="11" grpId="1" animBg="1"/>
      <p:bldP spid="12" grpId="0"/>
      <p:bldP spid="13" grpId="0"/>
      <p:bldP spid="13" grpId="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Прямоугольник 2"/>
          <p:cNvSpPr/>
          <p:nvPr/>
        </p:nvSpPr>
        <p:spPr>
          <a:xfrm>
            <a:off x="1238224" y="142852"/>
            <a:ext cx="8556162" cy="346083"/>
          </a:xfrm>
          <a:prstGeom prst="rect">
            <a:avLst/>
          </a:prstGeom>
          <a:noFill/>
        </p:spPr>
        <p:txBody>
          <a:bodyPr wrap="square" lIns="68415" tIns="34208" rIns="68415" bIns="34208">
            <a:spAutoFit/>
          </a:bodyPr>
          <a:lstStyle/>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3. Дидактический материал М. </a:t>
            </a:r>
            <a:r>
              <a:rPr lang="ru-RU" sz="1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Монтессори</a:t>
            </a: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способствует…</a:t>
            </a:r>
            <a:endParaRPr lang="ru-RU"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Выноска-облако 3"/>
          <p:cNvSpPr/>
          <p:nvPr/>
        </p:nvSpPr>
        <p:spPr>
          <a:xfrm>
            <a:off x="309530" y="1000108"/>
            <a:ext cx="3261485" cy="1683896"/>
          </a:xfrm>
          <a:prstGeom prst="cloudCallout">
            <a:avLst>
              <a:gd name="adj1" fmla="val -17605"/>
              <a:gd name="adj2" fmla="val 43761"/>
            </a:avLst>
          </a:prstGeom>
          <a:solidFill>
            <a:schemeClr val="accent1">
              <a:lumMod val="40000"/>
              <a:lumOff val="6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5" name="Выноска-облако 4"/>
          <p:cNvSpPr/>
          <p:nvPr/>
        </p:nvSpPr>
        <p:spPr>
          <a:xfrm>
            <a:off x="143692" y="4194407"/>
            <a:ext cx="2907661" cy="2041086"/>
          </a:xfrm>
          <a:prstGeom prst="cloudCallout">
            <a:avLst>
              <a:gd name="adj1" fmla="val -17605"/>
              <a:gd name="adj2" fmla="val 43761"/>
            </a:avLst>
          </a:prstGeom>
          <a:solidFill>
            <a:schemeClr val="accent2">
              <a:lumMod val="40000"/>
              <a:lumOff val="6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6" name="Выноска-облако 5"/>
          <p:cNvSpPr/>
          <p:nvPr/>
        </p:nvSpPr>
        <p:spPr>
          <a:xfrm>
            <a:off x="6556103" y="3990299"/>
            <a:ext cx="2985088" cy="2092113"/>
          </a:xfrm>
          <a:prstGeom prst="cloudCallout">
            <a:avLst>
              <a:gd name="adj1" fmla="val -17605"/>
              <a:gd name="adj2" fmla="val 43761"/>
            </a:avLst>
          </a:prstGeom>
          <a:solidFill>
            <a:schemeClr val="accent4">
              <a:lumMod val="40000"/>
              <a:lumOff val="6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7" name="Выноска-облако 6"/>
          <p:cNvSpPr/>
          <p:nvPr/>
        </p:nvSpPr>
        <p:spPr>
          <a:xfrm>
            <a:off x="6500823" y="826616"/>
            <a:ext cx="2631265" cy="1888004"/>
          </a:xfrm>
          <a:prstGeom prst="cloudCallout">
            <a:avLst>
              <a:gd name="adj1" fmla="val -17605"/>
              <a:gd name="adj2" fmla="val 43761"/>
            </a:avLst>
          </a:prstGeom>
          <a:solidFill>
            <a:srgbClr val="FFFF00"/>
          </a:solidFill>
          <a:ln w="57150"/>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8" name="Выноска-облако 7"/>
          <p:cNvSpPr/>
          <p:nvPr/>
        </p:nvSpPr>
        <p:spPr>
          <a:xfrm>
            <a:off x="3349898" y="2459484"/>
            <a:ext cx="2907661" cy="2041086"/>
          </a:xfrm>
          <a:prstGeom prst="cloudCallout">
            <a:avLst>
              <a:gd name="adj1" fmla="val -17605"/>
              <a:gd name="adj2" fmla="val 43761"/>
            </a:avLst>
          </a:prstGeom>
          <a:solidFill>
            <a:srgbClr val="00FF00"/>
          </a:solidFill>
          <a:ln w="57150"/>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9" name="TextBox 8"/>
          <p:cNvSpPr txBox="1"/>
          <p:nvPr/>
        </p:nvSpPr>
        <p:spPr>
          <a:xfrm>
            <a:off x="917603" y="1438941"/>
            <a:ext cx="2045338" cy="653860"/>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А. Умственному развитию.</a:t>
            </a:r>
            <a:endParaRPr lang="ru-RU" b="1" dirty="0">
              <a:latin typeface="Times New Roman" pitchFamily="18" charset="0"/>
              <a:cs typeface="Times New Roman" pitchFamily="18" charset="0"/>
            </a:endParaRPr>
          </a:p>
        </p:txBody>
      </p:sp>
      <p:sp>
        <p:nvSpPr>
          <p:cNvPr id="10" name="TextBox 9"/>
          <p:cNvSpPr txBox="1"/>
          <p:nvPr/>
        </p:nvSpPr>
        <p:spPr>
          <a:xfrm>
            <a:off x="6887779" y="1387914"/>
            <a:ext cx="1713662"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Б. Развитию игровой деятельности.</a:t>
            </a:r>
            <a:endParaRPr lang="ru-RU" b="1" dirty="0">
              <a:latin typeface="Times New Roman" pitchFamily="18" charset="0"/>
              <a:cs typeface="Times New Roman" pitchFamily="18" charset="0"/>
            </a:endParaRPr>
          </a:p>
        </p:txBody>
      </p:sp>
      <p:sp>
        <p:nvSpPr>
          <p:cNvPr id="11" name="TextBox 10"/>
          <p:cNvSpPr txBox="1"/>
          <p:nvPr/>
        </p:nvSpPr>
        <p:spPr>
          <a:xfrm>
            <a:off x="3847412" y="3122837"/>
            <a:ext cx="1879500" cy="653860"/>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В. Развитию образной речи.</a:t>
            </a:r>
            <a:endParaRPr lang="ru-RU" b="1" dirty="0">
              <a:latin typeface="Times New Roman" pitchFamily="18" charset="0"/>
              <a:cs typeface="Times New Roman" pitchFamily="18" charset="0"/>
            </a:endParaRPr>
          </a:p>
        </p:txBody>
      </p:sp>
      <p:sp>
        <p:nvSpPr>
          <p:cNvPr id="12" name="TextBox 11"/>
          <p:cNvSpPr txBox="1"/>
          <p:nvPr/>
        </p:nvSpPr>
        <p:spPr>
          <a:xfrm>
            <a:off x="420089" y="4704679"/>
            <a:ext cx="2321735" cy="946247"/>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Г. Развитию пространственного мышления</a:t>
            </a:r>
            <a:endParaRPr lang="ru-RU" b="1" dirty="0">
              <a:latin typeface="Times New Roman" pitchFamily="18" charset="0"/>
              <a:cs typeface="Times New Roman" pitchFamily="18" charset="0"/>
            </a:endParaRPr>
          </a:p>
        </p:txBody>
      </p:sp>
      <p:sp>
        <p:nvSpPr>
          <p:cNvPr id="13" name="TextBox 12"/>
          <p:cNvSpPr txBox="1"/>
          <p:nvPr/>
        </p:nvSpPr>
        <p:spPr>
          <a:xfrm>
            <a:off x="6777220" y="4347489"/>
            <a:ext cx="2542853" cy="1531023"/>
          </a:xfrm>
          <a:prstGeom prst="rect">
            <a:avLst/>
          </a:prstGeom>
          <a:noFill/>
        </p:spPr>
        <p:txBody>
          <a:bodyPr wrap="square" lIns="68415" tIns="34208" rIns="68415" bIns="34208" rtlCol="0">
            <a:spAutoFit/>
          </a:bodyPr>
          <a:lstStyle/>
          <a:p>
            <a:pPr algn="ctr"/>
            <a:r>
              <a:rPr lang="ru-RU" b="1" dirty="0" smtClean="0">
                <a:latin typeface="Times New Roman" pitchFamily="18" charset="0"/>
                <a:cs typeface="Times New Roman" pitchFamily="18" charset="0"/>
              </a:rPr>
              <a:t>Д.  Активизации работы зрительных, слуховых и тактильных анализаторов</a:t>
            </a:r>
            <a:endParaRPr lang="ru-RU" b="1" dirty="0">
              <a:latin typeface="Times New Roman" pitchFamily="18" charset="0"/>
              <a:cs typeface="Times New Roman" pitchFamily="18" charset="0"/>
            </a:endParaRPr>
          </a:p>
        </p:txBody>
      </p:sp>
      <p:pic>
        <p:nvPicPr>
          <p:cNvPr id="14" name="Рисунок 13"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238224" cy="1142984"/>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Управляющая кнопка: домой 14">
            <a:hlinkClick r:id="rId3" action="ppaction://hlinksldjump" highlightClick="1"/>
          </p:cNvPr>
          <p:cNvSpPr/>
          <p:nvPr/>
        </p:nvSpPr>
        <p:spPr>
          <a:xfrm>
            <a:off x="4167182" y="5786430"/>
            <a:ext cx="928694" cy="107157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4"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ox(in)">
                                      <p:cBhvr>
                                        <p:cTn id="11" dur="500"/>
                                        <p:tgtEl>
                                          <p:spTgt spid="4"/>
                                        </p:tgtEl>
                                      </p:cBhvr>
                                    </p:animEffect>
                                  </p:childTnLst>
                                </p:cTn>
                              </p:par>
                              <p:par>
                                <p:cTn id="12" presetID="55"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3000"/>
                            </p:stCondLst>
                            <p:childTnLst>
                              <p:par>
                                <p:cTn id="18" presetID="8"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diamond(in)">
                                      <p:cBhvr>
                                        <p:cTn id="20" dur="2000"/>
                                        <p:tgtEl>
                                          <p:spTgt spid="7"/>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strVal val="#ppt_w*0.70"/>
                                          </p:val>
                                        </p:tav>
                                        <p:tav tm="100000">
                                          <p:val>
                                            <p:strVal val="#ppt_w"/>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animEffect transition="in" filter="fade">
                                      <p:cBhvr>
                                        <p:cTn id="25" dur="1000"/>
                                        <p:tgtEl>
                                          <p:spTgt spid="10"/>
                                        </p:tgtEl>
                                      </p:cBhvr>
                                    </p:animEffect>
                                  </p:childTnLst>
                                </p:cTn>
                              </p:par>
                            </p:childTnLst>
                          </p:cTn>
                        </p:par>
                        <p:par>
                          <p:cTn id="26" fill="hold">
                            <p:stCondLst>
                              <p:cond delay="5000"/>
                            </p:stCondLst>
                            <p:childTnLst>
                              <p:par>
                                <p:cTn id="27" presetID="18" presetClass="entr" presetSubtype="1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strips(downLeft)">
                                      <p:cBhvr>
                                        <p:cTn id="29" dur="500"/>
                                        <p:tgtEl>
                                          <p:spTgt spid="8"/>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ppt_w</p:attrName>
                                        </p:attrNameLst>
                                      </p:cBhvr>
                                      <p:tavLst>
                                        <p:tav tm="0">
                                          <p:val>
                                            <p:strVal val="#ppt_w*0.70"/>
                                          </p:val>
                                        </p:tav>
                                        <p:tav tm="100000">
                                          <p:val>
                                            <p:strVal val="#ppt_w"/>
                                          </p:val>
                                        </p:tav>
                                      </p:tavLst>
                                    </p:anim>
                                    <p:anim calcmode="lin" valueType="num">
                                      <p:cBhvr>
                                        <p:cTn id="33" dur="1000" fill="hold"/>
                                        <p:tgtEl>
                                          <p:spTgt spid="11"/>
                                        </p:tgtEl>
                                        <p:attrNameLst>
                                          <p:attrName>ppt_h</p:attrName>
                                        </p:attrNameLst>
                                      </p:cBhvr>
                                      <p:tavLst>
                                        <p:tav tm="0">
                                          <p:val>
                                            <p:strVal val="#ppt_h"/>
                                          </p:val>
                                        </p:tav>
                                        <p:tav tm="100000">
                                          <p:val>
                                            <p:strVal val="#ppt_h"/>
                                          </p:val>
                                        </p:tav>
                                      </p:tavLst>
                                    </p:anim>
                                    <p:animEffect transition="in" filter="fade">
                                      <p:cBhvr>
                                        <p:cTn id="34" dur="1000"/>
                                        <p:tgtEl>
                                          <p:spTgt spid="11"/>
                                        </p:tgtEl>
                                      </p:cBhvr>
                                    </p:animEffect>
                                  </p:childTnLst>
                                </p:cTn>
                              </p:par>
                            </p:childTnLst>
                          </p:cTn>
                        </p:par>
                        <p:par>
                          <p:cTn id="35" fill="hold">
                            <p:stCondLst>
                              <p:cond delay="6000"/>
                            </p:stCondLst>
                            <p:childTnLst>
                              <p:par>
                                <p:cTn id="36" presetID="18" presetClass="entr" presetSubtype="12"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strips(downLeft)">
                                      <p:cBhvr>
                                        <p:cTn id="38" dur="500"/>
                                        <p:tgtEl>
                                          <p:spTgt spid="5"/>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1000" fill="hold"/>
                                        <p:tgtEl>
                                          <p:spTgt spid="12"/>
                                        </p:tgtEl>
                                        <p:attrNameLst>
                                          <p:attrName>ppt_w</p:attrName>
                                        </p:attrNameLst>
                                      </p:cBhvr>
                                      <p:tavLst>
                                        <p:tav tm="0">
                                          <p:val>
                                            <p:strVal val="#ppt_w*0.70"/>
                                          </p:val>
                                        </p:tav>
                                        <p:tav tm="100000">
                                          <p:val>
                                            <p:strVal val="#ppt_w"/>
                                          </p:val>
                                        </p:tav>
                                      </p:tavLst>
                                    </p:anim>
                                    <p:anim calcmode="lin" valueType="num">
                                      <p:cBhvr>
                                        <p:cTn id="42" dur="1000" fill="hold"/>
                                        <p:tgtEl>
                                          <p:spTgt spid="12"/>
                                        </p:tgtEl>
                                        <p:attrNameLst>
                                          <p:attrName>ppt_h</p:attrName>
                                        </p:attrNameLst>
                                      </p:cBhvr>
                                      <p:tavLst>
                                        <p:tav tm="0">
                                          <p:val>
                                            <p:strVal val="#ppt_h"/>
                                          </p:val>
                                        </p:tav>
                                        <p:tav tm="100000">
                                          <p:val>
                                            <p:strVal val="#ppt_h"/>
                                          </p:val>
                                        </p:tav>
                                      </p:tavLst>
                                    </p:anim>
                                    <p:animEffect transition="in" filter="fade">
                                      <p:cBhvr>
                                        <p:cTn id="43" dur="1000"/>
                                        <p:tgtEl>
                                          <p:spTgt spid="12"/>
                                        </p:tgtEl>
                                      </p:cBhvr>
                                    </p:animEffect>
                                  </p:childTnLst>
                                </p:cTn>
                              </p:par>
                            </p:childTnLst>
                          </p:cTn>
                        </p:par>
                        <p:par>
                          <p:cTn id="44" fill="hold">
                            <p:stCondLst>
                              <p:cond delay="7000"/>
                            </p:stCondLst>
                            <p:childTnLst>
                              <p:par>
                                <p:cTn id="45" presetID="5" presetClass="entr" presetSubtype="10"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checkerboard(across)">
                                      <p:cBhvr>
                                        <p:cTn id="47" dur="500"/>
                                        <p:tgtEl>
                                          <p:spTgt spid="6"/>
                                        </p:tgtEl>
                                      </p:cBhvr>
                                    </p:animEffect>
                                  </p:childTnLst>
                                </p:cTn>
                              </p:par>
                              <p:par>
                                <p:cTn id="48" presetID="55"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p:cTn id="50" dur="1000" fill="hold"/>
                                        <p:tgtEl>
                                          <p:spTgt spid="13"/>
                                        </p:tgtEl>
                                        <p:attrNameLst>
                                          <p:attrName>ppt_w</p:attrName>
                                        </p:attrNameLst>
                                      </p:cBhvr>
                                      <p:tavLst>
                                        <p:tav tm="0">
                                          <p:val>
                                            <p:strVal val="#ppt_w*0.70"/>
                                          </p:val>
                                        </p:tav>
                                        <p:tav tm="100000">
                                          <p:val>
                                            <p:strVal val="#ppt_w"/>
                                          </p:val>
                                        </p:tav>
                                      </p:tavLst>
                                    </p:anim>
                                    <p:anim calcmode="lin" valueType="num">
                                      <p:cBhvr>
                                        <p:cTn id="51" dur="1000" fill="hold"/>
                                        <p:tgtEl>
                                          <p:spTgt spid="13"/>
                                        </p:tgtEl>
                                        <p:attrNameLst>
                                          <p:attrName>ppt_h</p:attrName>
                                        </p:attrNameLst>
                                      </p:cBhvr>
                                      <p:tavLst>
                                        <p:tav tm="0">
                                          <p:val>
                                            <p:strVal val="#ppt_h"/>
                                          </p:val>
                                        </p:tav>
                                        <p:tav tm="100000">
                                          <p:val>
                                            <p:strVal val="#ppt_h"/>
                                          </p:val>
                                        </p:tav>
                                      </p:tavLst>
                                    </p:anim>
                                    <p:animEffect transition="in" filter="fade">
                                      <p:cBhvr>
                                        <p:cTn id="52" dur="1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mph" presetSubtype="0" fill="hold" grpId="1" nodeType="clickEffect">
                                  <p:stCondLst>
                                    <p:cond delay="0"/>
                                  </p:stCondLst>
                                  <p:childTnLst>
                                    <p:animRot by="21600000">
                                      <p:cBhvr>
                                        <p:cTn id="56" dur="2000" fill="hold"/>
                                        <p:tgtEl>
                                          <p:spTgt spid="6"/>
                                        </p:tgtEl>
                                        <p:attrNameLst>
                                          <p:attrName>r</p:attrName>
                                        </p:attrNameLst>
                                      </p:cBhvr>
                                    </p:animRot>
                                  </p:childTnLst>
                                </p:cTn>
                              </p:par>
                            </p:childTnLst>
                          </p:cTn>
                        </p:par>
                        <p:par>
                          <p:cTn id="57" fill="hold">
                            <p:stCondLst>
                              <p:cond delay="2000"/>
                            </p:stCondLst>
                            <p:childTnLst>
                              <p:par>
                                <p:cTn id="58" presetID="8" presetClass="exit" presetSubtype="16" fill="hold" grpId="1" nodeType="afterEffect">
                                  <p:stCondLst>
                                    <p:cond delay="0"/>
                                  </p:stCondLst>
                                  <p:childTnLst>
                                    <p:animEffect transition="out" filter="diamond(in)">
                                      <p:cBhvr>
                                        <p:cTn id="59" dur="2000"/>
                                        <p:tgtEl>
                                          <p:spTgt spid="4"/>
                                        </p:tgtEl>
                                      </p:cBhvr>
                                    </p:animEffect>
                                    <p:set>
                                      <p:cBhvr>
                                        <p:cTn id="60" dur="1" fill="hold">
                                          <p:stCondLst>
                                            <p:cond delay="1999"/>
                                          </p:stCondLst>
                                        </p:cTn>
                                        <p:tgtEl>
                                          <p:spTgt spid="4"/>
                                        </p:tgtEl>
                                        <p:attrNameLst>
                                          <p:attrName>style.visibility</p:attrName>
                                        </p:attrNameLst>
                                      </p:cBhvr>
                                      <p:to>
                                        <p:strVal val="hidden"/>
                                      </p:to>
                                    </p:set>
                                  </p:childTnLst>
                                </p:cTn>
                              </p:par>
                              <p:par>
                                <p:cTn id="61" presetID="8" presetClass="exit" presetSubtype="16" fill="hold" grpId="1" nodeType="withEffect">
                                  <p:stCondLst>
                                    <p:cond delay="0"/>
                                  </p:stCondLst>
                                  <p:childTnLst>
                                    <p:animEffect transition="out" filter="diamond(in)">
                                      <p:cBhvr>
                                        <p:cTn id="62" dur="2000"/>
                                        <p:tgtEl>
                                          <p:spTgt spid="9"/>
                                        </p:tgtEl>
                                      </p:cBhvr>
                                    </p:animEffect>
                                    <p:set>
                                      <p:cBhvr>
                                        <p:cTn id="63" dur="1" fill="hold">
                                          <p:stCondLst>
                                            <p:cond delay="1999"/>
                                          </p:stCondLst>
                                        </p:cTn>
                                        <p:tgtEl>
                                          <p:spTgt spid="9"/>
                                        </p:tgtEl>
                                        <p:attrNameLst>
                                          <p:attrName>style.visibility</p:attrName>
                                        </p:attrNameLst>
                                      </p:cBhvr>
                                      <p:to>
                                        <p:strVal val="hidden"/>
                                      </p:to>
                                    </p:set>
                                  </p:childTnLst>
                                </p:cTn>
                              </p:par>
                            </p:childTnLst>
                          </p:cTn>
                        </p:par>
                        <p:par>
                          <p:cTn id="64" fill="hold">
                            <p:stCondLst>
                              <p:cond delay="4000"/>
                            </p:stCondLst>
                            <p:childTnLst>
                              <p:par>
                                <p:cTn id="65" presetID="18" presetClass="exit" presetSubtype="12" fill="hold" grpId="1" nodeType="afterEffect">
                                  <p:stCondLst>
                                    <p:cond delay="0"/>
                                  </p:stCondLst>
                                  <p:childTnLst>
                                    <p:animEffect transition="out" filter="strips(downLeft)">
                                      <p:cBhvr>
                                        <p:cTn id="66" dur="500"/>
                                        <p:tgtEl>
                                          <p:spTgt spid="7"/>
                                        </p:tgtEl>
                                      </p:cBhvr>
                                    </p:animEffect>
                                    <p:set>
                                      <p:cBhvr>
                                        <p:cTn id="67" dur="1" fill="hold">
                                          <p:stCondLst>
                                            <p:cond delay="499"/>
                                          </p:stCondLst>
                                        </p:cTn>
                                        <p:tgtEl>
                                          <p:spTgt spid="7"/>
                                        </p:tgtEl>
                                        <p:attrNameLst>
                                          <p:attrName>style.visibility</p:attrName>
                                        </p:attrNameLst>
                                      </p:cBhvr>
                                      <p:to>
                                        <p:strVal val="hidden"/>
                                      </p:to>
                                    </p:set>
                                  </p:childTnLst>
                                </p:cTn>
                              </p:par>
                              <p:par>
                                <p:cTn id="68" presetID="18" presetClass="exit" presetSubtype="12" fill="hold" grpId="1" nodeType="withEffect">
                                  <p:stCondLst>
                                    <p:cond delay="0"/>
                                  </p:stCondLst>
                                  <p:childTnLst>
                                    <p:animEffect transition="out" filter="strips(downLeft)">
                                      <p:cBhvr>
                                        <p:cTn id="69" dur="500"/>
                                        <p:tgtEl>
                                          <p:spTgt spid="10"/>
                                        </p:tgtEl>
                                      </p:cBhvr>
                                    </p:animEffect>
                                    <p:set>
                                      <p:cBhvr>
                                        <p:cTn id="70" dur="1" fill="hold">
                                          <p:stCondLst>
                                            <p:cond delay="499"/>
                                          </p:stCondLst>
                                        </p:cTn>
                                        <p:tgtEl>
                                          <p:spTgt spid="10"/>
                                        </p:tgtEl>
                                        <p:attrNameLst>
                                          <p:attrName>style.visibility</p:attrName>
                                        </p:attrNameLst>
                                      </p:cBhvr>
                                      <p:to>
                                        <p:strVal val="hidden"/>
                                      </p:to>
                                    </p:set>
                                  </p:childTnLst>
                                </p:cTn>
                              </p:par>
                            </p:childTnLst>
                          </p:cTn>
                        </p:par>
                        <p:par>
                          <p:cTn id="71" fill="hold">
                            <p:stCondLst>
                              <p:cond delay="4500"/>
                            </p:stCondLst>
                            <p:childTnLst>
                              <p:par>
                                <p:cTn id="72" presetID="21" presetClass="exit" presetSubtype="4" fill="hold" grpId="1" nodeType="afterEffect">
                                  <p:stCondLst>
                                    <p:cond delay="0"/>
                                  </p:stCondLst>
                                  <p:childTnLst>
                                    <p:animEffect transition="out" filter="wheel(4)">
                                      <p:cBhvr>
                                        <p:cTn id="73" dur="2000"/>
                                        <p:tgtEl>
                                          <p:spTgt spid="8"/>
                                        </p:tgtEl>
                                      </p:cBhvr>
                                    </p:animEffect>
                                    <p:set>
                                      <p:cBhvr>
                                        <p:cTn id="74" dur="1" fill="hold">
                                          <p:stCondLst>
                                            <p:cond delay="1999"/>
                                          </p:stCondLst>
                                        </p:cTn>
                                        <p:tgtEl>
                                          <p:spTgt spid="8"/>
                                        </p:tgtEl>
                                        <p:attrNameLst>
                                          <p:attrName>style.visibility</p:attrName>
                                        </p:attrNameLst>
                                      </p:cBhvr>
                                      <p:to>
                                        <p:strVal val="hidden"/>
                                      </p:to>
                                    </p:set>
                                  </p:childTnLst>
                                </p:cTn>
                              </p:par>
                              <p:par>
                                <p:cTn id="75" presetID="21" presetClass="exit" presetSubtype="4" fill="hold" grpId="1" nodeType="withEffect">
                                  <p:stCondLst>
                                    <p:cond delay="0"/>
                                  </p:stCondLst>
                                  <p:childTnLst>
                                    <p:animEffect transition="out" filter="wheel(4)">
                                      <p:cBhvr>
                                        <p:cTn id="76" dur="2000"/>
                                        <p:tgtEl>
                                          <p:spTgt spid="11"/>
                                        </p:tgtEl>
                                      </p:cBhvr>
                                    </p:animEffect>
                                    <p:set>
                                      <p:cBhvr>
                                        <p:cTn id="77" dur="1" fill="hold">
                                          <p:stCondLst>
                                            <p:cond delay="1999"/>
                                          </p:stCondLst>
                                        </p:cTn>
                                        <p:tgtEl>
                                          <p:spTgt spid="11"/>
                                        </p:tgtEl>
                                        <p:attrNameLst>
                                          <p:attrName>style.visibility</p:attrName>
                                        </p:attrNameLst>
                                      </p:cBhvr>
                                      <p:to>
                                        <p:strVal val="hidden"/>
                                      </p:to>
                                    </p:set>
                                  </p:childTnLst>
                                </p:cTn>
                              </p:par>
                            </p:childTnLst>
                          </p:cTn>
                        </p:par>
                        <p:par>
                          <p:cTn id="78" fill="hold">
                            <p:stCondLst>
                              <p:cond delay="6500"/>
                            </p:stCondLst>
                            <p:childTnLst>
                              <p:par>
                                <p:cTn id="79" presetID="5" presetClass="exit" presetSubtype="10" fill="hold" grpId="1" nodeType="afterEffect">
                                  <p:stCondLst>
                                    <p:cond delay="0"/>
                                  </p:stCondLst>
                                  <p:childTnLst>
                                    <p:animEffect transition="out" filter="checkerboard(across)">
                                      <p:cBhvr>
                                        <p:cTn id="80" dur="500"/>
                                        <p:tgtEl>
                                          <p:spTgt spid="5"/>
                                        </p:tgtEl>
                                      </p:cBhvr>
                                    </p:animEffect>
                                    <p:set>
                                      <p:cBhvr>
                                        <p:cTn id="81" dur="1" fill="hold">
                                          <p:stCondLst>
                                            <p:cond delay="499"/>
                                          </p:stCondLst>
                                        </p:cTn>
                                        <p:tgtEl>
                                          <p:spTgt spid="5"/>
                                        </p:tgtEl>
                                        <p:attrNameLst>
                                          <p:attrName>style.visibility</p:attrName>
                                        </p:attrNameLst>
                                      </p:cBhvr>
                                      <p:to>
                                        <p:strVal val="hidden"/>
                                      </p:to>
                                    </p:set>
                                  </p:childTnLst>
                                </p:cTn>
                              </p:par>
                              <p:par>
                                <p:cTn id="82" presetID="5" presetClass="exit" presetSubtype="10" fill="hold" grpId="1" nodeType="withEffect">
                                  <p:stCondLst>
                                    <p:cond delay="0"/>
                                  </p:stCondLst>
                                  <p:childTnLst>
                                    <p:animEffect transition="out" filter="checkerboard(across)">
                                      <p:cBhvr>
                                        <p:cTn id="83" dur="500"/>
                                        <p:tgtEl>
                                          <p:spTgt spid="12"/>
                                        </p:tgtEl>
                                      </p:cBhvr>
                                    </p:animEffect>
                                    <p:set>
                                      <p:cBhvr>
                                        <p:cTn id="84"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p:bldP spid="9" grpId="1"/>
      <p:bldP spid="10" grpId="0"/>
      <p:bldP spid="10" grpId="1"/>
      <p:bldP spid="11" grpId="0"/>
      <p:bldP spid="11" grpId="1"/>
      <p:bldP spid="12" grpId="0"/>
      <p:bldP spid="12" grpId="1"/>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Прямоугольник 2"/>
          <p:cNvSpPr/>
          <p:nvPr/>
        </p:nvSpPr>
        <p:spPr>
          <a:xfrm>
            <a:off x="2095480" y="0"/>
            <a:ext cx="6844874" cy="900081"/>
          </a:xfrm>
          <a:prstGeom prst="rect">
            <a:avLst/>
          </a:prstGeom>
          <a:noFill/>
        </p:spPr>
        <p:txBody>
          <a:bodyPr wrap="none" lIns="68415" tIns="34208" rIns="68415" bIns="34208">
            <a:spAutoFit/>
          </a:bodyPr>
          <a:lstStyle/>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4. Труд  А.М. </a:t>
            </a:r>
            <a:r>
              <a:rPr lang="ru-RU" sz="1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Леушиной</a:t>
            </a: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«Формирование </a:t>
            </a:r>
          </a:p>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элементарных математических представлений </a:t>
            </a:r>
          </a:p>
          <a:p>
            <a:pPr algn="ctr"/>
            <a:r>
              <a:rPr lang="ru-RU" sz="1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у детей дошкольного возраста» издан в …</a:t>
            </a:r>
            <a:endParaRPr lang="ru-RU" sz="1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4" name="Выноска-облако 3"/>
          <p:cNvSpPr/>
          <p:nvPr/>
        </p:nvSpPr>
        <p:spPr>
          <a:xfrm>
            <a:off x="1" y="1234833"/>
            <a:ext cx="3128779" cy="1479787"/>
          </a:xfrm>
          <a:prstGeom prst="cloudCallout">
            <a:avLst>
              <a:gd name="adj1" fmla="val -17605"/>
              <a:gd name="adj2" fmla="val 43761"/>
            </a:avLst>
          </a:prstGeom>
          <a:solidFill>
            <a:schemeClr val="accent1">
              <a:lumMod val="40000"/>
              <a:lumOff val="60000"/>
            </a:schemeClr>
          </a:solidFill>
          <a:ln w="38100"/>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5" name="Выноска-облако 4"/>
          <p:cNvSpPr/>
          <p:nvPr/>
        </p:nvSpPr>
        <p:spPr>
          <a:xfrm>
            <a:off x="198971" y="4143380"/>
            <a:ext cx="3427323" cy="1836977"/>
          </a:xfrm>
          <a:prstGeom prst="cloudCallout">
            <a:avLst>
              <a:gd name="adj1" fmla="val -17605"/>
              <a:gd name="adj2" fmla="val 43761"/>
            </a:avLst>
          </a:prstGeom>
          <a:solidFill>
            <a:srgbClr val="FF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6" name="Выноска-облако 5"/>
          <p:cNvSpPr/>
          <p:nvPr/>
        </p:nvSpPr>
        <p:spPr>
          <a:xfrm>
            <a:off x="5837471" y="3786190"/>
            <a:ext cx="3626294" cy="1990059"/>
          </a:xfrm>
          <a:prstGeom prst="cloudCallout">
            <a:avLst>
              <a:gd name="adj1" fmla="val -17605"/>
              <a:gd name="adj2" fmla="val 43761"/>
            </a:avLst>
          </a:prstGeom>
          <a:solidFill>
            <a:schemeClr val="accent2">
              <a:lumMod val="60000"/>
              <a:lumOff val="4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7" name="Выноска-облако 6"/>
          <p:cNvSpPr/>
          <p:nvPr/>
        </p:nvSpPr>
        <p:spPr>
          <a:xfrm>
            <a:off x="5953132" y="1142984"/>
            <a:ext cx="3515735" cy="1530814"/>
          </a:xfrm>
          <a:prstGeom prst="cloudCallout">
            <a:avLst>
              <a:gd name="adj1" fmla="val -17605"/>
              <a:gd name="adj2" fmla="val 43761"/>
            </a:avLst>
          </a:prstGeom>
          <a:solidFill>
            <a:schemeClr val="accent2">
              <a:lumMod val="20000"/>
              <a:lumOff val="80000"/>
            </a:schemeClr>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8" name="TextBox 7"/>
          <p:cNvSpPr txBox="1"/>
          <p:nvPr/>
        </p:nvSpPr>
        <p:spPr>
          <a:xfrm>
            <a:off x="738158" y="1714488"/>
            <a:ext cx="1492544" cy="484582"/>
          </a:xfrm>
          <a:prstGeom prst="rect">
            <a:avLst/>
          </a:prstGeom>
          <a:noFill/>
        </p:spPr>
        <p:txBody>
          <a:bodyPr wrap="square" lIns="68415" tIns="34208" rIns="68415" bIns="34208" rtlCol="0">
            <a:spAutoFit/>
          </a:bodyPr>
          <a:lstStyle/>
          <a:p>
            <a:pPr algn="ctr"/>
            <a:r>
              <a:rPr lang="ru-RU" sz="2700" b="1" dirty="0" smtClean="0">
                <a:latin typeface="Times New Roman" pitchFamily="18" charset="0"/>
                <a:cs typeface="Times New Roman" pitchFamily="18" charset="0"/>
              </a:rPr>
              <a:t>А. 1900г.</a:t>
            </a:r>
            <a:endParaRPr lang="ru-RU" sz="2700" b="1" dirty="0">
              <a:latin typeface="Times New Roman" pitchFamily="18" charset="0"/>
              <a:cs typeface="Times New Roman" pitchFamily="18" charset="0"/>
            </a:endParaRPr>
          </a:p>
        </p:txBody>
      </p:sp>
      <p:sp>
        <p:nvSpPr>
          <p:cNvPr id="9" name="TextBox 8"/>
          <p:cNvSpPr txBox="1"/>
          <p:nvPr/>
        </p:nvSpPr>
        <p:spPr>
          <a:xfrm>
            <a:off x="6611382" y="1592023"/>
            <a:ext cx="2266456" cy="484582"/>
          </a:xfrm>
          <a:prstGeom prst="rect">
            <a:avLst/>
          </a:prstGeom>
          <a:noFill/>
        </p:spPr>
        <p:txBody>
          <a:bodyPr wrap="square" lIns="68415" tIns="34208" rIns="68415" bIns="34208" rtlCol="0">
            <a:spAutoFit/>
          </a:bodyPr>
          <a:lstStyle/>
          <a:p>
            <a:pPr algn="ctr"/>
            <a:r>
              <a:rPr lang="ru-RU" sz="2700" b="1" dirty="0" smtClean="0">
                <a:latin typeface="Times New Roman" pitchFamily="18" charset="0"/>
                <a:cs typeface="Times New Roman" pitchFamily="18" charset="0"/>
              </a:rPr>
              <a:t>Б. 2000г.</a:t>
            </a:r>
            <a:endParaRPr lang="ru-RU" sz="2700" b="1" dirty="0">
              <a:latin typeface="Times New Roman" pitchFamily="18" charset="0"/>
              <a:cs typeface="Times New Roman" pitchFamily="18" charset="0"/>
            </a:endParaRPr>
          </a:p>
        </p:txBody>
      </p:sp>
      <p:sp>
        <p:nvSpPr>
          <p:cNvPr id="10" name="Выноска-облако 9"/>
          <p:cNvSpPr/>
          <p:nvPr/>
        </p:nvSpPr>
        <p:spPr>
          <a:xfrm>
            <a:off x="2962942" y="2408457"/>
            <a:ext cx="3150927" cy="1632869"/>
          </a:xfrm>
          <a:prstGeom prst="cloudCallout">
            <a:avLst>
              <a:gd name="adj1" fmla="val -17605"/>
              <a:gd name="adj2" fmla="val 43761"/>
            </a:avLst>
          </a:prstGeom>
          <a:solidFill>
            <a:srgbClr val="00FF00"/>
          </a:solidFill>
          <a:ln w="571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lIns="68415" tIns="34208" rIns="68415" bIns="34208" rtlCol="0" anchor="ctr"/>
          <a:lstStyle/>
          <a:p>
            <a:pPr algn="ctr"/>
            <a:endParaRPr lang="ru-RU" sz="2700" b="1" dirty="0">
              <a:ln>
                <a:solidFill>
                  <a:srgbClr val="0033CC"/>
                </a:solidFill>
              </a:ln>
              <a:solidFill>
                <a:srgbClr val="0033CC"/>
              </a:solidFill>
            </a:endParaRPr>
          </a:p>
        </p:txBody>
      </p:sp>
      <p:sp>
        <p:nvSpPr>
          <p:cNvPr id="11" name="TextBox 10"/>
          <p:cNvSpPr txBox="1"/>
          <p:nvPr/>
        </p:nvSpPr>
        <p:spPr>
          <a:xfrm>
            <a:off x="3626294" y="2969756"/>
            <a:ext cx="1658382" cy="484582"/>
          </a:xfrm>
          <a:prstGeom prst="rect">
            <a:avLst/>
          </a:prstGeom>
          <a:noFill/>
        </p:spPr>
        <p:txBody>
          <a:bodyPr wrap="square" lIns="68415" tIns="34208" rIns="68415" bIns="34208" rtlCol="0">
            <a:spAutoFit/>
          </a:bodyPr>
          <a:lstStyle/>
          <a:p>
            <a:pPr algn="ctr"/>
            <a:r>
              <a:rPr lang="ru-RU" sz="2700" b="1" dirty="0" smtClean="0">
                <a:latin typeface="Times New Roman" pitchFamily="18" charset="0"/>
                <a:cs typeface="Times New Roman" pitchFamily="18" charset="0"/>
              </a:rPr>
              <a:t>В. 1945г.</a:t>
            </a:r>
            <a:endParaRPr lang="ru-RU" sz="2700" b="1" dirty="0">
              <a:latin typeface="Times New Roman" pitchFamily="18" charset="0"/>
              <a:cs typeface="Times New Roman" pitchFamily="18" charset="0"/>
            </a:endParaRPr>
          </a:p>
        </p:txBody>
      </p:sp>
      <p:sp>
        <p:nvSpPr>
          <p:cNvPr id="12" name="TextBox 11"/>
          <p:cNvSpPr txBox="1"/>
          <p:nvPr/>
        </p:nvSpPr>
        <p:spPr>
          <a:xfrm>
            <a:off x="751765" y="4857760"/>
            <a:ext cx="2100617" cy="484582"/>
          </a:xfrm>
          <a:prstGeom prst="rect">
            <a:avLst/>
          </a:prstGeom>
          <a:noFill/>
        </p:spPr>
        <p:txBody>
          <a:bodyPr wrap="square" lIns="68415" tIns="34208" rIns="68415" bIns="34208" rtlCol="0">
            <a:spAutoFit/>
          </a:bodyPr>
          <a:lstStyle/>
          <a:p>
            <a:pPr algn="ctr"/>
            <a:r>
              <a:rPr lang="ru-RU" sz="2700" b="1" dirty="0" smtClean="0">
                <a:latin typeface="Times New Roman" pitchFamily="18" charset="0"/>
                <a:cs typeface="Times New Roman" pitchFamily="18" charset="0"/>
              </a:rPr>
              <a:t>Г. 1974 г.</a:t>
            </a:r>
            <a:endParaRPr lang="ru-RU" sz="2700" b="1" dirty="0">
              <a:latin typeface="Times New Roman" pitchFamily="18" charset="0"/>
              <a:cs typeface="Times New Roman" pitchFamily="18" charset="0"/>
            </a:endParaRPr>
          </a:p>
        </p:txBody>
      </p:sp>
      <p:sp>
        <p:nvSpPr>
          <p:cNvPr id="13" name="TextBox 12"/>
          <p:cNvSpPr txBox="1"/>
          <p:nvPr/>
        </p:nvSpPr>
        <p:spPr>
          <a:xfrm>
            <a:off x="6445544" y="4398516"/>
            <a:ext cx="2432294" cy="484582"/>
          </a:xfrm>
          <a:prstGeom prst="rect">
            <a:avLst/>
          </a:prstGeom>
          <a:noFill/>
        </p:spPr>
        <p:txBody>
          <a:bodyPr wrap="square" lIns="68415" tIns="34208" rIns="68415" bIns="34208" rtlCol="0">
            <a:spAutoFit/>
          </a:bodyPr>
          <a:lstStyle/>
          <a:p>
            <a:pPr algn="ctr"/>
            <a:r>
              <a:rPr lang="ru-RU" sz="2700" b="1" dirty="0" smtClean="0">
                <a:latin typeface="Times New Roman" pitchFamily="18" charset="0"/>
                <a:cs typeface="Times New Roman" pitchFamily="18" charset="0"/>
              </a:rPr>
              <a:t>Д. 1985</a:t>
            </a:r>
            <a:endParaRPr lang="ru-RU" sz="2700" b="1" dirty="0">
              <a:latin typeface="Times New Roman" pitchFamily="18" charset="0"/>
              <a:cs typeface="Times New Roman" pitchFamily="18" charset="0"/>
            </a:endParaRPr>
          </a:p>
        </p:txBody>
      </p:sp>
      <p:pic>
        <p:nvPicPr>
          <p:cNvPr id="14" name="Рисунок 13"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309662" cy="1357298"/>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5" name="Управляющая кнопка: домой 14">
            <a:hlinkClick r:id="rId3" action="ppaction://hlinksldjump" highlightClick="1"/>
          </p:cNvPr>
          <p:cNvSpPr/>
          <p:nvPr/>
        </p:nvSpPr>
        <p:spPr>
          <a:xfrm>
            <a:off x="4381496" y="5572116"/>
            <a:ext cx="1143008" cy="1285884"/>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par>
                          <p:cTn id="15" fill="hold">
                            <p:stCondLst>
                              <p:cond delay="1000"/>
                            </p:stCondLst>
                            <p:childTnLst>
                              <p:par>
                                <p:cTn id="16" presetID="6" presetClass="entr" presetSubtype="16"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2000"/>
                                        <p:tgtEl>
                                          <p:spTgt spid="4"/>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childTnLst>
                          </p:cTn>
                        </p:par>
                        <p:par>
                          <p:cTn id="24" fill="hold">
                            <p:stCondLst>
                              <p:cond delay="3000"/>
                            </p:stCondLst>
                            <p:childTnLst>
                              <p:par>
                                <p:cTn id="25" presetID="6"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circle(in)">
                                      <p:cBhvr>
                                        <p:cTn id="27" dur="2000"/>
                                        <p:tgtEl>
                                          <p:spTgt spid="7"/>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ppt_w</p:attrName>
                                        </p:attrNameLst>
                                      </p:cBhvr>
                                      <p:tavLst>
                                        <p:tav tm="0">
                                          <p:val>
                                            <p:strVal val="#ppt_w*0.70"/>
                                          </p:val>
                                        </p:tav>
                                        <p:tav tm="100000">
                                          <p:val>
                                            <p:strVal val="#ppt_w"/>
                                          </p:val>
                                        </p:tav>
                                      </p:tavLst>
                                    </p:anim>
                                    <p:anim calcmode="lin" valueType="num">
                                      <p:cBhvr>
                                        <p:cTn id="31" dur="1000" fill="hold"/>
                                        <p:tgtEl>
                                          <p:spTgt spid="9"/>
                                        </p:tgtEl>
                                        <p:attrNameLst>
                                          <p:attrName>ppt_h</p:attrName>
                                        </p:attrNameLst>
                                      </p:cBhvr>
                                      <p:tavLst>
                                        <p:tav tm="0">
                                          <p:val>
                                            <p:strVal val="#ppt_h"/>
                                          </p:val>
                                        </p:tav>
                                        <p:tav tm="100000">
                                          <p:val>
                                            <p:strVal val="#ppt_h"/>
                                          </p:val>
                                        </p:tav>
                                      </p:tavLst>
                                    </p:anim>
                                    <p:animEffect transition="in" filter="fade">
                                      <p:cBhvr>
                                        <p:cTn id="32" dur="1000"/>
                                        <p:tgtEl>
                                          <p:spTgt spid="9"/>
                                        </p:tgtEl>
                                      </p:cBhvr>
                                    </p:animEffect>
                                  </p:childTnLst>
                                </p:cTn>
                              </p:par>
                            </p:childTnLst>
                          </p:cTn>
                        </p:par>
                        <p:par>
                          <p:cTn id="33" fill="hold">
                            <p:stCondLst>
                              <p:cond delay="5000"/>
                            </p:stCondLst>
                            <p:childTnLst>
                              <p:par>
                                <p:cTn id="34" presetID="4" presetClass="entr" presetSubtype="16"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ox(in)">
                                      <p:cBhvr>
                                        <p:cTn id="36" dur="500"/>
                                        <p:tgtEl>
                                          <p:spTgt spid="10"/>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strVal val="#ppt_w*0.70"/>
                                          </p:val>
                                        </p:tav>
                                        <p:tav tm="100000">
                                          <p:val>
                                            <p:strVal val="#ppt_w"/>
                                          </p:val>
                                        </p:tav>
                                      </p:tavLst>
                                    </p:anim>
                                    <p:anim calcmode="lin" valueType="num">
                                      <p:cBhvr>
                                        <p:cTn id="40" dur="1000" fill="hold"/>
                                        <p:tgtEl>
                                          <p:spTgt spid="11"/>
                                        </p:tgtEl>
                                        <p:attrNameLst>
                                          <p:attrName>ppt_h</p:attrName>
                                        </p:attrNameLst>
                                      </p:cBhvr>
                                      <p:tavLst>
                                        <p:tav tm="0">
                                          <p:val>
                                            <p:strVal val="#ppt_h"/>
                                          </p:val>
                                        </p:tav>
                                        <p:tav tm="100000">
                                          <p:val>
                                            <p:strVal val="#ppt_h"/>
                                          </p:val>
                                        </p:tav>
                                      </p:tavLst>
                                    </p:anim>
                                    <p:animEffect transition="in" filter="fade">
                                      <p:cBhvr>
                                        <p:cTn id="41" dur="1000"/>
                                        <p:tgtEl>
                                          <p:spTgt spid="11"/>
                                        </p:tgtEl>
                                      </p:cBhvr>
                                    </p:animEffect>
                                  </p:childTnLst>
                                </p:cTn>
                              </p:par>
                            </p:childTnLst>
                          </p:cTn>
                        </p:par>
                        <p:par>
                          <p:cTn id="42" fill="hold">
                            <p:stCondLst>
                              <p:cond delay="6000"/>
                            </p:stCondLst>
                            <p:childTnLst>
                              <p:par>
                                <p:cTn id="43" presetID="8" presetClass="entr" presetSubtype="16"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diamond(in)">
                                      <p:cBhvr>
                                        <p:cTn id="45" dur="2000"/>
                                        <p:tgtEl>
                                          <p:spTgt spid="5"/>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000" fill="hold"/>
                                        <p:tgtEl>
                                          <p:spTgt spid="12"/>
                                        </p:tgtEl>
                                        <p:attrNameLst>
                                          <p:attrName>ppt_w</p:attrName>
                                        </p:attrNameLst>
                                      </p:cBhvr>
                                      <p:tavLst>
                                        <p:tav tm="0">
                                          <p:val>
                                            <p:strVal val="#ppt_w*0.70"/>
                                          </p:val>
                                        </p:tav>
                                        <p:tav tm="100000">
                                          <p:val>
                                            <p:strVal val="#ppt_w"/>
                                          </p:val>
                                        </p:tav>
                                      </p:tavLst>
                                    </p:anim>
                                    <p:anim calcmode="lin" valueType="num">
                                      <p:cBhvr>
                                        <p:cTn id="49" dur="1000" fill="hold"/>
                                        <p:tgtEl>
                                          <p:spTgt spid="12"/>
                                        </p:tgtEl>
                                        <p:attrNameLst>
                                          <p:attrName>ppt_h</p:attrName>
                                        </p:attrNameLst>
                                      </p:cBhvr>
                                      <p:tavLst>
                                        <p:tav tm="0">
                                          <p:val>
                                            <p:strVal val="#ppt_h"/>
                                          </p:val>
                                        </p:tav>
                                        <p:tav tm="100000">
                                          <p:val>
                                            <p:strVal val="#ppt_h"/>
                                          </p:val>
                                        </p:tav>
                                      </p:tavLst>
                                    </p:anim>
                                    <p:animEffect transition="in" filter="fade">
                                      <p:cBhvr>
                                        <p:cTn id="50" dur="1000"/>
                                        <p:tgtEl>
                                          <p:spTgt spid="12"/>
                                        </p:tgtEl>
                                      </p:cBhvr>
                                    </p:animEffect>
                                  </p:childTnLst>
                                </p:cTn>
                              </p:par>
                            </p:childTnLst>
                          </p:cTn>
                        </p:par>
                        <p:par>
                          <p:cTn id="51" fill="hold">
                            <p:stCondLst>
                              <p:cond delay="8000"/>
                            </p:stCondLst>
                            <p:childTnLst>
                              <p:par>
                                <p:cTn id="52" presetID="18" presetClass="entr" presetSubtype="12"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strips(downLeft)">
                                      <p:cBhvr>
                                        <p:cTn id="54" dur="500"/>
                                        <p:tgtEl>
                                          <p:spTgt spid="6"/>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1000" fill="hold"/>
                                        <p:tgtEl>
                                          <p:spTgt spid="13"/>
                                        </p:tgtEl>
                                        <p:attrNameLst>
                                          <p:attrName>ppt_w</p:attrName>
                                        </p:attrNameLst>
                                      </p:cBhvr>
                                      <p:tavLst>
                                        <p:tav tm="0">
                                          <p:val>
                                            <p:strVal val="#ppt_w*0.70"/>
                                          </p:val>
                                        </p:tav>
                                        <p:tav tm="100000">
                                          <p:val>
                                            <p:strVal val="#ppt_w"/>
                                          </p:val>
                                        </p:tav>
                                      </p:tavLst>
                                    </p:anim>
                                    <p:anim calcmode="lin" valueType="num">
                                      <p:cBhvr>
                                        <p:cTn id="58" dur="1000" fill="hold"/>
                                        <p:tgtEl>
                                          <p:spTgt spid="13"/>
                                        </p:tgtEl>
                                        <p:attrNameLst>
                                          <p:attrName>ppt_h</p:attrName>
                                        </p:attrNameLst>
                                      </p:cBhvr>
                                      <p:tavLst>
                                        <p:tav tm="0">
                                          <p:val>
                                            <p:strVal val="#ppt_h"/>
                                          </p:val>
                                        </p:tav>
                                        <p:tav tm="100000">
                                          <p:val>
                                            <p:strVal val="#ppt_h"/>
                                          </p:val>
                                        </p:tav>
                                      </p:tavLst>
                                    </p:anim>
                                    <p:animEffect transition="in" filter="fade">
                                      <p:cBhvr>
                                        <p:cTn id="59" dur="10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8" presetClass="emph" presetSubtype="0" fill="hold" grpId="1" nodeType="clickEffect">
                                  <p:stCondLst>
                                    <p:cond delay="0"/>
                                  </p:stCondLst>
                                  <p:childTnLst>
                                    <p:animRot by="21600000">
                                      <p:cBhvr>
                                        <p:cTn id="63" dur="2000" fill="hold"/>
                                        <p:tgtEl>
                                          <p:spTgt spid="5"/>
                                        </p:tgtEl>
                                        <p:attrNameLst>
                                          <p:attrName>r</p:attrName>
                                        </p:attrNameLst>
                                      </p:cBhvr>
                                    </p:animRot>
                                  </p:childTnLst>
                                </p:cTn>
                              </p:par>
                            </p:childTnLst>
                          </p:cTn>
                        </p:par>
                        <p:par>
                          <p:cTn id="64" fill="hold">
                            <p:stCondLst>
                              <p:cond delay="2000"/>
                            </p:stCondLst>
                            <p:childTnLst>
                              <p:par>
                                <p:cTn id="65" presetID="8" presetClass="exit" presetSubtype="16" fill="hold" grpId="1" nodeType="afterEffect">
                                  <p:stCondLst>
                                    <p:cond delay="0"/>
                                  </p:stCondLst>
                                  <p:childTnLst>
                                    <p:animEffect transition="out" filter="diamond(in)">
                                      <p:cBhvr>
                                        <p:cTn id="66" dur="2000"/>
                                        <p:tgtEl>
                                          <p:spTgt spid="4"/>
                                        </p:tgtEl>
                                      </p:cBhvr>
                                    </p:animEffect>
                                    <p:set>
                                      <p:cBhvr>
                                        <p:cTn id="67" dur="1" fill="hold">
                                          <p:stCondLst>
                                            <p:cond delay="1999"/>
                                          </p:stCondLst>
                                        </p:cTn>
                                        <p:tgtEl>
                                          <p:spTgt spid="4"/>
                                        </p:tgtEl>
                                        <p:attrNameLst>
                                          <p:attrName>style.visibility</p:attrName>
                                        </p:attrNameLst>
                                      </p:cBhvr>
                                      <p:to>
                                        <p:strVal val="hidden"/>
                                      </p:to>
                                    </p:set>
                                  </p:childTnLst>
                                </p:cTn>
                              </p:par>
                              <p:par>
                                <p:cTn id="68" presetID="8" presetClass="exit" presetSubtype="16" fill="hold" grpId="1" nodeType="withEffect">
                                  <p:stCondLst>
                                    <p:cond delay="0"/>
                                  </p:stCondLst>
                                  <p:childTnLst>
                                    <p:animEffect transition="out" filter="diamond(in)">
                                      <p:cBhvr>
                                        <p:cTn id="69" dur="2000"/>
                                        <p:tgtEl>
                                          <p:spTgt spid="8"/>
                                        </p:tgtEl>
                                      </p:cBhvr>
                                    </p:animEffect>
                                    <p:set>
                                      <p:cBhvr>
                                        <p:cTn id="70" dur="1" fill="hold">
                                          <p:stCondLst>
                                            <p:cond delay="1999"/>
                                          </p:stCondLst>
                                        </p:cTn>
                                        <p:tgtEl>
                                          <p:spTgt spid="8"/>
                                        </p:tgtEl>
                                        <p:attrNameLst>
                                          <p:attrName>style.visibility</p:attrName>
                                        </p:attrNameLst>
                                      </p:cBhvr>
                                      <p:to>
                                        <p:strVal val="hidden"/>
                                      </p:to>
                                    </p:set>
                                  </p:childTnLst>
                                </p:cTn>
                              </p:par>
                            </p:childTnLst>
                          </p:cTn>
                        </p:par>
                        <p:par>
                          <p:cTn id="71" fill="hold">
                            <p:stCondLst>
                              <p:cond delay="4000"/>
                            </p:stCondLst>
                            <p:childTnLst>
                              <p:par>
                                <p:cTn id="72" presetID="18" presetClass="exit" presetSubtype="12" fill="hold" grpId="1" nodeType="afterEffect">
                                  <p:stCondLst>
                                    <p:cond delay="0"/>
                                  </p:stCondLst>
                                  <p:childTnLst>
                                    <p:animEffect transition="out" filter="strips(downLeft)">
                                      <p:cBhvr>
                                        <p:cTn id="73" dur="500"/>
                                        <p:tgtEl>
                                          <p:spTgt spid="7"/>
                                        </p:tgtEl>
                                      </p:cBhvr>
                                    </p:animEffect>
                                    <p:set>
                                      <p:cBhvr>
                                        <p:cTn id="74" dur="1" fill="hold">
                                          <p:stCondLst>
                                            <p:cond delay="499"/>
                                          </p:stCondLst>
                                        </p:cTn>
                                        <p:tgtEl>
                                          <p:spTgt spid="7"/>
                                        </p:tgtEl>
                                        <p:attrNameLst>
                                          <p:attrName>style.visibility</p:attrName>
                                        </p:attrNameLst>
                                      </p:cBhvr>
                                      <p:to>
                                        <p:strVal val="hidden"/>
                                      </p:to>
                                    </p:set>
                                  </p:childTnLst>
                                </p:cTn>
                              </p:par>
                              <p:par>
                                <p:cTn id="75" presetID="18" presetClass="exit" presetSubtype="12" fill="hold" grpId="1" nodeType="withEffect">
                                  <p:stCondLst>
                                    <p:cond delay="0"/>
                                  </p:stCondLst>
                                  <p:childTnLst>
                                    <p:animEffect transition="out" filter="strips(downLeft)">
                                      <p:cBhvr>
                                        <p:cTn id="76" dur="500"/>
                                        <p:tgtEl>
                                          <p:spTgt spid="9"/>
                                        </p:tgtEl>
                                      </p:cBhvr>
                                    </p:animEffect>
                                    <p:set>
                                      <p:cBhvr>
                                        <p:cTn id="77" dur="1" fill="hold">
                                          <p:stCondLst>
                                            <p:cond delay="499"/>
                                          </p:stCondLst>
                                        </p:cTn>
                                        <p:tgtEl>
                                          <p:spTgt spid="9"/>
                                        </p:tgtEl>
                                        <p:attrNameLst>
                                          <p:attrName>style.visibility</p:attrName>
                                        </p:attrNameLst>
                                      </p:cBhvr>
                                      <p:to>
                                        <p:strVal val="hidden"/>
                                      </p:to>
                                    </p:set>
                                  </p:childTnLst>
                                </p:cTn>
                              </p:par>
                            </p:childTnLst>
                          </p:cTn>
                        </p:par>
                        <p:par>
                          <p:cTn id="78" fill="hold">
                            <p:stCondLst>
                              <p:cond delay="4500"/>
                            </p:stCondLst>
                            <p:childTnLst>
                              <p:par>
                                <p:cTn id="79" presetID="21" presetClass="exit" presetSubtype="4" fill="hold" grpId="1" nodeType="afterEffect">
                                  <p:stCondLst>
                                    <p:cond delay="0"/>
                                  </p:stCondLst>
                                  <p:childTnLst>
                                    <p:animEffect transition="out" filter="wheel(4)">
                                      <p:cBhvr>
                                        <p:cTn id="80" dur="2000"/>
                                        <p:tgtEl>
                                          <p:spTgt spid="10"/>
                                        </p:tgtEl>
                                      </p:cBhvr>
                                    </p:animEffect>
                                    <p:set>
                                      <p:cBhvr>
                                        <p:cTn id="81" dur="1" fill="hold">
                                          <p:stCondLst>
                                            <p:cond delay="1999"/>
                                          </p:stCondLst>
                                        </p:cTn>
                                        <p:tgtEl>
                                          <p:spTgt spid="10"/>
                                        </p:tgtEl>
                                        <p:attrNameLst>
                                          <p:attrName>style.visibility</p:attrName>
                                        </p:attrNameLst>
                                      </p:cBhvr>
                                      <p:to>
                                        <p:strVal val="hidden"/>
                                      </p:to>
                                    </p:set>
                                  </p:childTnLst>
                                </p:cTn>
                              </p:par>
                              <p:par>
                                <p:cTn id="82" presetID="21" presetClass="exit" presetSubtype="4" fill="hold" grpId="1" nodeType="withEffect">
                                  <p:stCondLst>
                                    <p:cond delay="0"/>
                                  </p:stCondLst>
                                  <p:childTnLst>
                                    <p:animEffect transition="out" filter="wheel(4)">
                                      <p:cBhvr>
                                        <p:cTn id="83" dur="2000"/>
                                        <p:tgtEl>
                                          <p:spTgt spid="11"/>
                                        </p:tgtEl>
                                      </p:cBhvr>
                                    </p:animEffect>
                                    <p:set>
                                      <p:cBhvr>
                                        <p:cTn id="84" dur="1" fill="hold">
                                          <p:stCondLst>
                                            <p:cond delay="1999"/>
                                          </p:stCondLst>
                                        </p:cTn>
                                        <p:tgtEl>
                                          <p:spTgt spid="11"/>
                                        </p:tgtEl>
                                        <p:attrNameLst>
                                          <p:attrName>style.visibility</p:attrName>
                                        </p:attrNameLst>
                                      </p:cBhvr>
                                      <p:to>
                                        <p:strVal val="hidden"/>
                                      </p:to>
                                    </p:set>
                                  </p:childTnLst>
                                </p:cTn>
                              </p:par>
                            </p:childTnLst>
                          </p:cTn>
                        </p:par>
                        <p:par>
                          <p:cTn id="85" fill="hold">
                            <p:stCondLst>
                              <p:cond delay="6500"/>
                            </p:stCondLst>
                            <p:childTnLst>
                              <p:par>
                                <p:cTn id="86" presetID="5" presetClass="exit" presetSubtype="10" fill="hold" grpId="1" nodeType="afterEffect">
                                  <p:stCondLst>
                                    <p:cond delay="0"/>
                                  </p:stCondLst>
                                  <p:childTnLst>
                                    <p:animEffect transition="out" filter="checkerboard(across)">
                                      <p:cBhvr>
                                        <p:cTn id="87" dur="500"/>
                                        <p:tgtEl>
                                          <p:spTgt spid="6"/>
                                        </p:tgtEl>
                                      </p:cBhvr>
                                    </p:animEffect>
                                    <p:set>
                                      <p:cBhvr>
                                        <p:cTn id="88" dur="1" fill="hold">
                                          <p:stCondLst>
                                            <p:cond delay="499"/>
                                          </p:stCondLst>
                                        </p:cTn>
                                        <p:tgtEl>
                                          <p:spTgt spid="6"/>
                                        </p:tgtEl>
                                        <p:attrNameLst>
                                          <p:attrName>style.visibility</p:attrName>
                                        </p:attrNameLst>
                                      </p:cBhvr>
                                      <p:to>
                                        <p:strVal val="hidden"/>
                                      </p:to>
                                    </p:set>
                                  </p:childTnLst>
                                </p:cTn>
                              </p:par>
                              <p:par>
                                <p:cTn id="89" presetID="5" presetClass="exit" presetSubtype="10" fill="hold" grpId="1" nodeType="withEffect">
                                  <p:stCondLst>
                                    <p:cond delay="0"/>
                                  </p:stCondLst>
                                  <p:childTnLst>
                                    <p:animEffect transition="out" filter="checkerboard(across)">
                                      <p:cBhvr>
                                        <p:cTn id="90" dur="500"/>
                                        <p:tgtEl>
                                          <p:spTgt spid="13"/>
                                        </p:tgtEl>
                                      </p:cBhvr>
                                    </p:animEffect>
                                    <p:set>
                                      <p:cBhvr>
                                        <p:cTn id="91"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4" grpId="1" animBg="1"/>
      <p:bldP spid="5" grpId="0" animBg="1"/>
      <p:bldP spid="5" grpId="1" animBg="1"/>
      <p:bldP spid="6" grpId="0" animBg="1"/>
      <p:bldP spid="6" grpId="1" animBg="1"/>
      <p:bldP spid="7" grpId="0" animBg="1"/>
      <p:bldP spid="7" grpId="1" animBg="1"/>
      <p:bldP spid="8" grpId="0"/>
      <p:bldP spid="8" grpId="1"/>
      <p:bldP spid="9" grpId="0"/>
      <p:bldP spid="9" grpId="1"/>
      <p:bldP spid="10" grpId="0" animBg="1"/>
      <p:bldP spid="10" grpId="1" animBg="1"/>
      <p:bldP spid="11" grpId="0"/>
      <p:bldP spid="11" grpId="1"/>
      <p:bldP spid="12" grpId="0"/>
      <p:bldP spid="13" grpId="0"/>
      <p:bldP spid="13" grpId="1"/>
    </p:bldLst>
  </p:timing>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1144370" y="-142900"/>
            <a:ext cx="8761630" cy="923330"/>
          </a:xfrm>
          <a:prstGeom prst="rect">
            <a:avLst/>
          </a:prstGeom>
        </p:spPr>
        <p:txBody>
          <a:bodyPr wrap="none">
            <a:spAutoFit/>
          </a:bodyPr>
          <a:lstStyle/>
          <a:p>
            <a:pPr algn="ctr"/>
            <a:r>
              <a:rPr lang="ru-R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«Практическая»</a:t>
            </a:r>
            <a:endParaRPr lang="ru-RU"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Рисунок 2"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238224" cy="1214422"/>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4" name="Блок-схема: несколько документов 3"/>
          <p:cNvSpPr/>
          <p:nvPr/>
        </p:nvSpPr>
        <p:spPr>
          <a:xfrm>
            <a:off x="309530" y="642918"/>
            <a:ext cx="9358378" cy="6072230"/>
          </a:xfrm>
          <a:prstGeom prst="flowChartMultidocument">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600" dirty="0">
              <a:solidFill>
                <a:srgbClr val="7030A0"/>
              </a:solidFill>
              <a:latin typeface="Times New Roman" pitchFamily="18" charset="0"/>
              <a:cs typeface="Times New Roman" pitchFamily="18" charset="0"/>
            </a:endParaRPr>
          </a:p>
        </p:txBody>
      </p:sp>
      <p:sp>
        <p:nvSpPr>
          <p:cNvPr id="5" name="TextBox 4"/>
          <p:cNvSpPr txBox="1"/>
          <p:nvPr/>
        </p:nvSpPr>
        <p:spPr>
          <a:xfrm>
            <a:off x="380968" y="1714488"/>
            <a:ext cx="7929618" cy="4339650"/>
          </a:xfrm>
          <a:prstGeom prst="rect">
            <a:avLst/>
          </a:prstGeom>
          <a:noFill/>
        </p:spPr>
        <p:txBody>
          <a:bodyPr wrap="square" rtlCol="0">
            <a:spAutoFit/>
          </a:bodyPr>
          <a:lstStyle/>
          <a:p>
            <a:pPr algn="just"/>
            <a:r>
              <a:rPr lang="ru-RU" sz="1600" dirty="0" smtClean="0">
                <a:latin typeface="Times New Roman" pitchFamily="18" charset="0"/>
                <a:cs typeface="Times New Roman" pitchFamily="18" charset="0"/>
              </a:rPr>
              <a:t>Задачи развития у детей элементарных математических представлений не могут быть решены без правильного планирования и учета работы. Планирование — один из способов управления процессом формирования элементарных математических представлений у детей. План дает возможность целенаправленно и систематически распределять по времени программные задачи и пути их осуществления. Кроме того, план определяет отчетную документацию, по которой можно судить о состоянии и результатах педагогического процесса. Для правильного планирования и постановки работы по развитию элементарных математических представлений у детей воспитатель должен: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1) хорошо знать программу в целом и программу той возрастной группы, в которой он работает в текущем учебном году;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2) знать возрастные и индивидуальные особенности своих воспитанников;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3) уметь руководствоваться дидактическими принципами при планировании и организации обучения;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4) знать методические основы развития у детей математических представлений;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5) постоянно повышать квалификацию, быть в курсе современных</a:t>
            </a:r>
          </a:p>
          <a:p>
            <a:r>
              <a:rPr lang="ru-RU" sz="1600" dirty="0" smtClean="0">
                <a:latin typeface="Times New Roman" pitchFamily="18" charset="0"/>
                <a:cs typeface="Times New Roman" pitchFamily="18" charset="0"/>
              </a:rPr>
              <a:t> достижений науки и практики воспитания дошкольников</a:t>
            </a:r>
            <a:r>
              <a:rPr lang="ru-RU"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1"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4)">
                                      <p:cBhvr>
                                        <p:cTn id="13" dur="2000"/>
                                        <p:tgtEl>
                                          <p:spTgt spid="4"/>
                                        </p:tgtEl>
                                      </p:cBhvr>
                                    </p:animEffect>
                                  </p:childTnLst>
                                </p:cTn>
                              </p:par>
                            </p:childTnLst>
                          </p:cTn>
                        </p:par>
                        <p:par>
                          <p:cTn id="14" fill="hold">
                            <p:stCondLst>
                              <p:cond delay="3000"/>
                            </p:stCondLst>
                            <p:childTnLst>
                              <p:par>
                                <p:cTn id="15" presetID="6"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ircle(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Lst>
  </p:timing>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238224" cy="1214422"/>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Скругленная прямоугольная выноска 4"/>
          <p:cNvSpPr/>
          <p:nvPr/>
        </p:nvSpPr>
        <p:spPr>
          <a:xfrm>
            <a:off x="595282" y="785794"/>
            <a:ext cx="9120286" cy="5857892"/>
          </a:xfrm>
          <a:prstGeom prst="wedgeRoundRectCallout">
            <a:avLst>
              <a:gd name="adj1" fmla="val -54644"/>
              <a:gd name="adj2" fmla="val -45567"/>
              <a:gd name="adj3" fmla="val 16667"/>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TextBox 3"/>
          <p:cNvSpPr txBox="1"/>
          <p:nvPr/>
        </p:nvSpPr>
        <p:spPr>
          <a:xfrm>
            <a:off x="738158" y="1071546"/>
            <a:ext cx="8858312" cy="5647700"/>
          </a:xfrm>
          <a:prstGeom prst="rect">
            <a:avLst/>
          </a:prstGeom>
          <a:noFill/>
        </p:spPr>
        <p:txBody>
          <a:bodyPr wrap="square" rtlCol="0">
            <a:spAutoFit/>
          </a:bodyPr>
          <a:lstStyle/>
          <a:p>
            <a:r>
              <a:rPr lang="ru-RU" dirty="0" smtClean="0">
                <a:latin typeface="Times New Roman" pitchFamily="18" charset="0"/>
                <a:cs typeface="Times New Roman" pitchFamily="18" charset="0"/>
              </a:rPr>
              <a:t>В календарном плане перспектива, намеченная на квартал, находит свое конкретное воплощение. Разрабатывая его, следует учесть, что занятия по математике проводятся в установленный день один раз в неделю во всех дошкольных группах, кроме подготовительной, где планируются два занятия. </a:t>
            </a:r>
            <a:br>
              <a:rPr lang="ru-RU" dirty="0" smtClean="0">
                <a:latin typeface="Times New Roman" pitchFamily="18" charset="0"/>
                <a:cs typeface="Times New Roman" pitchFamily="18" charset="0"/>
              </a:rPr>
            </a:br>
            <a:r>
              <a:rPr lang="ru-RU" b="1" dirty="0" smtClean="0">
                <a:solidFill>
                  <a:srgbClr val="0033CC"/>
                </a:solidFill>
                <a:latin typeface="Times New Roman" pitchFamily="18" charset="0"/>
                <a:cs typeface="Times New Roman" pitchFamily="18" charset="0"/>
              </a:rPr>
              <a:t>Календарный план занятий содержит: </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1. Программные задачи: а) образовательные, б) развивающие, в) воспитательные. </a:t>
            </a:r>
            <a:br>
              <a:rPr lang="ru-RU" dirty="0" smtClean="0">
                <a:latin typeface="Times New Roman" pitchFamily="18" charset="0"/>
                <a:cs typeface="Times New Roman" pitchFamily="18" charset="0"/>
              </a:rPr>
            </a:br>
            <a:r>
              <a:rPr lang="ru-RU" b="1" dirty="0" smtClean="0">
                <a:solidFill>
                  <a:srgbClr val="0033CC"/>
                </a:solidFill>
                <a:latin typeface="Times New Roman" pitchFamily="18" charset="0"/>
                <a:cs typeface="Times New Roman" pitchFamily="18" charset="0"/>
              </a:rPr>
              <a:t>Образовательные задачи </a:t>
            </a:r>
            <a:r>
              <a:rPr lang="ru-RU" dirty="0" smtClean="0">
                <a:latin typeface="Times New Roman" pitchFamily="18" charset="0"/>
                <a:cs typeface="Times New Roman" pitchFamily="18" charset="0"/>
              </a:rPr>
              <a:t>берутся в основном из перспективного плана, нередко требуется их конкретизация и уточнение. </a:t>
            </a:r>
            <a:br>
              <a:rPr lang="ru-RU" dirty="0" smtClean="0">
                <a:latin typeface="Times New Roman" pitchFamily="18" charset="0"/>
                <a:cs typeface="Times New Roman" pitchFamily="18" charset="0"/>
              </a:rPr>
            </a:br>
            <a:r>
              <a:rPr lang="ru-RU" b="1" dirty="0" smtClean="0">
                <a:solidFill>
                  <a:srgbClr val="0033CC"/>
                </a:solidFill>
                <a:latin typeface="Times New Roman" pitchFamily="18" charset="0"/>
                <a:cs typeface="Times New Roman" pitchFamily="18" charset="0"/>
              </a:rPr>
              <a:t>Развивающие задачи </a:t>
            </a:r>
            <a:r>
              <a:rPr lang="ru-RU" dirty="0" smtClean="0">
                <a:latin typeface="Times New Roman" pitchFamily="18" charset="0"/>
                <a:cs typeface="Times New Roman" pitchFamily="18" charset="0"/>
              </a:rPr>
              <a:t>предусматриваются с целью развития речи, мышления, других психических процессов. Планировать их необходимо, так как обязательным требованием к каждому занятию по математике является не только сообщение знаний, но и развитие умственных способностей детей. </a:t>
            </a:r>
            <a:br>
              <a:rPr lang="ru-RU" dirty="0" smtClean="0">
                <a:latin typeface="Times New Roman" pitchFamily="18" charset="0"/>
                <a:cs typeface="Times New Roman" pitchFamily="18" charset="0"/>
              </a:rPr>
            </a:br>
            <a:r>
              <a:rPr lang="ru-RU" b="1" dirty="0" smtClean="0">
                <a:solidFill>
                  <a:srgbClr val="0033CC"/>
                </a:solidFill>
                <a:latin typeface="Times New Roman" pitchFamily="18" charset="0"/>
                <a:cs typeface="Times New Roman" pitchFamily="18" charset="0"/>
              </a:rPr>
              <a:t>Воспитательные задачи </a:t>
            </a:r>
            <a:r>
              <a:rPr lang="ru-RU" dirty="0" smtClean="0">
                <a:latin typeface="Times New Roman" pitchFamily="18" charset="0"/>
                <a:cs typeface="Times New Roman" pitchFamily="18" charset="0"/>
              </a:rPr>
              <a:t>планируются с целью формирования у детей дисциплинированности, положительного отношения к учебной деятельности и т. п.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2. Задачи индивидуальной работы с отдельными детьми планируются по тем же трем направлениям. Индивидуальную работу следует планировать в определенной системе на каждом занятии. </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3. Дидактический материал. </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
        <p:nvSpPr>
          <p:cNvPr id="6" name="Прямоугольник 5"/>
          <p:cNvSpPr/>
          <p:nvPr/>
        </p:nvSpPr>
        <p:spPr>
          <a:xfrm>
            <a:off x="1214903" y="0"/>
            <a:ext cx="8691097"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«Практическая»</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par>
                          <p:cTn id="14" fill="hold">
                            <p:stCondLst>
                              <p:cond delay="1500"/>
                            </p:stCondLst>
                            <p:childTnLst>
                              <p:par>
                                <p:cTn id="15" presetID="8"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166654" y="214290"/>
          <a:ext cx="9429816" cy="6614160"/>
        </p:xfrm>
        <a:graphic>
          <a:graphicData uri="http://schemas.openxmlformats.org/drawingml/2006/table">
            <a:tbl>
              <a:tblPr firstRow="1" bandRow="1">
                <a:tableStyleId>{10A1B5D5-9B99-4C35-A422-299274C87663}</a:tableStyleId>
              </a:tblPr>
              <a:tblGrid>
                <a:gridCol w="4714908"/>
                <a:gridCol w="4714908"/>
              </a:tblGrid>
              <a:tr h="370840">
                <a:tc gridSpan="2">
                  <a:txBody>
                    <a:bodyPr/>
                    <a:lstStyle/>
                    <a:p>
                      <a:pPr algn="ctr"/>
                      <a:r>
                        <a:rPr lang="ru-RU" dirty="0" smtClean="0">
                          <a:latin typeface="Times New Roman" pitchFamily="18" charset="0"/>
                          <a:cs typeface="Times New Roman" pitchFamily="18" charset="0"/>
                        </a:rPr>
                        <a:t>Старшая группа</a:t>
                      </a:r>
                      <a:endParaRPr lang="ru-RU" dirty="0">
                        <a:latin typeface="Times New Roman" pitchFamily="18" charset="0"/>
                        <a:cs typeface="Times New Roman" pitchFamily="18" charset="0"/>
                      </a:endParaRPr>
                    </a:p>
                  </a:txBody>
                  <a:tcPr/>
                </a:tc>
                <a:tc hMerge="1">
                  <a:txBody>
                    <a:bodyPr/>
                    <a:lstStyle/>
                    <a:p>
                      <a:endParaRPr lang="ru-RU" dirty="0"/>
                    </a:p>
                  </a:txBody>
                  <a:tcPr/>
                </a:tc>
              </a:tr>
              <a:tr h="370840">
                <a:tc>
                  <a:txBody>
                    <a:bodyPr/>
                    <a:lstStyle/>
                    <a:p>
                      <a:pPr algn="ctr"/>
                      <a:r>
                        <a:rPr lang="ru-RU" b="1" dirty="0" smtClean="0">
                          <a:solidFill>
                            <a:srgbClr val="0033CC"/>
                          </a:solidFill>
                          <a:latin typeface="Times New Roman" pitchFamily="18" charset="0"/>
                          <a:cs typeface="Times New Roman" pitchFamily="18" charset="0"/>
                        </a:rPr>
                        <a:t>К концу года дети могут:</a:t>
                      </a:r>
                    </a:p>
                    <a:p>
                      <a:pPr algn="just">
                        <a:buFont typeface="Arial" pitchFamily="34" charset="0"/>
                        <a:buChar char="•"/>
                      </a:pPr>
                      <a:r>
                        <a:rPr lang="ru-RU" sz="1600" b="0" dirty="0" smtClean="0">
                          <a:solidFill>
                            <a:schemeClr val="tx1"/>
                          </a:solidFill>
                          <a:latin typeface="Times New Roman" pitchFamily="18" charset="0"/>
                          <a:cs typeface="Times New Roman" pitchFamily="18" charset="0"/>
                        </a:rPr>
                        <a:t>Выделять основные части группы предметов;</a:t>
                      </a:r>
                      <a:r>
                        <a:rPr lang="ru-RU" sz="1600" b="0" baseline="0" dirty="0" smtClean="0">
                          <a:solidFill>
                            <a:schemeClr val="tx1"/>
                          </a:solidFill>
                          <a:latin typeface="Times New Roman" pitchFamily="18" charset="0"/>
                          <a:cs typeface="Times New Roman" pitchFamily="18" charset="0"/>
                        </a:rPr>
                        <a:t> определять признаки различия и сходства, сравнивать части на основе составления пар и счета, понимать, что целая группа предметов больше каждой своей части (часть меньше целого).</a:t>
                      </a:r>
                    </a:p>
                    <a:p>
                      <a:pPr algn="just">
                        <a:buFont typeface="Arial" pitchFamily="34" charset="0"/>
                        <a:buChar char="•"/>
                      </a:pPr>
                      <a:r>
                        <a:rPr lang="ru-RU" sz="1600" b="0" dirty="0" smtClean="0">
                          <a:solidFill>
                            <a:schemeClr val="tx1"/>
                          </a:solidFill>
                          <a:latin typeface="Times New Roman" pitchFamily="18" charset="0"/>
                          <a:cs typeface="Times New Roman" pitchFamily="18" charset="0"/>
                        </a:rPr>
                        <a:t>Считать (отсчитывать) в пределах 10.</a:t>
                      </a:r>
                    </a:p>
                    <a:p>
                      <a:pPr algn="just">
                        <a:buFont typeface="Arial" pitchFamily="34" charset="0"/>
                        <a:buChar char="•"/>
                      </a:pPr>
                      <a:r>
                        <a:rPr lang="ru-RU" sz="1600" b="0" dirty="0" smtClean="0">
                          <a:solidFill>
                            <a:schemeClr val="tx1"/>
                          </a:solidFill>
                          <a:latin typeface="Times New Roman" pitchFamily="18" charset="0"/>
                          <a:cs typeface="Times New Roman" pitchFamily="18" charset="0"/>
                        </a:rPr>
                        <a:t>Правильно пользоваться количественным и порядковыми</a:t>
                      </a:r>
                      <a:r>
                        <a:rPr lang="ru-RU" sz="1600" b="0" baseline="0" dirty="0" smtClean="0">
                          <a:solidFill>
                            <a:schemeClr val="tx1"/>
                          </a:solidFill>
                          <a:latin typeface="Times New Roman" pitchFamily="18" charset="0"/>
                          <a:cs typeface="Times New Roman" pitchFamily="18" charset="0"/>
                        </a:rPr>
                        <a:t> числительными, отвечать на вопросы: «Сколько?», «Который по счету?».</a:t>
                      </a:r>
                    </a:p>
                    <a:p>
                      <a:pPr algn="just">
                        <a:buFont typeface="Arial" pitchFamily="34" charset="0"/>
                        <a:buChar char="•"/>
                      </a:pPr>
                      <a:r>
                        <a:rPr lang="ru-RU" sz="1600" b="0" baseline="0" dirty="0" smtClean="0">
                          <a:solidFill>
                            <a:schemeClr val="tx1"/>
                          </a:solidFill>
                          <a:latin typeface="Times New Roman" pitchFamily="18" charset="0"/>
                          <a:cs typeface="Times New Roman" pitchFamily="18" charset="0"/>
                        </a:rPr>
                        <a:t>Сравнивать рядом стоящие числа в пределах 10 (опираясь на наглядность), устанавливать, какое число больше (меньше) другого; уравнивать неравные группы предметов двумя способами (удаления и добавления единицы).</a:t>
                      </a:r>
                    </a:p>
                    <a:p>
                      <a:pPr algn="just">
                        <a:buFont typeface="Arial" pitchFamily="34" charset="0"/>
                        <a:buChar char="•"/>
                      </a:pPr>
                      <a:r>
                        <a:rPr lang="ru-RU" sz="1600" b="0" baseline="0" dirty="0" smtClean="0">
                          <a:solidFill>
                            <a:schemeClr val="tx1"/>
                          </a:solidFill>
                          <a:latin typeface="Times New Roman" pitchFamily="18" charset="0"/>
                          <a:cs typeface="Times New Roman" pitchFamily="18" charset="0"/>
                        </a:rPr>
                        <a:t>Сравнивать предметы различной величины (до 10), размещая их в ряд в порядке возрастания (убывания) размера (длины, ширины и т.д.).</a:t>
                      </a:r>
                    </a:p>
                    <a:p>
                      <a:pPr algn="just">
                        <a:buFont typeface="Arial" pitchFamily="34" charset="0"/>
                        <a:buChar char="•"/>
                      </a:pPr>
                      <a:r>
                        <a:rPr lang="ru-RU" sz="1600" b="0" baseline="0" dirty="0" smtClean="0">
                          <a:solidFill>
                            <a:schemeClr val="tx1"/>
                          </a:solidFill>
                          <a:latin typeface="Times New Roman" pitchFamily="18" charset="0"/>
                          <a:cs typeface="Times New Roman" pitchFamily="18" charset="0"/>
                        </a:rPr>
                        <a:t>Различать форму предметов: круглую, треугольную, четырехугольную..</a:t>
                      </a:r>
                    </a:p>
                    <a:p>
                      <a:pPr algn="just">
                        <a:buFont typeface="Arial" pitchFamily="34" charset="0"/>
                        <a:buChar char="•"/>
                      </a:pPr>
                      <a:r>
                        <a:rPr lang="ru-RU" sz="1600" b="0" baseline="0" dirty="0" smtClean="0">
                          <a:solidFill>
                            <a:schemeClr val="tx1"/>
                          </a:solidFill>
                          <a:latin typeface="Times New Roman" pitchFamily="18" charset="0"/>
                          <a:cs typeface="Times New Roman" pitchFamily="18" charset="0"/>
                        </a:rPr>
                        <a:t>Обозначать словом свое местонахождение среди предметов и людей также положение одного предмета по отношению к другому.</a:t>
                      </a:r>
                    </a:p>
                    <a:p>
                      <a:pPr algn="just">
                        <a:buFont typeface="Arial" pitchFamily="34" charset="0"/>
                        <a:buChar char="•"/>
                      </a:pPr>
                      <a:r>
                        <a:rPr lang="ru-RU" sz="1600" b="0" baseline="0" dirty="0" smtClean="0">
                          <a:solidFill>
                            <a:schemeClr val="tx1"/>
                          </a:solidFill>
                          <a:latin typeface="Times New Roman" pitchFamily="18" charset="0"/>
                          <a:cs typeface="Times New Roman" pitchFamily="18" charset="0"/>
                        </a:rPr>
                        <a:t>Называть последовательность частей суток.</a:t>
                      </a:r>
                    </a:p>
                    <a:p>
                      <a:pPr algn="just">
                        <a:buFont typeface="Arial" pitchFamily="34" charset="0"/>
                        <a:buChar char="•"/>
                      </a:pPr>
                      <a:r>
                        <a:rPr lang="ru-RU" sz="1600" b="0" baseline="0" dirty="0" smtClean="0">
                          <a:solidFill>
                            <a:schemeClr val="tx1"/>
                          </a:solidFill>
                          <a:latin typeface="Times New Roman" pitchFamily="18" charset="0"/>
                          <a:cs typeface="Times New Roman" pitchFamily="18" charset="0"/>
                        </a:rPr>
                        <a:t>Называть текущий день недели.</a:t>
                      </a:r>
                      <a:endParaRPr lang="ru-RU" sz="1600" b="0" dirty="0">
                        <a:solidFill>
                          <a:schemeClr val="tx1"/>
                        </a:solidFill>
                        <a:latin typeface="Times New Roman" pitchFamily="18" charset="0"/>
                        <a:cs typeface="Times New Roman" pitchFamily="18" charset="0"/>
                      </a:endParaRPr>
                    </a:p>
                  </a:txBody>
                  <a:tcPr>
                    <a:lnR w="57150" cap="flat" cmpd="sng" algn="ctr">
                      <a:solidFill>
                        <a:schemeClr val="accent6">
                          <a:lumMod val="50000"/>
                        </a:schemeClr>
                      </a:solidFill>
                      <a:prstDash val="solid"/>
                      <a:round/>
                      <a:headEnd type="none" w="med" len="med"/>
                      <a:tailEnd type="none" w="med" len="med"/>
                    </a:lnR>
                  </a:tcPr>
                </a:tc>
                <a:tc>
                  <a:txBody>
                    <a:bodyPr/>
                    <a:lstStyle/>
                    <a:p>
                      <a:pPr algn="ctr"/>
                      <a:r>
                        <a:rPr lang="ru-RU" sz="1800" b="1" dirty="0" smtClean="0">
                          <a:solidFill>
                            <a:srgbClr val="7030A0"/>
                          </a:solidFill>
                          <a:latin typeface="Times New Roman" pitchFamily="18" charset="0"/>
                          <a:cs typeface="Times New Roman" pitchFamily="18" charset="0"/>
                        </a:rPr>
                        <a:t>К концу года умеет</a:t>
                      </a:r>
                      <a:r>
                        <a:rPr lang="ru-RU" sz="1600" dirty="0" smtClean="0">
                          <a:latin typeface="Times New Roman" pitchFamily="18" charset="0"/>
                          <a:cs typeface="Times New Roman" pitchFamily="18" charset="0"/>
                        </a:rPr>
                        <a:t>:</a:t>
                      </a:r>
                    </a:p>
                    <a:p>
                      <a:pPr algn="just"/>
                      <a:r>
                        <a:rPr lang="ru-RU" sz="1700" dirty="0" smtClean="0">
                          <a:latin typeface="Times New Roman" pitchFamily="18" charset="0"/>
                          <a:cs typeface="Times New Roman" pitchFamily="18" charset="0"/>
                        </a:rPr>
                        <a:t>Считать (отсчитывать) в пределах 10.</a:t>
                      </a:r>
                    </a:p>
                    <a:p>
                      <a:pPr algn="just"/>
                      <a:r>
                        <a:rPr lang="ru-RU" sz="1700" dirty="0" smtClean="0">
                          <a:latin typeface="Times New Roman" pitchFamily="18" charset="0"/>
                          <a:cs typeface="Times New Roman" pitchFamily="18" charset="0"/>
                        </a:rPr>
                        <a:t>Правильно пользоваться</a:t>
                      </a:r>
                      <a:r>
                        <a:rPr lang="ru-RU" sz="1700" baseline="0" dirty="0" smtClean="0">
                          <a:latin typeface="Times New Roman" pitchFamily="18" charset="0"/>
                          <a:cs typeface="Times New Roman" pitchFamily="18" charset="0"/>
                        </a:rPr>
                        <a:t> количественными и порядковыми числительными (в пределах 10), отвечать на вопросы: «Сколько?», «Который по счету?»</a:t>
                      </a:r>
                    </a:p>
                    <a:p>
                      <a:pPr algn="just"/>
                      <a:r>
                        <a:rPr lang="ru-RU" sz="1700" baseline="0" dirty="0" smtClean="0">
                          <a:latin typeface="Times New Roman" pitchFamily="18" charset="0"/>
                          <a:cs typeface="Times New Roman" pitchFamily="18" charset="0"/>
                        </a:rPr>
                        <a:t>Уравнивает неравные группы предметов двумя способами (удаление и добавление единицы)</a:t>
                      </a:r>
                    </a:p>
                    <a:p>
                      <a:pPr algn="just"/>
                      <a:r>
                        <a:rPr lang="ru-RU" sz="1700" baseline="0" dirty="0" smtClean="0">
                          <a:latin typeface="Times New Roman" pitchFamily="18" charset="0"/>
                          <a:cs typeface="Times New Roman" pitchFamily="18" charset="0"/>
                        </a:rPr>
                        <a:t>Сравнивает предметы на глаз (по длине, ширине, высоте, толщине); проверяет точность определений путем наложения или приложения.</a:t>
                      </a:r>
                    </a:p>
                    <a:p>
                      <a:pPr algn="just"/>
                      <a:r>
                        <a:rPr lang="ru-RU" sz="1700" baseline="0" dirty="0" smtClean="0">
                          <a:latin typeface="Times New Roman" pitchFamily="18" charset="0"/>
                          <a:cs typeface="Times New Roman" pitchFamily="18" charset="0"/>
                        </a:rPr>
                        <a:t>Размещает предметы различной величины (до 7 – 10) в порядке возрастания, убывания их длины, ширины, высоты, толщины.</a:t>
                      </a:r>
                    </a:p>
                    <a:p>
                      <a:pPr algn="just"/>
                      <a:r>
                        <a:rPr lang="ru-RU" sz="1700" baseline="0" dirty="0" smtClean="0">
                          <a:latin typeface="Times New Roman" pitchFamily="18" charset="0"/>
                          <a:cs typeface="Times New Roman" pitchFamily="18" charset="0"/>
                        </a:rPr>
                        <a:t>Выражает словами место нахождение предмета по отношению к себе, к другим предметам.</a:t>
                      </a:r>
                    </a:p>
                    <a:p>
                      <a:pPr algn="just"/>
                      <a:r>
                        <a:rPr lang="ru-RU" sz="1700" baseline="0" dirty="0" smtClean="0">
                          <a:latin typeface="Times New Roman" pitchFamily="18" charset="0"/>
                          <a:cs typeface="Times New Roman" pitchFamily="18" charset="0"/>
                        </a:rPr>
                        <a:t>Знает некоторые характерные особенности знакомых геометрических фигур (</a:t>
                      </a:r>
                      <a:r>
                        <a:rPr lang="ru-RU" sz="1700" baseline="0" dirty="0" err="1" smtClean="0">
                          <a:latin typeface="Times New Roman" pitchFamily="18" charset="0"/>
                          <a:cs typeface="Times New Roman" pitchFamily="18" charset="0"/>
                        </a:rPr>
                        <a:t>колич</a:t>
                      </a:r>
                      <a:r>
                        <a:rPr lang="ru-RU" sz="1700" baseline="0" dirty="0" smtClean="0">
                          <a:latin typeface="Times New Roman" pitchFamily="18" charset="0"/>
                          <a:cs typeface="Times New Roman" pitchFamily="18" charset="0"/>
                        </a:rPr>
                        <a:t> углов, сторон, равенство, неравенство сторон)</a:t>
                      </a:r>
                    </a:p>
                    <a:p>
                      <a:pPr algn="just"/>
                      <a:r>
                        <a:rPr lang="ru-RU" sz="1700" baseline="0" dirty="0" smtClean="0">
                          <a:latin typeface="Times New Roman" pitchFamily="18" charset="0"/>
                          <a:cs typeface="Times New Roman" pitchFamily="18" charset="0"/>
                        </a:rPr>
                        <a:t>Называет: утро, вечер, день, ночь; имеет представление о смене частей суток.</a:t>
                      </a:r>
                    </a:p>
                    <a:p>
                      <a:pPr algn="just"/>
                      <a:r>
                        <a:rPr lang="ru-RU" sz="1700" baseline="0" dirty="0" smtClean="0">
                          <a:latin typeface="Times New Roman" pitchFamily="18" charset="0"/>
                          <a:cs typeface="Times New Roman" pitchFamily="18" charset="0"/>
                        </a:rPr>
                        <a:t>Называет текущий день </a:t>
                      </a:r>
                      <a:r>
                        <a:rPr lang="ru-RU" sz="1700" baseline="0" dirty="0" err="1" smtClean="0">
                          <a:latin typeface="Times New Roman" pitchFamily="18" charset="0"/>
                          <a:cs typeface="Times New Roman" pitchFamily="18" charset="0"/>
                        </a:rPr>
                        <a:t>недали</a:t>
                      </a:r>
                      <a:endParaRPr lang="ru-RU" sz="1700" dirty="0">
                        <a:latin typeface="Times New Roman" pitchFamily="18" charset="0"/>
                        <a:cs typeface="Times New Roman" pitchFamily="18" charset="0"/>
                      </a:endParaRPr>
                    </a:p>
                  </a:txBody>
                  <a:tcPr>
                    <a:lnL w="57150" cap="flat" cmpd="sng" algn="ctr">
                      <a:solidFill>
                        <a:schemeClr val="accent6">
                          <a:lumMod val="50000"/>
                        </a:schemeClr>
                      </a:solidFill>
                      <a:prstDash val="solid"/>
                      <a:round/>
                      <a:headEnd type="none" w="med" len="med"/>
                      <a:tailEnd type="none" w="med" len="med"/>
                    </a:ln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0" y="142852"/>
            <a:ext cx="1523976" cy="142873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Прямоугольник 2"/>
          <p:cNvSpPr/>
          <p:nvPr/>
        </p:nvSpPr>
        <p:spPr>
          <a:xfrm>
            <a:off x="1595414" y="0"/>
            <a:ext cx="7805214" cy="830997"/>
          </a:xfrm>
          <a:prstGeom prst="rect">
            <a:avLst/>
          </a:prstGeom>
        </p:spPr>
        <p:txBody>
          <a:bodyPr wrap="none">
            <a:spAutoFit/>
          </a:bodyPr>
          <a:lstStyle/>
          <a:p>
            <a:pPr algn="ctr"/>
            <a:r>
              <a:rPr lang="ru-RU"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«Практическая»</a:t>
            </a:r>
            <a:endParaRPr lang="ru-RU" sz="4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Блок-схема: несколько документов 4"/>
          <p:cNvSpPr/>
          <p:nvPr/>
        </p:nvSpPr>
        <p:spPr>
          <a:xfrm>
            <a:off x="380968" y="928670"/>
            <a:ext cx="9072626" cy="5786478"/>
          </a:xfrm>
          <a:prstGeom prst="flowChartMultidocument">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952472" y="1285860"/>
            <a:ext cx="7763087" cy="769441"/>
          </a:xfrm>
          <a:prstGeom prst="rect">
            <a:avLst/>
          </a:prstGeom>
          <a:noFill/>
        </p:spPr>
        <p:txBody>
          <a:bodyPr wrap="none" lIns="91440" tIns="45720" rIns="91440" bIns="45720">
            <a:spAutoFit/>
          </a:bodyPr>
          <a:lstStyle/>
          <a:p>
            <a:pPr algn="ctr"/>
            <a:r>
              <a:rPr lang="ru-RU" sz="4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Задание по работе с занятием:</a:t>
            </a:r>
            <a:endParaRPr lang="ru-RU" sz="4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TextBox 5"/>
          <p:cNvSpPr txBox="1"/>
          <p:nvPr/>
        </p:nvSpPr>
        <p:spPr>
          <a:xfrm>
            <a:off x="452406" y="2071678"/>
            <a:ext cx="7715304" cy="3693319"/>
          </a:xfrm>
          <a:prstGeom prst="rect">
            <a:avLst/>
          </a:prstGeom>
          <a:noFill/>
        </p:spPr>
        <p:txBody>
          <a:bodyPr wrap="square" rtlCol="0">
            <a:spAutoFit/>
          </a:bodyPr>
          <a:lstStyle/>
          <a:p>
            <a:pPr marL="457200" indent="-457200">
              <a:buAutoNum type="arabicPeriod"/>
            </a:pPr>
            <a:r>
              <a:rPr lang="ru-RU" sz="2600" dirty="0" smtClean="0">
                <a:latin typeface="Times New Roman" pitchFamily="18" charset="0"/>
                <a:cs typeface="Times New Roman" pitchFamily="18" charset="0"/>
              </a:rPr>
              <a:t>Определить возрастную группу;</a:t>
            </a:r>
          </a:p>
          <a:p>
            <a:pPr marL="457200" indent="-457200">
              <a:buAutoNum type="arabicPeriod"/>
            </a:pPr>
            <a:r>
              <a:rPr lang="ru-RU" sz="2600" dirty="0" smtClean="0">
                <a:latin typeface="Times New Roman" pitchFamily="18" charset="0"/>
                <a:cs typeface="Times New Roman" pitchFamily="18" charset="0"/>
              </a:rPr>
              <a:t>Составить программное содержание к занятию;</a:t>
            </a:r>
          </a:p>
          <a:p>
            <a:pPr marL="457200" indent="-457200">
              <a:buAutoNum type="arabicPeriod"/>
            </a:pPr>
            <a:r>
              <a:rPr lang="ru-RU" sz="2600" dirty="0" smtClean="0">
                <a:latin typeface="Times New Roman" pitchFamily="18" charset="0"/>
                <a:cs typeface="Times New Roman" pitchFamily="18" charset="0"/>
              </a:rPr>
              <a:t>Придумать  начало, т.е. мотивацию занятия</a:t>
            </a:r>
          </a:p>
          <a:p>
            <a:pPr marL="457200" indent="-457200"/>
            <a:r>
              <a:rPr lang="ru-RU" sz="2600" dirty="0" smtClean="0">
                <a:latin typeface="Times New Roman" pitchFamily="18" charset="0"/>
                <a:cs typeface="Times New Roman" pitchFamily="18" charset="0"/>
              </a:rPr>
              <a:t> (игровую ситуацию, проблему, интригу занятия);</a:t>
            </a:r>
          </a:p>
          <a:p>
            <a:pPr marL="457200" indent="-457200"/>
            <a:r>
              <a:rPr lang="ru-RU" sz="2600" dirty="0" smtClean="0">
                <a:latin typeface="Times New Roman" pitchFamily="18" charset="0"/>
                <a:cs typeface="Times New Roman" pitchFamily="18" charset="0"/>
              </a:rPr>
              <a:t>4. Продумать демонстрационный и раздаточный материал к занятию;</a:t>
            </a:r>
          </a:p>
          <a:p>
            <a:pPr marL="457200" indent="-457200"/>
            <a:r>
              <a:rPr lang="ru-RU" sz="2600" dirty="0" smtClean="0">
                <a:latin typeface="Times New Roman" pitchFamily="18" charset="0"/>
                <a:cs typeface="Times New Roman" pitchFamily="18" charset="0"/>
              </a:rPr>
              <a:t>5. Предложить элементы интеграции с другими видами деятельности (физическая культура, музыкальное воспитание)</a:t>
            </a:r>
            <a:endParaRPr lang="ru-RU" sz="26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anim calcmode="lin" valueType="num">
                                      <p:cBhvr>
                                        <p:cTn id="15" dur="2000" fill="hold"/>
                                        <p:tgtEl>
                                          <p:spTgt spid="5"/>
                                        </p:tgtEl>
                                        <p:attrNameLst>
                                          <p:attrName>style.rotation</p:attrName>
                                        </p:attrNameLst>
                                      </p:cBhvr>
                                      <p:tavLst>
                                        <p:tav tm="0">
                                          <p:val>
                                            <p:fltVal val="720"/>
                                          </p:val>
                                        </p:tav>
                                        <p:tav tm="100000">
                                          <p:val>
                                            <p:fltVal val="0"/>
                                          </p:val>
                                        </p:tav>
                                      </p:tavLst>
                                    </p:anim>
                                    <p:anim calcmode="lin" valueType="num">
                                      <p:cBhvr>
                                        <p:cTn id="16" dur="2000" fill="hold"/>
                                        <p:tgtEl>
                                          <p:spTgt spid="5"/>
                                        </p:tgtEl>
                                        <p:attrNameLst>
                                          <p:attrName>ppt_h</p:attrName>
                                        </p:attrNameLst>
                                      </p:cBhvr>
                                      <p:tavLst>
                                        <p:tav tm="0">
                                          <p:val>
                                            <p:fltVal val="0"/>
                                          </p:val>
                                        </p:tav>
                                        <p:tav tm="100000">
                                          <p:val>
                                            <p:strVal val="#ppt_h"/>
                                          </p:val>
                                        </p:tav>
                                      </p:tavLst>
                                    </p:anim>
                                    <p:anim calcmode="lin" valueType="num">
                                      <p:cBhvr>
                                        <p:cTn id="17" dur="2000" fill="hold"/>
                                        <p:tgtEl>
                                          <p:spTgt spid="5"/>
                                        </p:tgtEl>
                                        <p:attrNameLst>
                                          <p:attrName>ppt_w</p:attrName>
                                        </p:attrNameLst>
                                      </p:cBhvr>
                                      <p:tavLst>
                                        <p:tav tm="0">
                                          <p:val>
                                            <p:fltVal val="0"/>
                                          </p:val>
                                        </p:tav>
                                        <p:tav tm="100000">
                                          <p:val>
                                            <p:strVal val="#ppt_w"/>
                                          </p:val>
                                        </p:tav>
                                      </p:tavLst>
                                    </p:anim>
                                  </p:childTnLst>
                                </p:cTn>
                              </p:par>
                            </p:childTnLst>
                          </p:cTn>
                        </p:par>
                        <p:par>
                          <p:cTn id="18" fill="hold">
                            <p:stCondLst>
                              <p:cond delay="4000"/>
                            </p:stCondLst>
                            <p:childTnLst>
                              <p:par>
                                <p:cTn id="19" presetID="55"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strVal val="#ppt_w*0.70"/>
                                          </p:val>
                                        </p:tav>
                                        <p:tav tm="100000">
                                          <p:val>
                                            <p:strVal val="#ppt_w"/>
                                          </p:val>
                                        </p:tav>
                                      </p:tavLst>
                                    </p:anim>
                                    <p:anim calcmode="lin" valueType="num">
                                      <p:cBhvr>
                                        <p:cTn id="22" dur="1000" fill="hold"/>
                                        <p:tgtEl>
                                          <p:spTgt spid="4"/>
                                        </p:tgtEl>
                                        <p:attrNameLst>
                                          <p:attrName>ppt_h</p:attrName>
                                        </p:attrNameLst>
                                      </p:cBhvr>
                                      <p:tavLst>
                                        <p:tav tm="0">
                                          <p:val>
                                            <p:strVal val="#ppt_h"/>
                                          </p:val>
                                        </p:tav>
                                        <p:tav tm="100000">
                                          <p:val>
                                            <p:strVal val="#ppt_h"/>
                                          </p:val>
                                        </p:tav>
                                      </p:tavLst>
                                    </p:anim>
                                    <p:animEffect transition="in" filter="fade">
                                      <p:cBhvr>
                                        <p:cTn id="23" dur="1000"/>
                                        <p:tgtEl>
                                          <p:spTgt spid="4"/>
                                        </p:tgtEl>
                                      </p:cBhvr>
                                    </p:animEffect>
                                  </p:childTnLst>
                                </p:cTn>
                              </p:par>
                            </p:childTnLst>
                          </p:cTn>
                        </p:par>
                        <p:par>
                          <p:cTn id="24" fill="hold">
                            <p:stCondLst>
                              <p:cond delay="5000"/>
                            </p:stCondLst>
                            <p:childTnLst>
                              <p:par>
                                <p:cTn id="25" presetID="21"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heel(4)">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p:bldP spid="6"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Блок-схема: несколько документов 1"/>
          <p:cNvSpPr/>
          <p:nvPr/>
        </p:nvSpPr>
        <p:spPr>
          <a:xfrm>
            <a:off x="0" y="214290"/>
            <a:ext cx="9525032" cy="6429396"/>
          </a:xfrm>
          <a:prstGeom prst="flowChartMultidocument">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201" name="Rectangle 1"/>
          <p:cNvSpPr>
            <a:spLocks noChangeArrowheads="1"/>
          </p:cNvSpPr>
          <p:nvPr/>
        </p:nvSpPr>
        <p:spPr bwMode="auto">
          <a:xfrm>
            <a:off x="0" y="1428736"/>
            <a:ext cx="8167710" cy="46166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1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Используя конспекты, воспитатель конкретизирует, уточняет задачи (в конспектах обычно указываются образовательные задачи в самой общей форме), может изменить наглядный материал, по своему усмотрению определить число упражнений и их частей на занятии или в игре, привлечь дополнительные приемы активизации познавательной деятельности, индивидуализировать вопросы, задания по степени трудности для того или иного конкретного ребенка.</a:t>
            </a:r>
            <a:endParaRPr kumimoji="0" lang="ru-RU" sz="21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1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Существование конспектов отнюдь не означает прямое следование готовому материалу, они оставляют возможность для творчества в использовании разнообразных методов и приемов, дидактических средств, форм организации работы и т. д. Педагог может комбинировать, выбирать оптимальные варианты из нескольких, создавать новое по аналогии с имеющимся.</a:t>
            </a:r>
            <a:endParaRPr kumimoji="0" lang="ru-RU" sz="21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5" name="Прямоугольник 4"/>
          <p:cNvSpPr/>
          <p:nvPr/>
        </p:nvSpPr>
        <p:spPr>
          <a:xfrm>
            <a:off x="2881298" y="642918"/>
            <a:ext cx="2013243" cy="769441"/>
          </a:xfrm>
          <a:prstGeom prst="rect">
            <a:avLst/>
          </a:prstGeom>
          <a:noFill/>
        </p:spPr>
        <p:txBody>
          <a:bodyPr wrap="none" lIns="91440" tIns="45720" rIns="91440" bIns="45720">
            <a:spAutoFit/>
          </a:bodyPr>
          <a:lstStyle/>
          <a:p>
            <a:pPr algn="ctr"/>
            <a:r>
              <a:rPr lang="ru-RU"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Вывод</a:t>
            </a:r>
            <a:endParaRPr lang="ru-RU"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2000" fill="hold"/>
                                        <p:tgtEl>
                                          <p:spTgt spid="5"/>
                                        </p:tgtEl>
                                        <p:attrNameLst>
                                          <p:attrName>ppt_w</p:attrName>
                                        </p:attrNameLst>
                                      </p:cBhvr>
                                      <p:tavLst>
                                        <p:tav tm="0">
                                          <p:val>
                                            <p:strVal val="#ppt_w*0.70"/>
                                          </p:val>
                                        </p:tav>
                                        <p:tav tm="100000">
                                          <p:val>
                                            <p:strVal val="#ppt_w"/>
                                          </p:val>
                                        </p:tav>
                                      </p:tavLst>
                                    </p:anim>
                                    <p:anim calcmode="lin" valueType="num">
                                      <p:cBhvr>
                                        <p:cTn id="12" dur="2000" fill="hold"/>
                                        <p:tgtEl>
                                          <p:spTgt spid="5"/>
                                        </p:tgtEl>
                                        <p:attrNameLst>
                                          <p:attrName>ppt_h</p:attrName>
                                        </p:attrNameLst>
                                      </p:cBhvr>
                                      <p:tavLst>
                                        <p:tav tm="0">
                                          <p:val>
                                            <p:strVal val="#ppt_h"/>
                                          </p:val>
                                        </p:tav>
                                        <p:tav tm="100000">
                                          <p:val>
                                            <p:strVal val="#ppt_h"/>
                                          </p:val>
                                        </p:tav>
                                      </p:tavLst>
                                    </p:anim>
                                    <p:animEffect transition="in" filter="fade">
                                      <p:cBhvr>
                                        <p:cTn id="13" dur="2000"/>
                                        <p:tgtEl>
                                          <p:spTgt spid="5"/>
                                        </p:tgtEl>
                                      </p:cBhvr>
                                    </p:animEffect>
                                  </p:childTnLst>
                                </p:cTn>
                              </p:par>
                            </p:childTnLst>
                          </p:cTn>
                        </p:par>
                        <p:par>
                          <p:cTn id="14" fill="hold">
                            <p:stCondLst>
                              <p:cond delay="4000"/>
                            </p:stCondLst>
                            <p:childTnLst>
                              <p:par>
                                <p:cTn id="15" presetID="5" presetClass="entr" presetSubtype="10" fill="hold" grpId="0" nodeType="afterEffect">
                                  <p:stCondLst>
                                    <p:cond delay="0"/>
                                  </p:stCondLst>
                                  <p:childTnLst>
                                    <p:set>
                                      <p:cBhvr>
                                        <p:cTn id="16" dur="1" fill="hold">
                                          <p:stCondLst>
                                            <p:cond delay="0"/>
                                          </p:stCondLst>
                                        </p:cTn>
                                        <p:tgtEl>
                                          <p:spTgt spid="51201"/>
                                        </p:tgtEl>
                                        <p:attrNameLst>
                                          <p:attrName>style.visibility</p:attrName>
                                        </p:attrNameLst>
                                      </p:cBhvr>
                                      <p:to>
                                        <p:strVal val="visible"/>
                                      </p:to>
                                    </p:set>
                                    <p:animEffect transition="in" filter="checkerboard(across)">
                                      <p:cBhvr>
                                        <p:cTn id="17" dur="2000"/>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1201" grpId="0"/>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6" name="Горизонтальный свиток 5"/>
          <p:cNvSpPr/>
          <p:nvPr/>
        </p:nvSpPr>
        <p:spPr>
          <a:xfrm>
            <a:off x="0" y="1285860"/>
            <a:ext cx="9739346" cy="3429024"/>
          </a:xfrm>
          <a:prstGeom prst="horizontalScroll">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Прямоугольник 1"/>
          <p:cNvSpPr/>
          <p:nvPr/>
        </p:nvSpPr>
        <p:spPr>
          <a:xfrm>
            <a:off x="1452538" y="0"/>
            <a:ext cx="8158965"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«Мудрил – </a:t>
            </a: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a:t>
            </a: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Рисунок 2"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452538" cy="1285860"/>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Прямоугольник 4"/>
          <p:cNvSpPr/>
          <p:nvPr/>
        </p:nvSpPr>
        <p:spPr>
          <a:xfrm>
            <a:off x="1309662" y="2071678"/>
            <a:ext cx="7872155"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Решение </a:t>
            </a:r>
          </a:p>
          <a:p>
            <a:pPr algn="ct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педагогической ситуации</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18" presetClass="entr" presetSubtype="12"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trips(downLeft)">
                                      <p:cBhvr>
                                        <p:cTn id="14" dur="2000"/>
                                        <p:tgtEl>
                                          <p:spTgt spid="6"/>
                                        </p:tgtEl>
                                      </p:cBhvr>
                                    </p:animEffect>
                                  </p:childTnLst>
                                </p:cTn>
                              </p:par>
                            </p:childTnLst>
                          </p:cTn>
                        </p:par>
                        <p:par>
                          <p:cTn id="15" fill="hold">
                            <p:stCondLst>
                              <p:cond delay="4000"/>
                            </p:stCondLst>
                            <p:childTnLst>
                              <p:par>
                                <p:cTn id="16" presetID="21"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4)">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5"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Блок-схема: несколько документов 1"/>
          <p:cNvSpPr/>
          <p:nvPr/>
        </p:nvSpPr>
        <p:spPr>
          <a:xfrm>
            <a:off x="166654" y="785794"/>
            <a:ext cx="9286940" cy="5929354"/>
          </a:xfrm>
          <a:prstGeom prst="flowChartMultidocument">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TextBox 2"/>
          <p:cNvSpPr txBox="1"/>
          <p:nvPr/>
        </p:nvSpPr>
        <p:spPr>
          <a:xfrm>
            <a:off x="309530" y="1928802"/>
            <a:ext cx="7715304" cy="4647426"/>
          </a:xfrm>
          <a:prstGeom prst="rect">
            <a:avLst/>
          </a:prstGeom>
          <a:noFill/>
        </p:spPr>
        <p:txBody>
          <a:bodyPr wrap="square" rtlCol="0">
            <a:spAutoFit/>
          </a:bodyPr>
          <a:lstStyle/>
          <a:p>
            <a:r>
              <a:rPr lang="ru-RU" sz="2200" b="1" dirty="0" smtClean="0">
                <a:latin typeface="Times New Roman" pitchFamily="18" charset="0"/>
                <a:cs typeface="Times New Roman" pitchFamily="18" charset="0"/>
              </a:rPr>
              <a:t>В конце учебного года воспитатель средней группы поставила перед детьми игрушки: елочку, матрешку, грибок, кубик. </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1. Вызванный ребенок так считал: «Елочка одна, грибок один и еще кубик один».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На вопрос «сколько всего игрушек», ребенок не смог ответить. </a:t>
            </a:r>
            <a:br>
              <a:rPr lang="ru-RU" sz="2200" dirty="0" smtClean="0">
                <a:latin typeface="Times New Roman" pitchFamily="18" charset="0"/>
                <a:cs typeface="Times New Roman" pitchFamily="18" charset="0"/>
              </a:rPr>
            </a:br>
            <a:r>
              <a:rPr lang="ru-RU" sz="2200" b="1" dirty="0" smtClean="0">
                <a:latin typeface="Times New Roman" pitchFamily="18" charset="0"/>
                <a:cs typeface="Times New Roman" pitchFamily="18" charset="0"/>
              </a:rPr>
              <a:t>Вопросы: </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1. Правильно ли считал ребенок? Усвоил ли он счет до пяти?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2. Правильно ли подобрал воспитатель для закрепления навыков счёта игрушки? В какой возрастной группе был бы удачен подбор таких игрушек? </a:t>
            </a:r>
          </a:p>
          <a:p>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endParaRPr lang="ru-RU" sz="1600" dirty="0">
              <a:latin typeface="Times New Roman" pitchFamily="18" charset="0"/>
              <a:cs typeface="Times New Roman" pitchFamily="18" charset="0"/>
            </a:endParaRPr>
          </a:p>
        </p:txBody>
      </p:sp>
      <p:pic>
        <p:nvPicPr>
          <p:cNvPr id="4" name="Рисунок 3"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738290" cy="1571612"/>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heel(4)">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Блок-схема: несколько документов 1"/>
          <p:cNvSpPr/>
          <p:nvPr/>
        </p:nvSpPr>
        <p:spPr>
          <a:xfrm>
            <a:off x="166654" y="0"/>
            <a:ext cx="9739346" cy="6643710"/>
          </a:xfrm>
          <a:prstGeom prst="flowChartMultidocument">
            <a:avLst/>
          </a:prstGeom>
          <a:solidFill>
            <a:schemeClr val="accent1">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TextBox 2"/>
          <p:cNvSpPr txBox="1"/>
          <p:nvPr/>
        </p:nvSpPr>
        <p:spPr>
          <a:xfrm>
            <a:off x="238092" y="1214422"/>
            <a:ext cx="8215370" cy="5170646"/>
          </a:xfrm>
          <a:prstGeom prst="rect">
            <a:avLst/>
          </a:prstGeom>
          <a:noFill/>
        </p:spPr>
        <p:txBody>
          <a:bodyPr wrap="square" rtlCol="0">
            <a:spAutoFit/>
          </a:bodyPr>
          <a:lstStyle/>
          <a:p>
            <a:pPr algn="just"/>
            <a:r>
              <a:rPr lang="ru-RU" sz="2200" dirty="0" smtClean="0">
                <a:latin typeface="Times New Roman" pitchFamily="18" charset="0"/>
                <a:cs typeface="Times New Roman" pitchFamily="18" charset="0"/>
              </a:rPr>
              <a:t>Воспитатель приносит на подносе много новых красивых машинок спрашивая детей: «Сколько у меня машин?».  Дети отвечают: «Много».</a:t>
            </a:r>
          </a:p>
          <a:p>
            <a:pPr algn="just"/>
            <a:r>
              <a:rPr lang="ru-RU" sz="2200" dirty="0" smtClean="0">
                <a:latin typeface="Times New Roman" pitchFamily="18" charset="0"/>
                <a:cs typeface="Times New Roman" pitchFamily="18" charset="0"/>
              </a:rPr>
              <a:t> Воспитатель подходит к детям и дает каждому в руки одну машину, затем спрашивает Сашу: «Сколько я тебе дала машин?». Мальчик внимательно рассматривает машину, проводит пальцем по колесам, кабине, катает ее, на вопрос не отвечает. Другие дети также не ответили на вопрос воспитателя, их внимание было сосредоточено на действиях с машинами. </a:t>
            </a:r>
            <a:br>
              <a:rPr lang="ru-RU" sz="2200" dirty="0" smtClean="0">
                <a:latin typeface="Times New Roman" pitchFamily="18" charset="0"/>
                <a:cs typeface="Times New Roman" pitchFamily="18" charset="0"/>
              </a:rPr>
            </a:br>
            <a:r>
              <a:rPr lang="ru-RU" sz="2200" b="1" dirty="0" smtClean="0">
                <a:latin typeface="Times New Roman" pitchFamily="18" charset="0"/>
                <a:cs typeface="Times New Roman" pitchFamily="18" charset="0"/>
              </a:rPr>
              <a:t>Вопросы: </a:t>
            </a:r>
            <a:r>
              <a:rPr lang="ru-RU" sz="2200" dirty="0" smtClean="0">
                <a:latin typeface="Times New Roman" pitchFamily="18" charset="0"/>
                <a:cs typeface="Times New Roman" pitchFamily="18" charset="0"/>
              </a:rPr>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Почему дети не отвечали на вопросы воспитателя?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Какие ошибки были допущены воспитателем? </a:t>
            </a:r>
            <a:br>
              <a:rPr lang="ru-RU" sz="22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Как нужно правильно организовать </a:t>
            </a:r>
          </a:p>
          <a:p>
            <a:r>
              <a:rPr lang="ru-RU" sz="2200" dirty="0" smtClean="0">
                <a:latin typeface="Times New Roman" pitchFamily="18" charset="0"/>
                <a:cs typeface="Times New Roman" pitchFamily="18" charset="0"/>
              </a:rPr>
              <a:t>это занятие? </a:t>
            </a:r>
            <a:br>
              <a:rPr lang="ru-RU" sz="2200" dirty="0" smtClean="0">
                <a:latin typeface="Times New Roman" pitchFamily="18" charset="0"/>
                <a:cs typeface="Times New Roman" pitchFamily="18" charset="0"/>
              </a:rPr>
            </a:br>
            <a:endParaRPr lang="ru-RU" sz="2200" dirty="0">
              <a:latin typeface="Times New Roman" pitchFamily="18" charset="0"/>
              <a:cs typeface="Times New Roman" pitchFamily="18" charset="0"/>
            </a:endParaRPr>
          </a:p>
        </p:txBody>
      </p:sp>
      <p:sp>
        <p:nvSpPr>
          <p:cNvPr id="4" name="Управляющая кнопка: домой 3">
            <a:hlinkClick r:id="rId2" action="ppaction://hlinksldjump" highlightClick="1"/>
          </p:cNvPr>
          <p:cNvSpPr/>
          <p:nvPr/>
        </p:nvSpPr>
        <p:spPr>
          <a:xfrm>
            <a:off x="8953528" y="5929330"/>
            <a:ext cx="952472" cy="92867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descr="J:\Педсовет по математике\Паровозик из ромашково\imgpreview15.jpeg"/>
          <p:cNvPicPr/>
          <p:nvPr/>
        </p:nvPicPr>
        <p:blipFill>
          <a:blip r:embed="rId3" cstate="print"/>
          <a:srcRect l="6759" t="9470" r="6648" b="12121"/>
          <a:stretch>
            <a:fillRect/>
          </a:stretch>
        </p:blipFill>
        <p:spPr bwMode="auto">
          <a:xfrm>
            <a:off x="0" y="0"/>
            <a:ext cx="1452538" cy="1285860"/>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75.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 name="Рисунок 1"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2095480" cy="2071678"/>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Прямоугольник 2"/>
          <p:cNvSpPr/>
          <p:nvPr/>
        </p:nvSpPr>
        <p:spPr>
          <a:xfrm>
            <a:off x="2381232" y="428604"/>
            <a:ext cx="6462858" cy="1754326"/>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a:t>
            </a:r>
          </a:p>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Развлекалоч-ка</a:t>
            </a: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Рисунок 3" descr="images.24jpeg.jpeg"/>
          <p:cNvPicPr>
            <a:picLocks noChangeAspect="1"/>
          </p:cNvPicPr>
          <p:nvPr/>
        </p:nvPicPr>
        <p:blipFill>
          <a:blip r:embed="rId3" cstate="print"/>
          <a:stretch>
            <a:fillRect/>
          </a:stretch>
        </p:blipFill>
        <p:spPr>
          <a:xfrm>
            <a:off x="4810124" y="2714620"/>
            <a:ext cx="4726470" cy="353583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6"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Скругленная прямоугольная выноска 2"/>
          <p:cNvSpPr/>
          <p:nvPr/>
        </p:nvSpPr>
        <p:spPr>
          <a:xfrm>
            <a:off x="0" y="142852"/>
            <a:ext cx="9906000" cy="6072230"/>
          </a:xfrm>
          <a:prstGeom prst="wedgeRoundRectCallout">
            <a:avLst>
              <a:gd name="adj1" fmla="val -6416"/>
              <a:gd name="adj2" fmla="val 60131"/>
              <a:gd name="adj3" fmla="val 16667"/>
            </a:avLst>
          </a:prstGeom>
          <a:solidFill>
            <a:schemeClr val="accent4">
              <a:lumMod val="40000"/>
              <a:lumOff val="6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TextBox 3"/>
          <p:cNvSpPr txBox="1"/>
          <p:nvPr/>
        </p:nvSpPr>
        <p:spPr>
          <a:xfrm>
            <a:off x="238092" y="285728"/>
            <a:ext cx="9429816" cy="4401205"/>
          </a:xfrm>
          <a:prstGeom prst="rect">
            <a:avLst/>
          </a:prstGeom>
          <a:noFill/>
        </p:spPr>
        <p:txBody>
          <a:bodyPr wrap="square" rtlCol="0">
            <a:spAutoFit/>
          </a:bodyPr>
          <a:lstStyle/>
          <a:p>
            <a:pPr algn="just"/>
            <a:r>
              <a:rPr lang="ru-RU" sz="2000" b="1" dirty="0" err="1" smtClean="0">
                <a:latin typeface="Times New Roman" pitchFamily="18" charset="0"/>
                <a:cs typeface="Times New Roman" pitchFamily="18" charset="0"/>
              </a:rPr>
              <a:t>Досуговая</a:t>
            </a:r>
            <a:r>
              <a:rPr lang="ru-RU" sz="2000" b="1" dirty="0" smtClean="0">
                <a:latin typeface="Times New Roman" pitchFamily="18" charset="0"/>
                <a:cs typeface="Times New Roman" pitchFamily="18" charset="0"/>
              </a:rPr>
              <a:t> деятельность по ФЭМП -</a:t>
            </a:r>
            <a:r>
              <a:rPr lang="ru-RU" sz="2000" dirty="0" smtClean="0">
                <a:latin typeface="Times New Roman" pitchFamily="18" charset="0"/>
                <a:cs typeface="Times New Roman" pitchFamily="18" charset="0"/>
              </a:rPr>
              <a:t> приоритетное направление в организации жизни дошкольников на современном этапе, так как является основой формирования его общей культуры. Продуманная организация свободного времени ребенка имеет большое значение для его интеллектуального, нравственного, эстетического и физического развития, закрепления навыков и умений, полученных на занятиях по ФЭМП. </a:t>
            </a:r>
            <a:r>
              <a:rPr lang="ru-RU" sz="2000" dirty="0" err="1" smtClean="0">
                <a:latin typeface="Times New Roman" pitchFamily="18" charset="0"/>
                <a:cs typeface="Times New Roman" pitchFamily="18" charset="0"/>
              </a:rPr>
              <a:t>Досуговая</a:t>
            </a:r>
            <a:r>
              <a:rPr lang="ru-RU" sz="2000" dirty="0" smtClean="0">
                <a:latin typeface="Times New Roman" pitchFamily="18" charset="0"/>
                <a:cs typeface="Times New Roman" pitchFamily="18" charset="0"/>
              </a:rPr>
              <a:t> деятельность осуществляется через организацию отдыха, развлечений, праздников в свободное время, а также путем самообразования и творческой деятельности. </a:t>
            </a:r>
            <a:r>
              <a:rPr lang="ru-RU" sz="2000" dirty="0" err="1" smtClean="0">
                <a:latin typeface="Times New Roman" pitchFamily="18" charset="0"/>
                <a:cs typeface="Times New Roman" pitchFamily="18" charset="0"/>
              </a:rPr>
              <a:t>Досуговая</a:t>
            </a:r>
            <a:r>
              <a:rPr lang="ru-RU" sz="2000" dirty="0" smtClean="0">
                <a:latin typeface="Times New Roman" pitchFamily="18" charset="0"/>
                <a:cs typeface="Times New Roman" pitchFamily="18" charset="0"/>
              </a:rPr>
              <a:t> деятельность должна быть постоянной заботой педагогов дошкольного учреждения.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В настоящее время большинство досугов посвящено играм, музыкальным развлечениям, литературному творчеству, а математике не отдаётся и малой части </a:t>
            </a:r>
            <a:r>
              <a:rPr lang="ru-RU" sz="2000" dirty="0" err="1" smtClean="0">
                <a:latin typeface="Times New Roman" pitchFamily="18" charset="0"/>
                <a:cs typeface="Times New Roman" pitchFamily="18" charset="0"/>
              </a:rPr>
              <a:t>досугового</a:t>
            </a:r>
            <a:r>
              <a:rPr lang="ru-RU" sz="2000" dirty="0" smtClean="0">
                <a:latin typeface="Times New Roman" pitchFamily="18" charset="0"/>
                <a:cs typeface="Times New Roman" pitchFamily="18" charset="0"/>
              </a:rPr>
              <a:t> времени дошкольников. Поэтому главная задача воспитателя разрабатывать и апробировать досуги и развлечения направленные на ФЭМП. </a:t>
            </a:r>
            <a:endParaRPr lang="ru-RU" sz="2000" dirty="0">
              <a:latin typeface="Times New Roman" pitchFamily="18" charset="0"/>
              <a:cs typeface="Times New Roman" pitchFamily="18" charset="0"/>
            </a:endParaRPr>
          </a:p>
        </p:txBody>
      </p:sp>
      <p:sp>
        <p:nvSpPr>
          <p:cNvPr id="5" name="TextBox 4"/>
          <p:cNvSpPr txBox="1"/>
          <p:nvPr/>
        </p:nvSpPr>
        <p:spPr>
          <a:xfrm>
            <a:off x="238092" y="4572008"/>
            <a:ext cx="9358378" cy="1631216"/>
          </a:xfrm>
          <a:prstGeom prst="rect">
            <a:avLst/>
          </a:prstGeom>
          <a:noFill/>
        </p:spPr>
        <p:txBody>
          <a:bodyPr wrap="square" rtlCol="0">
            <a:spAutoFit/>
          </a:bodyPr>
          <a:lstStyle/>
          <a:p>
            <a:pPr algn="just"/>
            <a:r>
              <a:rPr lang="ru-RU" sz="2000" dirty="0" smtClean="0">
                <a:latin typeface="Times New Roman" pitchFamily="18" charset="0"/>
                <a:cs typeface="Times New Roman" pitchFamily="18" charset="0"/>
              </a:rPr>
              <a:t>Главной дидактической целью праздников является актуализация знаний детей, накопление опыта поисковой деятельности. Познавательная совместная деятельность детей позволит им внести свой «интеллектуальный» вклад в решение общей проблемы, заданной сюжетом. Значительность события усиливается </a:t>
            </a:r>
            <a:r>
              <a:rPr lang="ru-RU" sz="2000" dirty="0" err="1" smtClean="0">
                <a:latin typeface="Times New Roman" pitchFamily="18" charset="0"/>
                <a:cs typeface="Times New Roman" pitchFamily="18" charset="0"/>
              </a:rPr>
              <a:t>сюрпризностью</a:t>
            </a:r>
            <a:r>
              <a:rPr lang="ru-RU" sz="2000" dirty="0" smtClean="0">
                <a:latin typeface="Times New Roman" pitchFamily="18" charset="0"/>
                <a:cs typeface="Times New Roman" pitchFamily="18" charset="0"/>
              </a:rPr>
              <a:t> и новизной обстановки</a:t>
            </a:r>
            <a:endParaRPr lang="ru-RU" sz="2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1"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heel(4)">
                                      <p:cBhvr>
                                        <p:cTn id="14" dur="2000"/>
                                        <p:tgtEl>
                                          <p:spTgt spid="4"/>
                                        </p:tgtEl>
                                      </p:cBhvr>
                                    </p:animEffect>
                                  </p:childTnLst>
                                </p:cTn>
                              </p:par>
                            </p:childTnLst>
                          </p:cTn>
                        </p:par>
                        <p:par>
                          <p:cTn id="15" fill="hold">
                            <p:stCondLst>
                              <p:cond delay="4000"/>
                            </p:stCondLst>
                            <p:childTnLst>
                              <p:par>
                                <p:cTn id="16" presetID="55"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0.70"/>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Effect transition="in" filter="fade">
                                      <p:cBhvr>
                                        <p:cTn id="2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7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4" name="Овал 3"/>
          <p:cNvSpPr/>
          <p:nvPr/>
        </p:nvSpPr>
        <p:spPr>
          <a:xfrm rot="4292280">
            <a:off x="2806668" y="472626"/>
            <a:ext cx="3582090"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Овал 6"/>
          <p:cNvSpPr/>
          <p:nvPr/>
        </p:nvSpPr>
        <p:spPr>
          <a:xfrm rot="2441979">
            <a:off x="534334" y="676345"/>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Овал 7"/>
          <p:cNvSpPr/>
          <p:nvPr/>
        </p:nvSpPr>
        <p:spPr>
          <a:xfrm rot="776722">
            <a:off x="191774" y="1703298"/>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Овал 10"/>
          <p:cNvSpPr/>
          <p:nvPr/>
        </p:nvSpPr>
        <p:spPr>
          <a:xfrm rot="20047485">
            <a:off x="272815" y="3330078"/>
            <a:ext cx="397213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Овал 11"/>
          <p:cNvSpPr/>
          <p:nvPr/>
        </p:nvSpPr>
        <p:spPr>
          <a:xfrm rot="17994066">
            <a:off x="1898210" y="4166534"/>
            <a:ext cx="3611981"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Овал 12"/>
          <p:cNvSpPr/>
          <p:nvPr/>
        </p:nvSpPr>
        <p:spPr>
          <a:xfrm rot="4331522">
            <a:off x="3982394" y="4174453"/>
            <a:ext cx="3292872"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Овал 13"/>
          <p:cNvSpPr/>
          <p:nvPr/>
        </p:nvSpPr>
        <p:spPr>
          <a:xfrm rot="1701975">
            <a:off x="5644847" y="3524902"/>
            <a:ext cx="3972133" cy="2220516"/>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Овал 14"/>
          <p:cNvSpPr/>
          <p:nvPr/>
        </p:nvSpPr>
        <p:spPr>
          <a:xfrm rot="21339298">
            <a:off x="6237238" y="2419832"/>
            <a:ext cx="3603603" cy="1856810"/>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Овал 15"/>
          <p:cNvSpPr/>
          <p:nvPr/>
        </p:nvSpPr>
        <p:spPr>
          <a:xfrm rot="19837811">
            <a:off x="5732984" y="1354558"/>
            <a:ext cx="3972133" cy="1860139"/>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Овал 16"/>
          <p:cNvSpPr/>
          <p:nvPr/>
        </p:nvSpPr>
        <p:spPr>
          <a:xfrm rot="18977351">
            <a:off x="5019496" y="336618"/>
            <a:ext cx="3123036" cy="1858604"/>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Овал 2"/>
          <p:cNvSpPr/>
          <p:nvPr/>
        </p:nvSpPr>
        <p:spPr>
          <a:xfrm>
            <a:off x="3095612" y="1857364"/>
            <a:ext cx="3357586" cy="3214710"/>
          </a:xfrm>
          <a:prstGeom prst="ellipse">
            <a:avLst/>
          </a:prstGeom>
          <a:solidFill>
            <a:schemeClr val="accent1">
              <a:lumMod val="20000"/>
              <a:lumOff val="8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 name="TextBox 17"/>
          <p:cNvSpPr txBox="1"/>
          <p:nvPr/>
        </p:nvSpPr>
        <p:spPr>
          <a:xfrm>
            <a:off x="3452802" y="2285992"/>
            <a:ext cx="2571768" cy="2246769"/>
          </a:xfrm>
          <a:prstGeom prst="rect">
            <a:avLst/>
          </a:prstGeom>
          <a:noFill/>
        </p:spPr>
        <p:txBody>
          <a:bodyPr wrap="square" rtlCol="0">
            <a:spAutoFit/>
          </a:bodyPr>
          <a:lstStyle/>
          <a:p>
            <a:pPr algn="ctr"/>
            <a:r>
              <a:rPr lang="ru-RU" sz="2800" b="1" dirty="0" smtClean="0">
                <a:latin typeface="Times New Roman" pitchFamily="18" charset="0"/>
                <a:cs typeface="Times New Roman" pitchFamily="18" charset="0"/>
              </a:rPr>
              <a:t>Назовите формы </a:t>
            </a:r>
            <a:r>
              <a:rPr lang="ru-RU" sz="2800" b="1" dirty="0" err="1" smtClean="0">
                <a:latin typeface="Times New Roman" pitchFamily="18" charset="0"/>
                <a:cs typeface="Times New Roman" pitchFamily="18" charset="0"/>
              </a:rPr>
              <a:t>досуговой</a:t>
            </a:r>
            <a:r>
              <a:rPr lang="ru-RU" sz="2800" b="1" dirty="0" smtClean="0">
                <a:latin typeface="Times New Roman" pitchFamily="18" charset="0"/>
                <a:cs typeface="Times New Roman" pitchFamily="18" charset="0"/>
              </a:rPr>
              <a:t> деятельности в ДОУ</a:t>
            </a:r>
            <a:endParaRPr lang="ru-RU" sz="2800" b="1" dirty="0">
              <a:latin typeface="Times New Roman" pitchFamily="18" charset="0"/>
              <a:cs typeface="Times New Roman" pitchFamily="18" charset="0"/>
            </a:endParaRPr>
          </a:p>
        </p:txBody>
      </p:sp>
      <p:sp>
        <p:nvSpPr>
          <p:cNvPr id="19" name="Прямоугольник 18"/>
          <p:cNvSpPr/>
          <p:nvPr/>
        </p:nvSpPr>
        <p:spPr>
          <a:xfrm rot="367394">
            <a:off x="423726" y="2078043"/>
            <a:ext cx="2849306" cy="954107"/>
          </a:xfrm>
          <a:prstGeom prst="rect">
            <a:avLst/>
          </a:prstGeom>
          <a:noFill/>
        </p:spPr>
        <p:txBody>
          <a:bodyPr wrap="none" lIns="91440" tIns="45720" rIns="91440" bIns="45720">
            <a:spAutoFit/>
          </a:bodyPr>
          <a:lstStyle/>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Досуги и </a:t>
            </a:r>
          </a:p>
          <a:p>
            <a:pPr algn="ctr"/>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развлечения</a:t>
            </a:r>
            <a:endParaRPr lang="ru-RU"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20" name="Прямоугольник 19"/>
          <p:cNvSpPr/>
          <p:nvPr/>
        </p:nvSpPr>
        <p:spPr>
          <a:xfrm rot="20226156">
            <a:off x="543762" y="4023537"/>
            <a:ext cx="2479077"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4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Экскурсии</a:t>
            </a:r>
            <a:endParaRPr lang="ru-RU" sz="4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1" name="Прямоугольник 20"/>
          <p:cNvSpPr/>
          <p:nvPr/>
        </p:nvSpPr>
        <p:spPr>
          <a:xfrm rot="18360101">
            <a:off x="2158579" y="5047961"/>
            <a:ext cx="2412135" cy="1384995"/>
          </a:xfrm>
          <a:prstGeom prst="rect">
            <a:avLst/>
          </a:prstGeom>
          <a:noFill/>
        </p:spPr>
        <p:txBody>
          <a:bodyPr wrap="none" lIns="91440" tIns="45720" rIns="91440" bIns="45720">
            <a:spAutoFit/>
          </a:bodyPr>
          <a:lstStyle/>
          <a:p>
            <a:pPr algn="ctr"/>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Встречи с </a:t>
            </a:r>
          </a:p>
          <a:p>
            <a:pPr algn="ctr"/>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интересными </a:t>
            </a:r>
          </a:p>
          <a:p>
            <a:pPr algn="ctr"/>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людьми</a:t>
            </a:r>
            <a:endParaRPr lang="ru-RU"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22" name="Прямоугольник 21"/>
          <p:cNvSpPr/>
          <p:nvPr/>
        </p:nvSpPr>
        <p:spPr>
          <a:xfrm rot="19942498">
            <a:off x="6516102" y="1802929"/>
            <a:ext cx="2525369" cy="120032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2400" b="1" cap="none" spc="0" dirty="0" smtClean="0">
                <a:ln/>
                <a:solidFill>
                  <a:srgbClr val="7030A0"/>
                </a:solidFill>
                <a:effectLst/>
              </a:rPr>
              <a:t>Самостоятельная </a:t>
            </a:r>
          </a:p>
          <a:p>
            <a:pPr algn="ctr"/>
            <a:r>
              <a:rPr lang="ru-RU" sz="2400" b="1" dirty="0" smtClean="0">
                <a:ln/>
                <a:solidFill>
                  <a:srgbClr val="7030A0"/>
                </a:solidFill>
              </a:rPr>
              <a:t>Художественная</a:t>
            </a:r>
          </a:p>
          <a:p>
            <a:pPr algn="ctr"/>
            <a:r>
              <a:rPr lang="ru-RU" sz="2400" b="1" cap="none" spc="0" dirty="0" smtClean="0">
                <a:ln/>
                <a:solidFill>
                  <a:srgbClr val="7030A0"/>
                </a:solidFill>
                <a:effectLst/>
              </a:rPr>
              <a:t>деятельность</a:t>
            </a:r>
            <a:endParaRPr lang="ru-RU" sz="2400" b="1" cap="none" spc="0" dirty="0">
              <a:ln/>
              <a:solidFill>
                <a:srgbClr val="7030A0"/>
              </a:solidFill>
              <a:effectLst/>
            </a:endParaRPr>
          </a:p>
        </p:txBody>
      </p:sp>
      <p:sp>
        <p:nvSpPr>
          <p:cNvPr id="24" name="Прямоугольник 23"/>
          <p:cNvSpPr/>
          <p:nvPr/>
        </p:nvSpPr>
        <p:spPr>
          <a:xfrm rot="20926816">
            <a:off x="7046482" y="3085853"/>
            <a:ext cx="2465173" cy="120032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2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Деятельность</a:t>
            </a:r>
          </a:p>
          <a:p>
            <a:pPr algn="ctr"/>
            <a:r>
              <a:rPr lang="ru-RU" sz="2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в библиотеке </a:t>
            </a:r>
          </a:p>
          <a:p>
            <a:pPr algn="ctr"/>
            <a:r>
              <a:rPr lang="ru-RU" sz="2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группы</a:t>
            </a:r>
            <a:endParaRPr lang="ru-RU" sz="2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5" name="Прямоугольник 24"/>
          <p:cNvSpPr/>
          <p:nvPr/>
        </p:nvSpPr>
        <p:spPr>
          <a:xfrm rot="3986700">
            <a:off x="4795929" y="5282779"/>
            <a:ext cx="1980029" cy="95410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Просмотры</a:t>
            </a:r>
          </a:p>
          <a:p>
            <a:pPr algn="ctr"/>
            <a:r>
              <a:rPr lang="ru-RU" sz="2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видео</a:t>
            </a:r>
            <a:endParaRPr lang="ru-RU" sz="2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6" name="Прямоугольник 25"/>
          <p:cNvSpPr/>
          <p:nvPr/>
        </p:nvSpPr>
        <p:spPr>
          <a:xfrm rot="1544476">
            <a:off x="6355724" y="4621767"/>
            <a:ext cx="2721835" cy="830997"/>
          </a:xfrm>
          <a:prstGeom prst="rect">
            <a:avLst/>
          </a:prstGeom>
          <a:noFill/>
        </p:spPr>
        <p:txBody>
          <a:bodyPr wrap="none" lIns="91440" tIns="45720" rIns="91440" bIns="45720">
            <a:spAutoFit/>
          </a:bodyPr>
          <a:lstStyle/>
          <a:p>
            <a:pPr algn="ct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Прослушивание </a:t>
            </a:r>
          </a:p>
          <a:p>
            <a:pPr algn="ctr"/>
            <a:r>
              <a:rPr lang="ru-RU" sz="2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Ауди</a:t>
            </a: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записей</a:t>
            </a:r>
            <a:endParaRPr lang="ru-RU" sz="2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7" name="Прямоугольник 26"/>
          <p:cNvSpPr/>
          <p:nvPr/>
        </p:nvSpPr>
        <p:spPr>
          <a:xfrm rot="19060238">
            <a:off x="5147976" y="631984"/>
            <a:ext cx="2930674" cy="1077218"/>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2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Игры детей</a:t>
            </a:r>
          </a:p>
          <a:p>
            <a:pPr algn="ctr"/>
            <a:r>
              <a:rPr lang="ru-RU"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(театрализованные,</a:t>
            </a:r>
          </a:p>
          <a:p>
            <a:pPr algn="ctr"/>
            <a:r>
              <a:rPr lang="ru-RU"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сюжетно – рол</a:t>
            </a:r>
            <a:r>
              <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евые)</a:t>
            </a:r>
            <a:endParaRPr lang="ru-RU" sz="2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8" name="Прямоугольник 27"/>
          <p:cNvSpPr/>
          <p:nvPr/>
        </p:nvSpPr>
        <p:spPr>
          <a:xfrm rot="1458058">
            <a:off x="1274900" y="724587"/>
            <a:ext cx="1991058" cy="95410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Кружковая </a:t>
            </a:r>
          </a:p>
          <a:p>
            <a:pPr algn="ctr"/>
            <a:r>
              <a:rPr lang="ru-RU" sz="2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работа</a:t>
            </a:r>
            <a:endParaRPr lang="ru-RU" sz="2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9" name="Прямоугольник 28"/>
          <p:cNvSpPr/>
          <p:nvPr/>
        </p:nvSpPr>
        <p:spPr>
          <a:xfrm rot="3685055">
            <a:off x="3384066" y="413973"/>
            <a:ext cx="2146742" cy="1200329"/>
          </a:xfrm>
          <a:prstGeom prst="rect">
            <a:avLst/>
          </a:prstGeom>
          <a:noFill/>
        </p:spPr>
        <p:txBody>
          <a:bodyPr wrap="none" lIns="91440" tIns="45720" rIns="91440" bIns="45720">
            <a:spAutoFit/>
          </a:bodyPr>
          <a:lstStyle/>
          <a:p>
            <a:pPr algn="ct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Оформление</a:t>
            </a:r>
          </a:p>
          <a:p>
            <a:pPr algn="ct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выставок</a:t>
            </a:r>
          </a:p>
          <a:p>
            <a:pPr algn="ct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творчества</a:t>
            </a:r>
            <a:endParaRPr lang="ru-RU" sz="2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2000"/>
                                        <p:tgtEl>
                                          <p:spTgt spid="3"/>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1000" fill="hold"/>
                                        <p:tgtEl>
                                          <p:spTgt spid="18"/>
                                        </p:tgtEl>
                                        <p:attrNameLst>
                                          <p:attrName>ppt_w</p:attrName>
                                        </p:attrNameLst>
                                      </p:cBhvr>
                                      <p:tavLst>
                                        <p:tav tm="0">
                                          <p:val>
                                            <p:strVal val="#ppt_w*0.70"/>
                                          </p:val>
                                        </p:tav>
                                        <p:tav tm="100000">
                                          <p:val>
                                            <p:strVal val="#ppt_w"/>
                                          </p:val>
                                        </p:tav>
                                      </p:tavLst>
                                    </p:anim>
                                    <p:anim calcmode="lin" valueType="num">
                                      <p:cBhvr>
                                        <p:cTn id="12" dur="1000" fill="hold"/>
                                        <p:tgtEl>
                                          <p:spTgt spid="18"/>
                                        </p:tgtEl>
                                        <p:attrNameLst>
                                          <p:attrName>ppt_h</p:attrName>
                                        </p:attrNameLst>
                                      </p:cBhvr>
                                      <p:tavLst>
                                        <p:tav tm="0">
                                          <p:val>
                                            <p:strVal val="#ppt_h"/>
                                          </p:val>
                                        </p:tav>
                                        <p:tav tm="100000">
                                          <p:val>
                                            <p:strVal val="#ppt_h"/>
                                          </p:val>
                                        </p:tav>
                                      </p:tavLst>
                                    </p:anim>
                                    <p:animEffect transition="in" filter="fade">
                                      <p:cBhvr>
                                        <p:cTn id="13" dur="1000"/>
                                        <p:tgtEl>
                                          <p:spTgt spid="18"/>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4)">
                                      <p:cBhvr>
                                        <p:cTn id="16" dur="2000"/>
                                        <p:tgtEl>
                                          <p:spTgt spid="4"/>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4)">
                                      <p:cBhvr>
                                        <p:cTn id="19" dur="2000"/>
                                        <p:tgtEl>
                                          <p:spTgt spid="7"/>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4)">
                                      <p:cBhvr>
                                        <p:cTn id="22" dur="2000"/>
                                        <p:tgtEl>
                                          <p:spTgt spid="8"/>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heel(4)">
                                      <p:cBhvr>
                                        <p:cTn id="25" dur="2000"/>
                                        <p:tgtEl>
                                          <p:spTgt spid="11"/>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heel(4)">
                                      <p:cBhvr>
                                        <p:cTn id="28" dur="2000"/>
                                        <p:tgtEl>
                                          <p:spTgt spid="12"/>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heel(4)">
                                      <p:cBhvr>
                                        <p:cTn id="31" dur="2000"/>
                                        <p:tgtEl>
                                          <p:spTgt spid="13"/>
                                        </p:tgtEl>
                                      </p:cBhvr>
                                    </p:animEffect>
                                  </p:childTnLst>
                                </p:cTn>
                              </p:par>
                              <p:par>
                                <p:cTn id="32" presetID="21"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heel(4)">
                                      <p:cBhvr>
                                        <p:cTn id="34" dur="2000"/>
                                        <p:tgtEl>
                                          <p:spTgt spid="14"/>
                                        </p:tgtEl>
                                      </p:cBhvr>
                                    </p:animEffect>
                                  </p:childTnLst>
                                </p:cTn>
                              </p:par>
                              <p:par>
                                <p:cTn id="35" presetID="21" presetClass="entr" presetSubtype="4"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heel(4)">
                                      <p:cBhvr>
                                        <p:cTn id="37" dur="2000"/>
                                        <p:tgtEl>
                                          <p:spTgt spid="15"/>
                                        </p:tgtEl>
                                      </p:cBhvr>
                                    </p:animEffect>
                                  </p:childTnLst>
                                </p:cTn>
                              </p:par>
                              <p:par>
                                <p:cTn id="38" presetID="21" presetClass="entr" presetSubtype="4"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heel(4)">
                                      <p:cBhvr>
                                        <p:cTn id="40" dur="2000"/>
                                        <p:tgtEl>
                                          <p:spTgt spid="16"/>
                                        </p:tgtEl>
                                      </p:cBhvr>
                                    </p:animEffect>
                                  </p:childTnLst>
                                </p:cTn>
                              </p:par>
                              <p:par>
                                <p:cTn id="41" presetID="21"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heel(4)">
                                      <p:cBhvr>
                                        <p:cTn id="43" dur="20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circle(in)">
                                      <p:cBhvr>
                                        <p:cTn id="48" dur="20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box(in)">
                                      <p:cBhvr>
                                        <p:cTn id="53" dur="5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ntr" presetSubtype="16" fill="hold" grpId="0" nodeType="click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diamond(in)">
                                      <p:cBhvr>
                                        <p:cTn id="58" dur="2000"/>
                                        <p:tgtEl>
                                          <p:spTgt spid="20"/>
                                        </p:tgtEl>
                                      </p:cBhvr>
                                    </p:animEffect>
                                  </p:childTnLst>
                                </p:cTn>
                              </p:par>
                            </p:childTnLst>
                          </p:cTn>
                        </p:par>
                      </p:childTnLst>
                    </p:cTn>
                  </p:par>
                  <p:par>
                    <p:cTn id="59" fill="hold">
                      <p:stCondLst>
                        <p:cond delay="indefinite"/>
                      </p:stCondLst>
                      <p:childTnLst>
                        <p:par>
                          <p:cTn id="60" fill="hold">
                            <p:stCondLst>
                              <p:cond delay="0"/>
                            </p:stCondLst>
                            <p:childTnLst>
                              <p:par>
                                <p:cTn id="61" presetID="18" presetClass="entr" presetSubtype="12" fill="hold" grpId="0" nodeType="click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strips(downLeft)">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18" presetClass="entr" presetSubtype="12" fill="hold" grpId="0" nodeType="click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strips(downLeft)">
                                      <p:cBhvr>
                                        <p:cTn id="68" dur="500"/>
                                        <p:tgtEl>
                                          <p:spTgt spid="25"/>
                                        </p:tgtEl>
                                      </p:cBhvr>
                                    </p:animEffect>
                                  </p:childTnLst>
                                </p:cTn>
                              </p:par>
                            </p:childTnLst>
                          </p:cTn>
                        </p:par>
                      </p:childTnLst>
                    </p:cTn>
                  </p:par>
                  <p:par>
                    <p:cTn id="69" fill="hold">
                      <p:stCondLst>
                        <p:cond delay="indefinite"/>
                      </p:stCondLst>
                      <p:childTnLst>
                        <p:par>
                          <p:cTn id="70" fill="hold">
                            <p:stCondLst>
                              <p:cond delay="0"/>
                            </p:stCondLst>
                            <p:childTnLst>
                              <p:par>
                                <p:cTn id="71" presetID="8" presetClass="entr" presetSubtype="16" fill="hold" grpId="0" nodeType="click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diamond(in)">
                                      <p:cBhvr>
                                        <p:cTn id="73" dur="200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6" presetClass="entr" presetSubtype="16" fill="hold" grpId="0" nodeType="click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circle(in)">
                                      <p:cBhvr>
                                        <p:cTn id="78" dur="2000"/>
                                        <p:tgtEl>
                                          <p:spTgt spid="24"/>
                                        </p:tgtEl>
                                      </p:cBhvr>
                                    </p:animEffect>
                                  </p:childTnLst>
                                </p:cTn>
                              </p:par>
                            </p:childTnLst>
                          </p:cTn>
                        </p:par>
                      </p:childTnLst>
                    </p:cTn>
                  </p:par>
                  <p:par>
                    <p:cTn id="79" fill="hold">
                      <p:stCondLst>
                        <p:cond delay="indefinite"/>
                      </p:stCondLst>
                      <p:childTnLst>
                        <p:par>
                          <p:cTn id="80" fill="hold">
                            <p:stCondLst>
                              <p:cond delay="0"/>
                            </p:stCondLst>
                            <p:childTnLst>
                              <p:par>
                                <p:cTn id="81" presetID="4" presetClass="entr" presetSubtype="16"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box(in)">
                                      <p:cBhvr>
                                        <p:cTn id="83" dur="500"/>
                                        <p:tgtEl>
                                          <p:spTgt spid="22"/>
                                        </p:tgtEl>
                                      </p:cBhvr>
                                    </p:animEffect>
                                  </p:childTnLst>
                                </p:cTn>
                              </p:par>
                            </p:childTnLst>
                          </p:cTn>
                        </p:par>
                      </p:childTnLst>
                    </p:cTn>
                  </p:par>
                  <p:par>
                    <p:cTn id="84" fill="hold">
                      <p:stCondLst>
                        <p:cond delay="indefinite"/>
                      </p:stCondLst>
                      <p:childTnLst>
                        <p:par>
                          <p:cTn id="85" fill="hold">
                            <p:stCondLst>
                              <p:cond delay="0"/>
                            </p:stCondLst>
                            <p:childTnLst>
                              <p:par>
                                <p:cTn id="86" presetID="8" presetClass="entr" presetSubtype="16" fill="hold" grpId="0" nodeType="click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diamond(in)">
                                      <p:cBhvr>
                                        <p:cTn id="88" dur="2000"/>
                                        <p:tgtEl>
                                          <p:spTgt spid="27"/>
                                        </p:tgtEl>
                                      </p:cBhvr>
                                    </p:animEffect>
                                  </p:childTnLst>
                                </p:cTn>
                              </p:par>
                            </p:childTnLst>
                          </p:cTn>
                        </p:par>
                      </p:childTnLst>
                    </p:cTn>
                  </p:par>
                  <p:par>
                    <p:cTn id="89" fill="hold">
                      <p:stCondLst>
                        <p:cond delay="indefinite"/>
                      </p:stCondLst>
                      <p:childTnLst>
                        <p:par>
                          <p:cTn id="90" fill="hold">
                            <p:stCondLst>
                              <p:cond delay="0"/>
                            </p:stCondLst>
                            <p:childTnLst>
                              <p:par>
                                <p:cTn id="91" presetID="18" presetClass="entr" presetSubtype="12" fill="hold" grpId="0" nodeType="click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strips(downLeft)">
                                      <p:cBhvr>
                                        <p:cTn id="9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1" grpId="0" animBg="1"/>
      <p:bldP spid="12" grpId="0" animBg="1"/>
      <p:bldP spid="13" grpId="0" animBg="1"/>
      <p:bldP spid="14" grpId="0" animBg="1"/>
      <p:bldP spid="15" grpId="0" animBg="1"/>
      <p:bldP spid="16" grpId="0" animBg="1"/>
      <p:bldP spid="17" grpId="0" animBg="1"/>
      <p:bldP spid="3" grpId="0" animBg="1"/>
      <p:bldP spid="18" grpId="0"/>
      <p:bldP spid="19" grpId="0"/>
      <p:bldP spid="20" grpId="0"/>
      <p:bldP spid="21" grpId="0"/>
      <p:bldP spid="22" grpId="0"/>
      <p:bldP spid="24" grpId="0"/>
      <p:bldP spid="25" grpId="0"/>
      <p:bldP spid="26" grpId="0"/>
      <p:bldP spid="27" grpId="0"/>
      <p:bldP spid="28" grpId="0"/>
      <p:bldP spid="29"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6" name="Овал 15"/>
          <p:cNvSpPr/>
          <p:nvPr/>
        </p:nvSpPr>
        <p:spPr>
          <a:xfrm rot="2211913">
            <a:off x="4486556" y="3946310"/>
            <a:ext cx="4125346" cy="220146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 name="Овал 2"/>
          <p:cNvSpPr/>
          <p:nvPr/>
        </p:nvSpPr>
        <p:spPr>
          <a:xfrm rot="2346463">
            <a:off x="1243509" y="211380"/>
            <a:ext cx="3500582" cy="2257823"/>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Овал 3"/>
          <p:cNvSpPr/>
          <p:nvPr/>
        </p:nvSpPr>
        <p:spPr>
          <a:xfrm rot="6585058">
            <a:off x="2384188" y="4257213"/>
            <a:ext cx="3281353" cy="216274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Овал 4"/>
          <p:cNvSpPr/>
          <p:nvPr/>
        </p:nvSpPr>
        <p:spPr>
          <a:xfrm rot="21282367">
            <a:off x="335015" y="2517493"/>
            <a:ext cx="3574439" cy="226622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Овал 5"/>
          <p:cNvSpPr/>
          <p:nvPr/>
        </p:nvSpPr>
        <p:spPr>
          <a:xfrm rot="968049">
            <a:off x="5556015" y="2530077"/>
            <a:ext cx="4125346" cy="2201467"/>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Овал 6"/>
          <p:cNvSpPr/>
          <p:nvPr/>
        </p:nvSpPr>
        <p:spPr>
          <a:xfrm rot="19031845">
            <a:off x="4642156" y="160466"/>
            <a:ext cx="3495105" cy="2347322"/>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8" name="Рисунок 7"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666852" cy="142873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Овал 1"/>
          <p:cNvSpPr/>
          <p:nvPr/>
        </p:nvSpPr>
        <p:spPr>
          <a:xfrm>
            <a:off x="3095612" y="1500174"/>
            <a:ext cx="3357586" cy="3214710"/>
          </a:xfrm>
          <a:prstGeom prst="ellipse">
            <a:avLst/>
          </a:prstGeom>
          <a:solidFill>
            <a:schemeClr val="accent1">
              <a:lumMod val="20000"/>
              <a:lumOff val="8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TextBox 8"/>
          <p:cNvSpPr txBox="1"/>
          <p:nvPr/>
        </p:nvSpPr>
        <p:spPr>
          <a:xfrm>
            <a:off x="3309926" y="2143116"/>
            <a:ext cx="3000396" cy="1815882"/>
          </a:xfrm>
          <a:prstGeom prst="rect">
            <a:avLst/>
          </a:prstGeom>
          <a:noFill/>
        </p:spPr>
        <p:txBody>
          <a:bodyPr wrap="square" rtlCol="0">
            <a:spAutoFit/>
          </a:bodyPr>
          <a:lstStyle/>
          <a:p>
            <a:pPr algn="ctr"/>
            <a:r>
              <a:rPr lang="ru-RU" sz="2800" b="1" dirty="0" smtClean="0">
                <a:latin typeface="Times New Roman" pitchFamily="18" charset="0"/>
                <a:cs typeface="Times New Roman" pitchFamily="18" charset="0"/>
              </a:rPr>
              <a:t>Назовите формы проведения математических праздников</a:t>
            </a:r>
            <a:endParaRPr lang="ru-RU" sz="2800" b="1" dirty="0">
              <a:latin typeface="Times New Roman" pitchFamily="18" charset="0"/>
              <a:cs typeface="Times New Roman" pitchFamily="18" charset="0"/>
            </a:endParaRPr>
          </a:p>
        </p:txBody>
      </p:sp>
      <p:sp>
        <p:nvSpPr>
          <p:cNvPr id="10" name="Прямоугольник 9"/>
          <p:cNvSpPr/>
          <p:nvPr/>
        </p:nvSpPr>
        <p:spPr>
          <a:xfrm rot="175153">
            <a:off x="467165" y="3352367"/>
            <a:ext cx="2617961" cy="646331"/>
          </a:xfrm>
          <a:prstGeom prst="rect">
            <a:avLst/>
          </a:prstGeom>
          <a:noFill/>
        </p:spPr>
        <p:txBody>
          <a:bodyPr wrap="none" lIns="91440" tIns="45720" rIns="91440" bIns="45720">
            <a:spAutoFit/>
          </a:bodyPr>
          <a:lstStyle/>
          <a:p>
            <a:pPr algn="ct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Игры - шоу</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1" name="Прямоугольник 10"/>
          <p:cNvSpPr/>
          <p:nvPr/>
        </p:nvSpPr>
        <p:spPr>
          <a:xfrm rot="18578799">
            <a:off x="2676431" y="5059066"/>
            <a:ext cx="2241319" cy="892552"/>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Игры – </a:t>
            </a:r>
          </a:p>
          <a:p>
            <a:pPr algn="ctr"/>
            <a:r>
              <a:rPr lang="ru-RU" sz="2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соревнования</a:t>
            </a:r>
            <a:endParaRPr lang="ru-RU" sz="2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Прямоугольник 11"/>
          <p:cNvSpPr/>
          <p:nvPr/>
        </p:nvSpPr>
        <p:spPr>
          <a:xfrm rot="838719">
            <a:off x="6353259" y="3291737"/>
            <a:ext cx="3169521" cy="769441"/>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2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Математический </a:t>
            </a:r>
          </a:p>
          <a:p>
            <a:pPr algn="ctr"/>
            <a:r>
              <a:rPr lang="ru-RU" sz="2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театр</a:t>
            </a:r>
            <a:endParaRPr lang="ru-RU" sz="2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sp>
        <p:nvSpPr>
          <p:cNvPr id="13" name="Прямоугольник 12"/>
          <p:cNvSpPr/>
          <p:nvPr/>
        </p:nvSpPr>
        <p:spPr>
          <a:xfrm rot="19364661">
            <a:off x="5170360" y="574285"/>
            <a:ext cx="2569870" cy="769441"/>
          </a:xfrm>
          <a:prstGeom prst="rect">
            <a:avLst/>
          </a:prstGeom>
          <a:noFill/>
        </p:spPr>
        <p:txBody>
          <a:bodyPr wrap="none" lIns="91440" tIns="45720" rIns="91440" bIns="45720">
            <a:spAutoFit/>
          </a:bodyPr>
          <a:lstStyle/>
          <a:p>
            <a:pPr algn="ctr"/>
            <a:r>
              <a:rPr lang="ru-RU" sz="2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Математические </a:t>
            </a:r>
          </a:p>
          <a:p>
            <a:pPr algn="ctr"/>
            <a:r>
              <a:rPr lang="ru-RU" sz="2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викторины</a:t>
            </a:r>
            <a:endParaRPr lang="ru-RU" sz="2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4" name="Прямоугольник 13"/>
          <p:cNvSpPr/>
          <p:nvPr/>
        </p:nvSpPr>
        <p:spPr>
          <a:xfrm rot="2593460">
            <a:off x="1287972" y="697696"/>
            <a:ext cx="2784032" cy="830997"/>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2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Математическое </a:t>
            </a:r>
          </a:p>
          <a:p>
            <a:pPr algn="ctr"/>
            <a:r>
              <a:rPr lang="ru-RU"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многоборье</a:t>
            </a:r>
            <a:endParaRPr lang="ru-RU" sz="2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7" name="Прямоугольник 16"/>
          <p:cNvSpPr/>
          <p:nvPr/>
        </p:nvSpPr>
        <p:spPr>
          <a:xfrm rot="2481391">
            <a:off x="5445718" y="5047316"/>
            <a:ext cx="2833532" cy="830997"/>
          </a:xfrm>
          <a:prstGeom prst="rect">
            <a:avLst/>
          </a:prstGeom>
          <a:noFill/>
        </p:spPr>
        <p:txBody>
          <a:bodyPr wrap="none" lIns="91440" tIns="45720" rIns="91440" bIns="45720">
            <a:spAutoFit/>
          </a:bodyPr>
          <a:lstStyle/>
          <a:p>
            <a:pPr algn="ct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Математический </a:t>
            </a:r>
          </a:p>
          <a:p>
            <a:pPr algn="ctr"/>
            <a:r>
              <a:rPr lang="ru-RU" sz="2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КВН</a:t>
            </a:r>
            <a:endParaRPr lang="ru-RU" sz="2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strVal val="#ppt_w*0.70"/>
                                          </p:val>
                                        </p:tav>
                                        <p:tav tm="100000">
                                          <p:val>
                                            <p:strVal val="#ppt_w"/>
                                          </p:val>
                                        </p:tav>
                                      </p:tavLst>
                                    </p:anim>
                                    <p:anim calcmode="lin" valueType="num">
                                      <p:cBhvr>
                                        <p:cTn id="12" dur="1000" fill="hold"/>
                                        <p:tgtEl>
                                          <p:spTgt spid="9"/>
                                        </p:tgtEl>
                                        <p:attrNameLst>
                                          <p:attrName>ppt_h</p:attrName>
                                        </p:attrNameLst>
                                      </p:cBhvr>
                                      <p:tavLst>
                                        <p:tav tm="0">
                                          <p:val>
                                            <p:strVal val="#ppt_h"/>
                                          </p:val>
                                        </p:tav>
                                        <p:tav tm="100000">
                                          <p:val>
                                            <p:strVal val="#ppt_h"/>
                                          </p:val>
                                        </p:tav>
                                      </p:tavLst>
                                    </p:anim>
                                    <p:animEffect transition="in" filter="fade">
                                      <p:cBhvr>
                                        <p:cTn id="13" dur="1000"/>
                                        <p:tgtEl>
                                          <p:spTgt spid="9"/>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4)">
                                      <p:cBhvr>
                                        <p:cTn id="16" dur="2000"/>
                                        <p:tgtEl>
                                          <p:spTgt spid="3"/>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4)">
                                      <p:cBhvr>
                                        <p:cTn id="19" dur="2000"/>
                                        <p:tgtEl>
                                          <p:spTgt spid="4"/>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4)">
                                      <p:cBhvr>
                                        <p:cTn id="22" dur="2000"/>
                                        <p:tgtEl>
                                          <p:spTgt spid="5"/>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4)">
                                      <p:cBhvr>
                                        <p:cTn id="25" dur="2000"/>
                                        <p:tgtEl>
                                          <p:spTgt spid="6"/>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4)">
                                      <p:cBhvr>
                                        <p:cTn id="28" dur="2000"/>
                                        <p:tgtEl>
                                          <p:spTgt spid="7"/>
                                        </p:tgtEl>
                                      </p:cBhvr>
                                    </p:animEffect>
                                  </p:childTnLst>
                                </p:cTn>
                              </p:par>
                              <p:par>
                                <p:cTn id="29" presetID="21" presetClass="entr" presetSubtype="4"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heel(4)">
                                      <p:cBhvr>
                                        <p:cTn id="31" dur="20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heel(4)">
                                      <p:cBhvr>
                                        <p:cTn id="36" dur="20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circle(in)">
                                      <p:cBhvr>
                                        <p:cTn id="41" dur="20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strips(downLeft)">
                                      <p:cBhvr>
                                        <p:cTn id="46" dur="500"/>
                                        <p:tgtEl>
                                          <p:spTgt spid="11"/>
                                        </p:tgtEl>
                                      </p:cBhvr>
                                    </p:animEffect>
                                  </p:childTnLst>
                                </p:cTn>
                              </p:par>
                            </p:childTnLst>
                          </p:cTn>
                        </p:par>
                      </p:childTnLst>
                    </p:cTn>
                  </p:par>
                  <p:par>
                    <p:cTn id="47" fill="hold">
                      <p:stCondLst>
                        <p:cond delay="indefinite"/>
                      </p:stCondLst>
                      <p:childTnLst>
                        <p:par>
                          <p:cTn id="48" fill="hold">
                            <p:stCondLst>
                              <p:cond delay="0"/>
                            </p:stCondLst>
                            <p:childTnLst>
                              <p:par>
                                <p:cTn id="49" presetID="21" presetClass="entr" presetSubtype="4"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heel(4)">
                                      <p:cBhvr>
                                        <p:cTn id="51" dur="20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18" presetClass="entr" presetSubtype="12"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strips(downLeft)">
                                      <p:cBhvr>
                                        <p:cTn id="56" dur="5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6" presetClass="entr" presetSubtype="16"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circle(in)">
                                      <p:cBhvr>
                                        <p:cTn id="6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4" grpId="0" animBg="1"/>
      <p:bldP spid="5" grpId="0" animBg="1"/>
      <p:bldP spid="6" grpId="0" animBg="1"/>
      <p:bldP spid="7" grpId="0" animBg="1"/>
      <p:bldP spid="2" grpId="0" animBg="1"/>
      <p:bldP spid="9" grpId="0"/>
      <p:bldP spid="10" grpId="0"/>
      <p:bldP spid="11" grpId="0"/>
      <p:bldP spid="12" grpId="0"/>
      <p:bldP spid="13" grpId="0"/>
      <p:bldP spid="14" grpId="0"/>
      <p:bldP spid="17"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Овал 2"/>
          <p:cNvSpPr/>
          <p:nvPr/>
        </p:nvSpPr>
        <p:spPr>
          <a:xfrm rot="1825920">
            <a:off x="298294" y="431100"/>
            <a:ext cx="3707324" cy="2186192"/>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Овал 3"/>
          <p:cNvSpPr/>
          <p:nvPr/>
        </p:nvSpPr>
        <p:spPr>
          <a:xfrm rot="5206992">
            <a:off x="3340689" y="4186735"/>
            <a:ext cx="3079947" cy="2257823"/>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Овал 4"/>
          <p:cNvSpPr/>
          <p:nvPr/>
        </p:nvSpPr>
        <p:spPr>
          <a:xfrm rot="20717424">
            <a:off x="33547" y="3090942"/>
            <a:ext cx="3818202" cy="2257823"/>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Овал 5"/>
          <p:cNvSpPr/>
          <p:nvPr/>
        </p:nvSpPr>
        <p:spPr>
          <a:xfrm rot="19776049">
            <a:off x="5283624" y="301832"/>
            <a:ext cx="3500582" cy="2257823"/>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Овал 6"/>
          <p:cNvSpPr/>
          <p:nvPr/>
        </p:nvSpPr>
        <p:spPr>
          <a:xfrm rot="1393781">
            <a:off x="5547883" y="3000877"/>
            <a:ext cx="3743089" cy="2336882"/>
          </a:xfrm>
          <a:prstGeom prst="ellipse">
            <a:avLst/>
          </a:prstGeom>
          <a:solidFill>
            <a:schemeClr val="accent4">
              <a:lumMod val="40000"/>
              <a:lumOff val="6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 name="Овал 1"/>
          <p:cNvSpPr/>
          <p:nvPr/>
        </p:nvSpPr>
        <p:spPr>
          <a:xfrm>
            <a:off x="3024174" y="1500174"/>
            <a:ext cx="3357586" cy="3214710"/>
          </a:xfrm>
          <a:prstGeom prst="ellipse">
            <a:avLst/>
          </a:prstGeom>
          <a:solidFill>
            <a:schemeClr val="accent1">
              <a:lumMod val="20000"/>
              <a:lumOff val="80000"/>
            </a:schemeClr>
          </a:solid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8" name="Рисунок 7" descr="J:\Педсовет по математике\Паровозик из ромашково\imgpreview15.jpeg"/>
          <p:cNvPicPr/>
          <p:nvPr/>
        </p:nvPicPr>
        <p:blipFill>
          <a:blip r:embed="rId2" cstate="print"/>
          <a:srcRect l="6759" t="9470" r="6648" b="12121"/>
          <a:stretch>
            <a:fillRect/>
          </a:stretch>
        </p:blipFill>
        <p:spPr bwMode="auto">
          <a:xfrm>
            <a:off x="3667116" y="214290"/>
            <a:ext cx="2071702" cy="1857364"/>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9" name="TextBox 8"/>
          <p:cNvSpPr txBox="1"/>
          <p:nvPr/>
        </p:nvSpPr>
        <p:spPr>
          <a:xfrm>
            <a:off x="2952736" y="1928802"/>
            <a:ext cx="3429024" cy="2492990"/>
          </a:xfrm>
          <a:prstGeom prst="rect">
            <a:avLst/>
          </a:prstGeom>
          <a:noFill/>
        </p:spPr>
        <p:txBody>
          <a:bodyPr wrap="square" rtlCol="0">
            <a:spAutoFit/>
          </a:bodyPr>
          <a:lstStyle/>
          <a:p>
            <a:pPr algn="ctr"/>
            <a:r>
              <a:rPr lang="ru-RU" sz="2600" b="1" dirty="0" smtClean="0">
                <a:latin typeface="Times New Roman" pitchFamily="18" charset="0"/>
                <a:cs typeface="Times New Roman" pitchFamily="18" charset="0"/>
              </a:rPr>
              <a:t>Назовите формы проведения музыкальных праздников при интеграции с </a:t>
            </a:r>
          </a:p>
          <a:p>
            <a:pPr algn="ctr"/>
            <a:r>
              <a:rPr lang="ru-RU" sz="2600" b="1" dirty="0" smtClean="0">
                <a:latin typeface="Times New Roman" pitchFamily="18" charset="0"/>
                <a:cs typeface="Times New Roman" pitchFamily="18" charset="0"/>
              </a:rPr>
              <a:t>РЭМП</a:t>
            </a:r>
            <a:endParaRPr lang="ru-RU" sz="2600" b="1" dirty="0">
              <a:latin typeface="Times New Roman" pitchFamily="18" charset="0"/>
              <a:cs typeface="Times New Roman" pitchFamily="18" charset="0"/>
            </a:endParaRPr>
          </a:p>
        </p:txBody>
      </p:sp>
      <p:sp>
        <p:nvSpPr>
          <p:cNvPr id="10" name="Прямоугольник 9"/>
          <p:cNvSpPr/>
          <p:nvPr/>
        </p:nvSpPr>
        <p:spPr>
          <a:xfrm rot="2196065">
            <a:off x="424556" y="996711"/>
            <a:ext cx="3001143" cy="1138773"/>
          </a:xfrm>
          <a:prstGeom prst="rect">
            <a:avLst/>
          </a:prstGeom>
          <a:noFill/>
        </p:spPr>
        <p:txBody>
          <a:bodyPr wrap="none" lIns="91440" tIns="45720" rIns="91440" bIns="45720">
            <a:spAutoFit/>
          </a:bodyPr>
          <a:lstStyle/>
          <a:p>
            <a:pPr algn="ctr"/>
            <a:r>
              <a:rPr lang="ru-RU"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Музыкальная</a:t>
            </a:r>
          </a:p>
          <a:p>
            <a:pPr algn="ctr"/>
            <a:r>
              <a:rPr lang="ru-RU"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гостина</a:t>
            </a:r>
            <a:r>
              <a:rPr lang="ru-RU"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я</a:t>
            </a:r>
            <a:endParaRPr lang="ru-RU"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1" name="Прямоугольник 10"/>
          <p:cNvSpPr/>
          <p:nvPr/>
        </p:nvSpPr>
        <p:spPr>
          <a:xfrm rot="20951209">
            <a:off x="814914" y="3372052"/>
            <a:ext cx="1843646" cy="175432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36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Вечера</a:t>
            </a:r>
          </a:p>
          <a:p>
            <a:pPr algn="ctr"/>
            <a:r>
              <a:rPr lang="ru-RU"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Шуток и</a:t>
            </a:r>
          </a:p>
          <a:p>
            <a:pPr algn="ctr"/>
            <a:r>
              <a:rPr lang="ru-RU"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загадок</a:t>
            </a:r>
            <a:endParaRPr lang="ru-RU" sz="36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3" name="Прямоугольник 12"/>
          <p:cNvSpPr/>
          <p:nvPr/>
        </p:nvSpPr>
        <p:spPr>
          <a:xfrm rot="1181669">
            <a:off x="6247136" y="3505127"/>
            <a:ext cx="2811987" cy="138499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28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Музыкально – </a:t>
            </a:r>
          </a:p>
          <a:p>
            <a:pPr algn="ct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Литературная</a:t>
            </a:r>
          </a:p>
          <a:p>
            <a:pPr algn="ctr"/>
            <a:r>
              <a:rPr lang="ru-RU"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композиция</a:t>
            </a:r>
            <a:endParaRPr lang="ru-RU" sz="28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4" name="Прямоугольник 13"/>
          <p:cNvSpPr/>
          <p:nvPr/>
        </p:nvSpPr>
        <p:spPr>
          <a:xfrm rot="17625625">
            <a:off x="3906934" y="5257870"/>
            <a:ext cx="2152319" cy="523220"/>
          </a:xfrm>
          <a:prstGeom prst="rect">
            <a:avLst/>
          </a:prstGeom>
          <a:noFill/>
        </p:spPr>
        <p:txBody>
          <a:bodyPr wrap="none" lIns="91440" tIns="45720" rIns="91440" bIns="45720">
            <a:spAutoFit/>
          </a:bodyPr>
          <a:lstStyle/>
          <a:p>
            <a:pPr algn="ctr"/>
            <a:r>
              <a:rPr lang="ru-RU"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Посиделки</a:t>
            </a:r>
            <a:endParaRPr lang="ru-RU"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5" name="Прямоугольник 14"/>
          <p:cNvSpPr/>
          <p:nvPr/>
        </p:nvSpPr>
        <p:spPr>
          <a:xfrm rot="20452391">
            <a:off x="5698369" y="913485"/>
            <a:ext cx="3078920"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Тематические вечера</a:t>
            </a:r>
          </a:p>
          <a:p>
            <a:pPr algn="ctr"/>
            <a:r>
              <a:rPr lang="ru-RU"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Творчества композиторов</a:t>
            </a:r>
            <a:endParaRPr lang="ru-RU" sz="2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par>
                          <p:cTn id="8" fill="hold">
                            <p:stCondLst>
                              <p:cond delay="2000"/>
                            </p:stCondLst>
                            <p:childTnLst>
                              <p:par>
                                <p:cTn id="9" presetID="55"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strVal val="#ppt_w*0.70"/>
                                          </p:val>
                                        </p:tav>
                                        <p:tav tm="100000">
                                          <p:val>
                                            <p:strVal val="#ppt_w"/>
                                          </p:val>
                                        </p:tav>
                                      </p:tavLst>
                                    </p:anim>
                                    <p:anim calcmode="lin" valueType="num">
                                      <p:cBhvr>
                                        <p:cTn id="12" dur="1000" fill="hold"/>
                                        <p:tgtEl>
                                          <p:spTgt spid="9"/>
                                        </p:tgtEl>
                                        <p:attrNameLst>
                                          <p:attrName>ppt_h</p:attrName>
                                        </p:attrNameLst>
                                      </p:cBhvr>
                                      <p:tavLst>
                                        <p:tav tm="0">
                                          <p:val>
                                            <p:strVal val="#ppt_h"/>
                                          </p:val>
                                        </p:tav>
                                        <p:tav tm="100000">
                                          <p:val>
                                            <p:strVal val="#ppt_h"/>
                                          </p:val>
                                        </p:tav>
                                      </p:tavLst>
                                    </p:anim>
                                    <p:animEffect transition="in" filter="fade">
                                      <p:cBhvr>
                                        <p:cTn id="13" dur="1000"/>
                                        <p:tgtEl>
                                          <p:spTgt spid="9"/>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4)">
                                      <p:cBhvr>
                                        <p:cTn id="16" dur="2000"/>
                                        <p:tgtEl>
                                          <p:spTgt spid="3"/>
                                        </p:tgtEl>
                                      </p:cBhvr>
                                    </p:animEffect>
                                  </p:childTnLst>
                                </p:cTn>
                              </p:par>
                              <p:par>
                                <p:cTn id="17" presetID="21"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4)">
                                      <p:cBhvr>
                                        <p:cTn id="19" dur="2000"/>
                                        <p:tgtEl>
                                          <p:spTgt spid="4"/>
                                        </p:tgtEl>
                                      </p:cBhvr>
                                    </p:animEffect>
                                  </p:childTnLst>
                                </p:cTn>
                              </p:par>
                              <p:par>
                                <p:cTn id="20" presetID="21" presetClass="entr" presetSubtype="4"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heel(4)">
                                      <p:cBhvr>
                                        <p:cTn id="22" dur="2000"/>
                                        <p:tgtEl>
                                          <p:spTgt spid="5"/>
                                        </p:tgtEl>
                                      </p:cBhvr>
                                    </p:animEffect>
                                  </p:childTnLst>
                                </p:cTn>
                              </p:par>
                              <p:par>
                                <p:cTn id="23" presetID="21" presetClass="entr" presetSubtype="4"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4)">
                                      <p:cBhvr>
                                        <p:cTn id="25" dur="2000"/>
                                        <p:tgtEl>
                                          <p:spTgt spid="6"/>
                                        </p:tgtEl>
                                      </p:cBhvr>
                                    </p:animEffect>
                                  </p:childTnLst>
                                </p:cTn>
                              </p:par>
                              <p:par>
                                <p:cTn id="26" presetID="21" presetClass="entr" presetSubtype="4"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heel(4)">
                                      <p:cBhvr>
                                        <p:cTn id="28" dur="2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heel(4)">
                                      <p:cBhvr>
                                        <p:cTn id="33" dur="2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8" presetClass="entr" presetSubtype="12"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strips(downLeft)">
                                      <p:cBhvr>
                                        <p:cTn id="38" dur="20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8" presetClass="entr" presetSubtype="16"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amond(in)">
                                      <p:cBhvr>
                                        <p:cTn id="43" dur="20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circle(in)">
                                      <p:cBhvr>
                                        <p:cTn id="48" dur="2000"/>
                                        <p:tgtEl>
                                          <p:spTgt spid="13"/>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4" fill="hold" grpId="0"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heel(4)">
                                      <p:cBhvr>
                                        <p:cTn id="5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 grpId="0" animBg="1"/>
      <p:bldP spid="9" grpId="0"/>
      <p:bldP spid="10" grpId="0"/>
      <p:bldP spid="11" grpId="0"/>
      <p:bldP spid="13"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166654" y="214290"/>
          <a:ext cx="9429816" cy="6598920"/>
        </p:xfrm>
        <a:graphic>
          <a:graphicData uri="http://schemas.openxmlformats.org/drawingml/2006/table">
            <a:tbl>
              <a:tblPr firstRow="1" bandRow="1">
                <a:tableStyleId>{21E4AEA4-8DFA-4A89-87EB-49C32662AFE0}</a:tableStyleId>
              </a:tblPr>
              <a:tblGrid>
                <a:gridCol w="4714908"/>
                <a:gridCol w="4714908"/>
              </a:tblGrid>
              <a:tr h="370840">
                <a:tc gridSpan="2">
                  <a:txBody>
                    <a:bodyPr/>
                    <a:lstStyle/>
                    <a:p>
                      <a:pPr algn="ctr"/>
                      <a:r>
                        <a:rPr lang="ru-RU" dirty="0" smtClean="0">
                          <a:latin typeface="Times New Roman" pitchFamily="18" charset="0"/>
                          <a:cs typeface="Times New Roman" pitchFamily="18" charset="0"/>
                        </a:rPr>
                        <a:t>Подготовительная</a:t>
                      </a:r>
                      <a:r>
                        <a:rPr lang="ru-RU" baseline="0"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группа</a:t>
                      </a:r>
                      <a:endParaRPr lang="ru-RU" dirty="0">
                        <a:latin typeface="Times New Roman" pitchFamily="18" charset="0"/>
                        <a:cs typeface="Times New Roman" pitchFamily="18" charset="0"/>
                      </a:endParaRPr>
                    </a:p>
                  </a:txBody>
                  <a:tcPr>
                    <a:lnL w="57150" cap="flat" cmpd="sng" algn="ctr">
                      <a:solidFill>
                        <a:schemeClr val="accent2">
                          <a:lumMod val="75000"/>
                        </a:schemeClr>
                      </a:solidFill>
                      <a:prstDash val="solid"/>
                      <a:round/>
                      <a:headEnd type="none" w="med" len="med"/>
                      <a:tailEnd type="none" w="med" len="med"/>
                    </a:lnL>
                    <a:lnR w="57150" cap="flat" cmpd="sng" algn="ctr">
                      <a:solidFill>
                        <a:schemeClr val="accent2">
                          <a:lumMod val="75000"/>
                        </a:schemeClr>
                      </a:solidFill>
                      <a:prstDash val="solid"/>
                      <a:round/>
                      <a:headEnd type="none" w="med" len="med"/>
                      <a:tailEnd type="none" w="med" len="med"/>
                    </a:lnR>
                    <a:lnT w="57150" cap="flat" cmpd="sng" algn="ctr">
                      <a:solidFill>
                        <a:schemeClr val="accent2">
                          <a:lumMod val="75000"/>
                        </a:schemeClr>
                      </a:solidFill>
                      <a:prstDash val="solid"/>
                      <a:round/>
                      <a:headEnd type="none" w="med" len="med"/>
                      <a:tailEnd type="none" w="med" len="med"/>
                    </a:lnT>
                    <a:lnB w="5715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ru-RU" dirty="0"/>
                    </a:p>
                  </a:txBody>
                  <a:tcPr/>
                </a:tc>
              </a:tr>
              <a:tr h="370840">
                <a:tc>
                  <a:txBody>
                    <a:bodyPr/>
                    <a:lstStyle/>
                    <a:p>
                      <a:pPr algn="ctr"/>
                      <a:r>
                        <a:rPr lang="ru-RU" sz="1800" b="1" dirty="0" smtClean="0">
                          <a:solidFill>
                            <a:srgbClr val="0033CC"/>
                          </a:solidFill>
                          <a:latin typeface="Times New Roman" pitchFamily="18" charset="0"/>
                          <a:cs typeface="Times New Roman" pitchFamily="18" charset="0"/>
                        </a:rPr>
                        <a:t>К концу года дети могут:</a:t>
                      </a:r>
                    </a:p>
                    <a:p>
                      <a:r>
                        <a:rPr lang="ru-RU" sz="1800" b="1" dirty="0" smtClean="0">
                          <a:latin typeface="Times New Roman" pitchFamily="18" charset="0"/>
                          <a:cs typeface="Times New Roman" pitchFamily="18" charset="0"/>
                        </a:rPr>
                        <a:t>Уметь:</a:t>
                      </a:r>
                    </a:p>
                    <a:p>
                      <a:pPr>
                        <a:buFont typeface="Arial" pitchFamily="34" charset="0"/>
                        <a:buChar char="•"/>
                      </a:pPr>
                      <a:r>
                        <a:rPr lang="ru-RU" sz="1800" dirty="0" smtClean="0">
                          <a:latin typeface="Times New Roman" pitchFamily="18" charset="0"/>
                          <a:cs typeface="Times New Roman" pitchFamily="18" charset="0"/>
                        </a:rPr>
                        <a:t>Объединять группы предметов и удалять из группы (части)предметов. Устанавливать взаимосвязь между целой группой и частью; находить части целого и целое по известным частям.</a:t>
                      </a:r>
                    </a:p>
                    <a:p>
                      <a:pPr>
                        <a:buFont typeface="Arial" pitchFamily="34" charset="0"/>
                        <a:buChar char="•"/>
                      </a:pPr>
                      <a:r>
                        <a:rPr lang="ru-RU" sz="1800" dirty="0" smtClean="0">
                          <a:latin typeface="Times New Roman" pitchFamily="18" charset="0"/>
                          <a:cs typeface="Times New Roman" pitchFamily="18" charset="0"/>
                        </a:rPr>
                        <a:t>Считать до 10 и дальше (количественный и порядковый счет)</a:t>
                      </a:r>
                    </a:p>
                    <a:p>
                      <a:pPr>
                        <a:buFont typeface="Arial" pitchFamily="34" charset="0"/>
                        <a:buChar char="•"/>
                      </a:pPr>
                      <a:r>
                        <a:rPr lang="ru-RU" sz="1800" dirty="0" smtClean="0">
                          <a:latin typeface="Times New Roman" pitchFamily="18" charset="0"/>
                          <a:cs typeface="Times New Roman" pitchFamily="18" charset="0"/>
                        </a:rPr>
                        <a:t>Называть числа в прямом (обратном) порядке до 10.</a:t>
                      </a:r>
                    </a:p>
                    <a:p>
                      <a:pPr>
                        <a:buFont typeface="Arial" pitchFamily="34" charset="0"/>
                        <a:buChar char="•"/>
                      </a:pPr>
                      <a:r>
                        <a:rPr lang="ru-RU" sz="1800" dirty="0" smtClean="0">
                          <a:latin typeface="Times New Roman" pitchFamily="18" charset="0"/>
                          <a:cs typeface="Times New Roman" pitchFamily="18" charset="0"/>
                        </a:rPr>
                        <a:t>Соотносить цифру (0 – 9) и количество</a:t>
                      </a:r>
                      <a:r>
                        <a:rPr lang="ru-RU" sz="1800" baseline="0" dirty="0" smtClean="0">
                          <a:latin typeface="Times New Roman" pitchFamily="18" charset="0"/>
                          <a:cs typeface="Times New Roman" pitchFamily="18" charset="0"/>
                        </a:rPr>
                        <a:t> предметов.</a:t>
                      </a:r>
                    </a:p>
                    <a:p>
                      <a:pPr>
                        <a:buFont typeface="Arial" pitchFamily="34" charset="0"/>
                        <a:buChar char="•"/>
                      </a:pPr>
                      <a:r>
                        <a:rPr lang="ru-RU" sz="1800" baseline="0" dirty="0" smtClean="0">
                          <a:latin typeface="Times New Roman" pitchFamily="18" charset="0"/>
                          <a:cs typeface="Times New Roman" pitchFamily="18" charset="0"/>
                        </a:rPr>
                        <a:t>Составлять и решать задачи в одно действие на сложение или вычитание, пользуясь цифрами и арифметическими знаками (+,-, =)</a:t>
                      </a:r>
                    </a:p>
                    <a:p>
                      <a:pPr>
                        <a:buFont typeface="Arial" pitchFamily="34" charset="0"/>
                        <a:buChar char="•"/>
                      </a:pPr>
                      <a:r>
                        <a:rPr lang="ru-RU" sz="1800" baseline="0" dirty="0" smtClean="0">
                          <a:latin typeface="Times New Roman" pitchFamily="18" charset="0"/>
                          <a:cs typeface="Times New Roman" pitchFamily="18" charset="0"/>
                        </a:rPr>
                        <a:t>Сравнивать, измерять длину предметов, отрезков прямых линий с помощью условной мерки.</a:t>
                      </a:r>
                    </a:p>
                    <a:p>
                      <a:pPr>
                        <a:buFont typeface="Arial" pitchFamily="34" charset="0"/>
                        <a:buChar char="•"/>
                      </a:pPr>
                      <a:r>
                        <a:rPr lang="ru-RU" sz="1800" baseline="0" dirty="0" smtClean="0">
                          <a:latin typeface="Times New Roman" pitchFamily="18" charset="0"/>
                          <a:cs typeface="Times New Roman" pitchFamily="18" charset="0"/>
                        </a:rPr>
                        <a:t>Делить круг, квадрат на две и четыре равные части. Сравнивать целый предмет с его частями.</a:t>
                      </a:r>
                    </a:p>
                  </a:txBody>
                  <a:tcPr>
                    <a:lnL w="57150" cap="flat" cmpd="sng" algn="ctr">
                      <a:solidFill>
                        <a:schemeClr val="accent2">
                          <a:lumMod val="75000"/>
                        </a:schemeClr>
                      </a:solidFill>
                      <a:prstDash val="solid"/>
                      <a:round/>
                      <a:headEnd type="none" w="med" len="med"/>
                      <a:tailEnd type="none" w="med" len="med"/>
                    </a:lnL>
                    <a:lnR w="57150" cap="flat" cmpd="sng" algn="ctr">
                      <a:solidFill>
                        <a:schemeClr val="accent2">
                          <a:lumMod val="75000"/>
                        </a:schemeClr>
                      </a:solidFill>
                      <a:prstDash val="solid"/>
                      <a:round/>
                      <a:headEnd type="none" w="med" len="med"/>
                      <a:tailEnd type="none" w="med" len="med"/>
                    </a:lnR>
                    <a:lnT w="57150" cap="flat" cmpd="sng" algn="ctr">
                      <a:solidFill>
                        <a:schemeClr val="accent2">
                          <a:lumMod val="75000"/>
                        </a:schemeClr>
                      </a:solidFill>
                      <a:prstDash val="solid"/>
                      <a:round/>
                      <a:headEnd type="none" w="med" len="med"/>
                      <a:tailEnd type="none" w="med" len="med"/>
                    </a:lnT>
                    <a:lnB w="5715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ru-RU" sz="1800" b="1" dirty="0" smtClean="0">
                          <a:solidFill>
                            <a:srgbClr val="7030A0"/>
                          </a:solidFill>
                          <a:latin typeface="Times New Roman" pitchFamily="18" charset="0"/>
                          <a:cs typeface="Times New Roman" pitchFamily="18" charset="0"/>
                        </a:rPr>
                        <a:t>Итоговый</a:t>
                      </a:r>
                      <a:r>
                        <a:rPr lang="ru-RU" sz="1800" b="1" baseline="0" dirty="0" smtClean="0">
                          <a:solidFill>
                            <a:srgbClr val="7030A0"/>
                          </a:solidFill>
                          <a:latin typeface="Times New Roman" pitchFamily="18" charset="0"/>
                          <a:cs typeface="Times New Roman" pitchFamily="18" charset="0"/>
                        </a:rPr>
                        <a:t> результат освоения программы:</a:t>
                      </a:r>
                    </a:p>
                    <a:p>
                      <a:r>
                        <a:rPr lang="ru-RU" sz="1600" baseline="0" dirty="0" smtClean="0">
                          <a:latin typeface="Times New Roman" pitchFamily="18" charset="0"/>
                          <a:cs typeface="Times New Roman" pitchFamily="18" charset="0"/>
                        </a:rPr>
                        <a:t>Самостоятельно объединяет различные группы предметов, имеющие общий признак, в единое множество и удаляет из множества отдельные его части (часть предметов). Устанавливает связи и отношения между целым множеством и различными его частями; находит части целого множества и целое по известным частям.</a:t>
                      </a:r>
                    </a:p>
                    <a:p>
                      <a:r>
                        <a:rPr lang="ru-RU" sz="1600" baseline="0" dirty="0" smtClean="0">
                          <a:latin typeface="Times New Roman" pitchFamily="18" charset="0"/>
                          <a:cs typeface="Times New Roman" pitchFamily="18" charset="0"/>
                        </a:rPr>
                        <a:t>Считает до 10 и дальше (количественный, порядковый счет в пределах 20)</a:t>
                      </a:r>
                    </a:p>
                    <a:p>
                      <a:r>
                        <a:rPr lang="ru-RU" sz="1600" baseline="0" dirty="0" smtClean="0">
                          <a:latin typeface="Times New Roman" pitchFamily="18" charset="0"/>
                          <a:cs typeface="Times New Roman" pitchFamily="18" charset="0"/>
                        </a:rPr>
                        <a:t>Называет числа в прямом и обратном порядке до10, начиная с любого числа. Соотносит цифру (0 – 9) и количество предметов.</a:t>
                      </a:r>
                    </a:p>
                    <a:p>
                      <a:r>
                        <a:rPr lang="ru-RU" sz="1600" baseline="0" dirty="0" smtClean="0">
                          <a:latin typeface="Times New Roman" pitchFamily="18" charset="0"/>
                          <a:cs typeface="Times New Roman" pitchFamily="18" charset="0"/>
                        </a:rPr>
                        <a:t>Составляет и решает задачи в одно действие на сложение или вычитание, пользуется цифрами и арифметическими знаками.</a:t>
                      </a:r>
                    </a:p>
                    <a:p>
                      <a:r>
                        <a:rPr lang="ru-RU" sz="1600" baseline="0" dirty="0" smtClean="0">
                          <a:latin typeface="Times New Roman" pitchFamily="18" charset="0"/>
                          <a:cs typeface="Times New Roman" pitchFamily="18" charset="0"/>
                        </a:rPr>
                        <a:t>Различает величины: длину (ширину, высоту), объем, массу (вес) и способы их измерения.</a:t>
                      </a:r>
                    </a:p>
                    <a:p>
                      <a:r>
                        <a:rPr lang="ru-RU" sz="1600" baseline="0" dirty="0" smtClean="0">
                          <a:latin typeface="Times New Roman" pitchFamily="18" charset="0"/>
                          <a:cs typeface="Times New Roman" pitchFamily="18" charset="0"/>
                        </a:rPr>
                        <a:t>Измеряет длину предметов, отрезки прямых линий, объемы жидких и сыпучих веществ с помощью условной мерки</a:t>
                      </a:r>
                    </a:p>
                    <a:p>
                      <a:r>
                        <a:rPr lang="ru-RU" sz="1600" baseline="0" dirty="0" smtClean="0">
                          <a:latin typeface="Times New Roman" pitchFamily="18" charset="0"/>
                          <a:cs typeface="Times New Roman" pitchFamily="18" charset="0"/>
                        </a:rPr>
                        <a:t>Умеет делить предметы (фигуры) на несколько равных частей; сравнивать целый предмет и его части.</a:t>
                      </a:r>
                    </a:p>
                    <a:p>
                      <a:r>
                        <a:rPr lang="ru-RU" sz="1600"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a:txBody>
                  <a:tcPr>
                    <a:lnL w="57150" cap="flat" cmpd="sng" algn="ctr">
                      <a:solidFill>
                        <a:schemeClr val="accent2">
                          <a:lumMod val="75000"/>
                        </a:schemeClr>
                      </a:solidFill>
                      <a:prstDash val="solid"/>
                      <a:round/>
                      <a:headEnd type="none" w="med" len="med"/>
                      <a:tailEnd type="none" w="med" len="med"/>
                    </a:lnL>
                    <a:lnR w="57150" cap="flat" cmpd="sng" algn="ctr">
                      <a:solidFill>
                        <a:schemeClr val="accent2">
                          <a:lumMod val="75000"/>
                        </a:schemeClr>
                      </a:solidFill>
                      <a:prstDash val="solid"/>
                      <a:round/>
                      <a:headEnd type="none" w="med" len="med"/>
                      <a:tailEnd type="none" w="med" len="med"/>
                    </a:lnR>
                    <a:lnT w="57150" cap="flat" cmpd="sng" algn="ctr">
                      <a:solidFill>
                        <a:schemeClr val="accent2">
                          <a:lumMod val="75000"/>
                        </a:schemeClr>
                      </a:solidFill>
                      <a:prstDash val="solid"/>
                      <a:round/>
                      <a:headEnd type="none" w="med" len="med"/>
                      <a:tailEnd type="none" w="med" len="med"/>
                    </a:lnT>
                    <a:lnB w="57150" cap="flat" cmpd="sng" algn="ctr">
                      <a:solidFill>
                        <a:schemeClr val="accent2">
                          <a:lumMod val="75000"/>
                        </a:schemeClr>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Прямоугольник 2"/>
          <p:cNvSpPr/>
          <p:nvPr/>
        </p:nvSpPr>
        <p:spPr>
          <a:xfrm>
            <a:off x="1535054" y="0"/>
            <a:ext cx="8373126"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a:t>
            </a: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Игралоч</a:t>
            </a: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 </a:t>
            </a:r>
            <a:r>
              <a:rPr lang="ru-RU" sz="54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ка</a:t>
            </a: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Рисунок 3"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666852" cy="142873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Горизонтальный свиток 4"/>
          <p:cNvSpPr/>
          <p:nvPr/>
        </p:nvSpPr>
        <p:spPr>
          <a:xfrm>
            <a:off x="2738422" y="714356"/>
            <a:ext cx="6215106" cy="2143140"/>
          </a:xfrm>
          <a:prstGeom prst="horizontalScroll">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3595678" y="1214422"/>
            <a:ext cx="4766048"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Черный ящик</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Скругленная прямоугольная выноска 6"/>
          <p:cNvSpPr/>
          <p:nvPr/>
        </p:nvSpPr>
        <p:spPr>
          <a:xfrm>
            <a:off x="238092" y="2857496"/>
            <a:ext cx="9072626" cy="3214710"/>
          </a:xfrm>
          <a:prstGeom prst="wedgeRoundRectCallout">
            <a:avLst>
              <a:gd name="adj1" fmla="val -46030"/>
              <a:gd name="adj2" fmla="val -91253"/>
              <a:gd name="adj3" fmla="val 16667"/>
            </a:avLst>
          </a:prstGeom>
          <a:solidFill>
            <a:schemeClr val="accent1">
              <a:lumMod val="20000"/>
              <a:lumOff val="8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595282" y="3000372"/>
            <a:ext cx="8715436" cy="3339376"/>
          </a:xfrm>
          <a:prstGeom prst="rect">
            <a:avLst/>
          </a:prstGeom>
          <a:noFill/>
        </p:spPr>
        <p:txBody>
          <a:bodyPr wrap="square" rtlCol="0">
            <a:spAutoFit/>
          </a:bodyPr>
          <a:lstStyle/>
          <a:p>
            <a:r>
              <a:rPr lang="ru-RU" sz="2400" b="1" dirty="0" smtClean="0">
                <a:latin typeface="Times New Roman" pitchFamily="18" charset="0"/>
                <a:cs typeface="Times New Roman" pitchFamily="18" charset="0"/>
              </a:rPr>
              <a:t>Этот предмет изобрел преподаватель  архитектуры </a:t>
            </a:r>
            <a:r>
              <a:rPr lang="en-US" sz="2400" b="1"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из Будапешта для своих студентов.</a:t>
            </a:r>
          </a:p>
          <a:p>
            <a:r>
              <a:rPr lang="ru-RU" sz="2400" b="1" dirty="0" smtClean="0">
                <a:latin typeface="Times New Roman" pitchFamily="18" charset="0"/>
                <a:cs typeface="Times New Roman" pitchFamily="18" charset="0"/>
              </a:rPr>
              <a:t>  Его сложность объясняется огромным количеством различных положений, в которых он может находится. Некоторые предприимчивые изготовители прикладывали к нему пластмассовый топорик, что бы в конец раздосадованный владелец мог отвести душу, разломав игрушку после без результатных попыток .</a:t>
            </a:r>
          </a:p>
          <a:p>
            <a:endParaRPr lang="ru-RU" dirty="0"/>
          </a:p>
        </p:txBody>
      </p:sp>
      <p:sp>
        <p:nvSpPr>
          <p:cNvPr id="9" name="Прямоугольник 8"/>
          <p:cNvSpPr/>
          <p:nvPr/>
        </p:nvSpPr>
        <p:spPr>
          <a:xfrm>
            <a:off x="5667380" y="6150114"/>
            <a:ext cx="3548215" cy="707886"/>
          </a:xfrm>
          <a:prstGeom prst="rect">
            <a:avLst/>
          </a:prstGeom>
          <a:noFill/>
        </p:spPr>
        <p:txBody>
          <a:bodyPr wrap="none" lIns="91440" tIns="45720" rIns="91440" bIns="45720">
            <a:spAutoFit/>
          </a:bodyPr>
          <a:lstStyle/>
          <a:p>
            <a:pPr algn="ct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Кубик </a:t>
            </a:r>
            <a:r>
              <a:rPr lang="ru-RU" sz="40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Рубика</a:t>
            </a:r>
            <a:endParaRPr lang="ru-RU"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strVal val="#ppt_w*0.70"/>
                                          </p:val>
                                        </p:tav>
                                        <p:tav tm="100000">
                                          <p:val>
                                            <p:strVal val="#ppt_w"/>
                                          </p:val>
                                        </p:tav>
                                      </p:tavLst>
                                    </p:anim>
                                    <p:anim calcmode="lin" valueType="num">
                                      <p:cBhvr>
                                        <p:cTn id="8" dur="2000" fill="hold"/>
                                        <p:tgtEl>
                                          <p:spTgt spid="3"/>
                                        </p:tgtEl>
                                        <p:attrNameLst>
                                          <p:attrName>ppt_h</p:attrName>
                                        </p:attrNameLst>
                                      </p:cBhvr>
                                      <p:tavLst>
                                        <p:tav tm="0">
                                          <p:val>
                                            <p:strVal val="#ppt_h"/>
                                          </p:val>
                                        </p:tav>
                                        <p:tav tm="100000">
                                          <p:val>
                                            <p:strVal val="#ppt_h"/>
                                          </p:val>
                                        </p:tav>
                                      </p:tavLst>
                                    </p:anim>
                                    <p:animEffect transition="in" filter="fade">
                                      <p:cBhvr>
                                        <p:cTn id="9" dur="2000"/>
                                        <p:tgtEl>
                                          <p:spTgt spid="3"/>
                                        </p:tgtEl>
                                      </p:cBhvr>
                                    </p:animEffect>
                                  </p:childTnLst>
                                </p:cTn>
                              </p:par>
                            </p:childTnLst>
                          </p:cTn>
                        </p:par>
                        <p:par>
                          <p:cTn id="10" fill="hold">
                            <p:stCondLst>
                              <p:cond delay="2000"/>
                            </p:stCondLst>
                            <p:childTnLst>
                              <p:par>
                                <p:cTn id="11" presetID="35"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style.rotation</p:attrName>
                                        </p:attrNameLst>
                                      </p:cBhvr>
                                      <p:tavLst>
                                        <p:tav tm="0">
                                          <p:val>
                                            <p:fltVal val="720"/>
                                          </p:val>
                                        </p:tav>
                                        <p:tav tm="100000">
                                          <p:val>
                                            <p:fltVal val="0"/>
                                          </p:val>
                                        </p:tav>
                                      </p:tavLst>
                                    </p:anim>
                                    <p:anim calcmode="lin" valueType="num">
                                      <p:cBhvr>
                                        <p:cTn id="15" dur="2000" fill="hold"/>
                                        <p:tgtEl>
                                          <p:spTgt spid="5"/>
                                        </p:tgtEl>
                                        <p:attrNameLst>
                                          <p:attrName>ppt_h</p:attrName>
                                        </p:attrNameLst>
                                      </p:cBhvr>
                                      <p:tavLst>
                                        <p:tav tm="0">
                                          <p:val>
                                            <p:fltVal val="0"/>
                                          </p:val>
                                        </p:tav>
                                        <p:tav tm="100000">
                                          <p:val>
                                            <p:strVal val="#ppt_h"/>
                                          </p:val>
                                        </p:tav>
                                      </p:tavLst>
                                    </p:anim>
                                    <p:anim calcmode="lin" valueType="num">
                                      <p:cBhvr>
                                        <p:cTn id="16" dur="2000" fill="hold"/>
                                        <p:tgtEl>
                                          <p:spTgt spid="5"/>
                                        </p:tgtEl>
                                        <p:attrNameLst>
                                          <p:attrName>ppt_w</p:attrName>
                                        </p:attrNameLst>
                                      </p:cBhvr>
                                      <p:tavLst>
                                        <p:tav tm="0">
                                          <p:val>
                                            <p:fltVal val="0"/>
                                          </p:val>
                                        </p:tav>
                                        <p:tav tm="100000">
                                          <p:val>
                                            <p:strVal val="#ppt_w"/>
                                          </p:val>
                                        </p:tav>
                                      </p:tavLst>
                                    </p:anim>
                                  </p:childTnLst>
                                </p:cTn>
                              </p:par>
                            </p:childTnLst>
                          </p:cTn>
                        </p:par>
                        <p:par>
                          <p:cTn id="17" fill="hold">
                            <p:stCondLst>
                              <p:cond delay="4000"/>
                            </p:stCondLst>
                            <p:childTnLst>
                              <p:par>
                                <p:cTn id="18" presetID="21"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heel(4)">
                                      <p:cBhvr>
                                        <p:cTn id="20" dur="2000"/>
                                        <p:tgtEl>
                                          <p:spTgt spid="6"/>
                                        </p:tgtEl>
                                      </p:cBhvr>
                                    </p:animEffect>
                                  </p:childTnLst>
                                </p:cTn>
                              </p:par>
                            </p:childTnLst>
                          </p:cTn>
                        </p:par>
                        <p:par>
                          <p:cTn id="21" fill="hold">
                            <p:stCondLst>
                              <p:cond delay="6000"/>
                            </p:stCondLst>
                            <p:childTnLst>
                              <p:par>
                                <p:cTn id="22" presetID="8"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amond(in)">
                                      <p:cBhvr>
                                        <p:cTn id="24" dur="2000"/>
                                        <p:tgtEl>
                                          <p:spTgt spid="7"/>
                                        </p:tgtEl>
                                      </p:cBhvr>
                                    </p:animEffect>
                                  </p:childTnLst>
                                </p:cTn>
                              </p:par>
                            </p:childTnLst>
                          </p:cTn>
                        </p:par>
                        <p:par>
                          <p:cTn id="25" fill="hold">
                            <p:stCondLst>
                              <p:cond delay="8000"/>
                            </p:stCondLst>
                            <p:childTnLst>
                              <p:par>
                                <p:cTn id="26" presetID="5" presetClass="entr" presetSubtype="1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heckerboard(across)">
                                      <p:cBhvr>
                                        <p:cTn id="28" dur="2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strips(downLeft)">
                                      <p:cBhvr>
                                        <p:cTn id="3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p:bldP spid="7" grpId="0" animBg="1"/>
      <p:bldP spid="8" grpId="0"/>
      <p:bldP spid="9" grpId="0"/>
    </p:bldLst>
  </p:timing>
</p:sld>
</file>

<file path=ppt/slides/slide81.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344488" y="1135196"/>
            <a:ext cx="917940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Актуальна позиция педагога при организации жизни детей в детском саду, дающая возможность самостоятельного накопления </a:t>
            </a:r>
            <a:r>
              <a:rPr kumimoji="0" lang="ru-RU"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перцептивного</a:t>
            </a: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опыта и его математического осмысления. Основная роль воспитателя с такой позиции заключается в организации ситуаций для познания детьми математических отношений, когда ребенок сохраняет в процессе обучения чувство комфортности и уверенности в собственных силах. </a:t>
            </a:r>
            <a:b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br>
            <a:r>
              <a:rPr kumimoji="0" lang="ru-RU"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Необходима психологическая перестройка позиции педагога на личностно- ориентированное взаимодействие с ребенком в процессе обучения, содержанием которого является формирование у детей средств и способов приобретения математических знаний в ходе специально организованной самостоятельной деятельности. </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 name="Прямоугольник 2"/>
          <p:cNvSpPr/>
          <p:nvPr/>
        </p:nvSpPr>
        <p:spPr>
          <a:xfrm>
            <a:off x="2504728" y="332656"/>
            <a:ext cx="4350807" cy="923330"/>
          </a:xfrm>
          <a:prstGeom prst="rect">
            <a:avLst/>
          </a:prstGeom>
          <a:noFill/>
        </p:spPr>
        <p:txBody>
          <a:bodyPr wrap="none" lIns="91440" tIns="45720" rIns="91440" bIns="45720">
            <a:spAutoFit/>
          </a:bodyPr>
          <a:lstStyle/>
          <a:p>
            <a:pPr algn="ctr"/>
            <a:r>
              <a:rPr lang="ru-RU"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Заключение</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Прямоугольник 2"/>
          <p:cNvSpPr/>
          <p:nvPr/>
        </p:nvSpPr>
        <p:spPr>
          <a:xfrm>
            <a:off x="2024042" y="142852"/>
            <a:ext cx="7384008" cy="830997"/>
          </a:xfrm>
          <a:prstGeom prst="rect">
            <a:avLst/>
          </a:prstGeom>
          <a:noFill/>
        </p:spPr>
        <p:txBody>
          <a:bodyPr wrap="none" lIns="91440" tIns="45720" rIns="91440" bIns="45720">
            <a:spAutoFit/>
          </a:bodyPr>
          <a:lstStyle/>
          <a:p>
            <a:pPr algn="ctr"/>
            <a:r>
              <a:rPr lang="ru-RU"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Станция: «</a:t>
            </a:r>
            <a:r>
              <a:rPr lang="ru-RU" sz="48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Ромашково</a:t>
            </a:r>
            <a:r>
              <a:rPr lang="ru-RU"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endParaRPr lang="ru-RU"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Рисунок 3" descr="J:\Педсовет по математике\Паровозик из ромашково\imgpreview15.jpeg"/>
          <p:cNvPicPr/>
          <p:nvPr/>
        </p:nvPicPr>
        <p:blipFill>
          <a:blip r:embed="rId2" cstate="print"/>
          <a:srcRect l="6759" t="9470" r="6648" b="12121"/>
          <a:stretch>
            <a:fillRect/>
          </a:stretch>
        </p:blipFill>
        <p:spPr bwMode="auto">
          <a:xfrm>
            <a:off x="0" y="0"/>
            <a:ext cx="1881166" cy="1857364"/>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Вертикальный свиток 4"/>
          <p:cNvSpPr/>
          <p:nvPr/>
        </p:nvSpPr>
        <p:spPr>
          <a:xfrm>
            <a:off x="3024174" y="1142984"/>
            <a:ext cx="5500726" cy="4572032"/>
          </a:xfrm>
          <a:prstGeom prst="verticalScroll">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3738554" y="1857364"/>
            <a:ext cx="4214842" cy="3108543"/>
          </a:xfrm>
          <a:prstGeom prst="rect">
            <a:avLst/>
          </a:prstGeom>
          <a:noFill/>
        </p:spPr>
        <p:txBody>
          <a:bodyPr wrap="square" rtlCol="0">
            <a:spAutoFit/>
          </a:bodyPr>
          <a:lstStyle/>
          <a:p>
            <a:pPr algn="ctr"/>
            <a:r>
              <a:rPr lang="ru-RU" sz="2800" dirty="0" smtClean="0">
                <a:latin typeface="Times New Roman" pitchFamily="18" charset="0"/>
                <a:cs typeface="Times New Roman" pitchFamily="18" charset="0"/>
              </a:rPr>
              <a:t>Участникам предлагается на листочке ромашки </a:t>
            </a:r>
            <a:r>
              <a:rPr lang="en-US" sz="2800" dirty="0" smtClean="0">
                <a:latin typeface="Times New Roman" pitchFamily="18" charset="0"/>
                <a:cs typeface="Times New Roman" pitchFamily="18" charset="0"/>
              </a:rPr>
              <a:t> </a:t>
            </a:r>
            <a:r>
              <a:rPr lang="ru-RU" sz="2800" dirty="0" smtClean="0">
                <a:latin typeface="Times New Roman" pitchFamily="18" charset="0"/>
                <a:cs typeface="Times New Roman" pitchFamily="18" charset="0"/>
              </a:rPr>
              <a:t>прописать :</a:t>
            </a:r>
          </a:p>
          <a:p>
            <a:pPr algn="ctr"/>
            <a:r>
              <a:rPr lang="ru-RU" sz="2800" dirty="0" smtClean="0">
                <a:latin typeface="Times New Roman" pitchFamily="18" charset="0"/>
                <a:cs typeface="Times New Roman" pitchFamily="18" charset="0"/>
              </a:rPr>
              <a:t>«Что необходимо предпринять, чтобы проблем в ФЭМП было как можно меньше.</a:t>
            </a:r>
            <a:endParaRPr lang="ru-RU" sz="2800" dirty="0">
              <a:latin typeface="Times New Roman" pitchFamily="18" charset="0"/>
              <a:cs typeface="Times New Roman" pitchFamily="18" charset="0"/>
            </a:endParaRPr>
          </a:p>
        </p:txBody>
      </p:sp>
      <p:pic>
        <p:nvPicPr>
          <p:cNvPr id="7" name="Рисунок 6" descr="000326c.jpg"/>
          <p:cNvPicPr>
            <a:picLocks noChangeAspect="1"/>
          </p:cNvPicPr>
          <p:nvPr/>
        </p:nvPicPr>
        <p:blipFill>
          <a:blip r:embed="rId3" cstate="print"/>
          <a:stretch>
            <a:fillRect/>
          </a:stretch>
        </p:blipFill>
        <p:spPr>
          <a:xfrm>
            <a:off x="2381232" y="1000108"/>
            <a:ext cx="6852674" cy="51435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Рисунок 7" descr="images.30jpeg.jpeg"/>
          <p:cNvPicPr>
            <a:picLocks noChangeAspect="1"/>
          </p:cNvPicPr>
          <p:nvPr/>
        </p:nvPicPr>
        <p:blipFill>
          <a:blip r:embed="rId4" cstate="print"/>
          <a:stretch>
            <a:fillRect/>
          </a:stretch>
        </p:blipFill>
        <p:spPr>
          <a:xfrm>
            <a:off x="2309794" y="873693"/>
            <a:ext cx="7072362" cy="59843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Горизонтальный свиток 8"/>
          <p:cNvSpPr/>
          <p:nvPr/>
        </p:nvSpPr>
        <p:spPr>
          <a:xfrm>
            <a:off x="1881166" y="0"/>
            <a:ext cx="7715304" cy="1500174"/>
          </a:xfrm>
          <a:prstGeom prst="horizontalScroll">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p:cNvSpPr/>
          <p:nvPr/>
        </p:nvSpPr>
        <p:spPr>
          <a:xfrm>
            <a:off x="2309794" y="285728"/>
            <a:ext cx="6833153" cy="923330"/>
          </a:xfrm>
          <a:prstGeom prst="rect">
            <a:avLst/>
          </a:prstGeom>
          <a:noFill/>
        </p:spPr>
        <p:txBody>
          <a:bodyPr wrap="none" lIns="91440" tIns="45720" rIns="91440" bIns="45720">
            <a:spAutoFit/>
          </a:bodyPr>
          <a:lstStyle/>
          <a:p>
            <a:pPr algn="ctr"/>
            <a:r>
              <a:rPr lang="ru-RU"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Подведение итогов</a:t>
            </a:r>
            <a:endParaRPr lang="ru-RU"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6"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par>
                          <p:cTn id="15" fill="hold">
                            <p:stCondLst>
                              <p:cond delay="4000"/>
                            </p:stCondLst>
                            <p:childTnLst>
                              <p:par>
                                <p:cTn id="16" presetID="21"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4)">
                                      <p:cBhvr>
                                        <p:cTn id="18" dur="2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xit" presetSubtype="0" fill="hold" grpId="1" nodeType="clickEffect">
                                  <p:stCondLst>
                                    <p:cond delay="0"/>
                                  </p:stCondLst>
                                  <p:childTnLst>
                                    <p:animEffect transition="out" filter="dissolve">
                                      <p:cBhvr>
                                        <p:cTn id="22" dur="500"/>
                                        <p:tgtEl>
                                          <p:spTgt spid="6"/>
                                        </p:tgtEl>
                                      </p:cBhvr>
                                    </p:animEffect>
                                    <p:set>
                                      <p:cBhvr>
                                        <p:cTn id="23" dur="1" fill="hold">
                                          <p:stCondLst>
                                            <p:cond delay="499"/>
                                          </p:stCondLst>
                                        </p:cTn>
                                        <p:tgtEl>
                                          <p:spTgt spid="6"/>
                                        </p:tgtEl>
                                        <p:attrNameLst>
                                          <p:attrName>style.visibility</p:attrName>
                                        </p:attrNameLst>
                                      </p:cBhvr>
                                      <p:to>
                                        <p:strVal val="hidden"/>
                                      </p:to>
                                    </p:set>
                                  </p:childTnLst>
                                </p:cTn>
                              </p:par>
                            </p:childTnLst>
                          </p:cTn>
                        </p:par>
                        <p:par>
                          <p:cTn id="24" fill="hold">
                            <p:stCondLst>
                              <p:cond delay="500"/>
                            </p:stCondLst>
                            <p:childTnLst>
                              <p:par>
                                <p:cTn id="25" presetID="55" presetClass="exit" presetSubtype="0" fill="hold" grpId="1" nodeType="afterEffect">
                                  <p:stCondLst>
                                    <p:cond delay="0"/>
                                  </p:stCondLst>
                                  <p:childTnLst>
                                    <p:anim calcmode="lin" valueType="num">
                                      <p:cBhvr>
                                        <p:cTn id="26" dur="1000"/>
                                        <p:tgtEl>
                                          <p:spTgt spid="5"/>
                                        </p:tgtEl>
                                        <p:attrNameLst>
                                          <p:attrName>ppt_w</p:attrName>
                                        </p:attrNameLst>
                                      </p:cBhvr>
                                      <p:tavLst>
                                        <p:tav tm="0">
                                          <p:val>
                                            <p:strVal val="ppt_w"/>
                                          </p:val>
                                        </p:tav>
                                        <p:tav tm="100000">
                                          <p:val>
                                            <p:strVal val="ppt_w*0.70"/>
                                          </p:val>
                                        </p:tav>
                                      </p:tavLst>
                                    </p:anim>
                                    <p:anim calcmode="lin" valueType="num">
                                      <p:cBhvr>
                                        <p:cTn id="27" dur="1000"/>
                                        <p:tgtEl>
                                          <p:spTgt spid="5"/>
                                        </p:tgtEl>
                                        <p:attrNameLst>
                                          <p:attrName>ppt_h</p:attrName>
                                        </p:attrNameLst>
                                      </p:cBhvr>
                                      <p:tavLst>
                                        <p:tav tm="0">
                                          <p:val>
                                            <p:strVal val="ppt_h"/>
                                          </p:val>
                                        </p:tav>
                                        <p:tav tm="100000">
                                          <p:val>
                                            <p:strVal val="ppt_h"/>
                                          </p:val>
                                        </p:tav>
                                      </p:tavLst>
                                    </p:anim>
                                    <p:animEffect transition="out" filter="fade">
                                      <p:cBhvr>
                                        <p:cTn id="28" dur="1000"/>
                                        <p:tgtEl>
                                          <p:spTgt spid="5"/>
                                        </p:tgtEl>
                                      </p:cBhvr>
                                    </p:animEffect>
                                    <p:set>
                                      <p:cBhvr>
                                        <p:cTn id="29" dur="1" fill="hold">
                                          <p:stCondLst>
                                            <p:cond delay="999"/>
                                          </p:stCondLst>
                                        </p:cTn>
                                        <p:tgtEl>
                                          <p:spTgt spid="5"/>
                                        </p:tgtEl>
                                        <p:attrNameLst>
                                          <p:attrName>style.visibility</p:attrName>
                                        </p:attrNameLst>
                                      </p:cBhvr>
                                      <p:to>
                                        <p:strVal val="hidden"/>
                                      </p:to>
                                    </p:set>
                                  </p:childTnLst>
                                </p:cTn>
                              </p:par>
                            </p:childTnLst>
                          </p:cTn>
                        </p:par>
                        <p:par>
                          <p:cTn id="30" fill="hold">
                            <p:stCondLst>
                              <p:cond delay="1500"/>
                            </p:stCondLst>
                            <p:childTnLst>
                              <p:par>
                                <p:cTn id="31" presetID="55"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strVal val="#ppt_w*0.70"/>
                                          </p:val>
                                        </p:tav>
                                        <p:tav tm="100000">
                                          <p:val>
                                            <p:strVal val="#ppt_w"/>
                                          </p:val>
                                        </p:tav>
                                      </p:tavLst>
                                    </p:anim>
                                    <p:anim calcmode="lin" valueType="num">
                                      <p:cBhvr>
                                        <p:cTn id="34" dur="1000" fill="hold"/>
                                        <p:tgtEl>
                                          <p:spTgt spid="7"/>
                                        </p:tgtEl>
                                        <p:attrNameLst>
                                          <p:attrName>ppt_h</p:attrName>
                                        </p:attrNameLst>
                                      </p:cBhvr>
                                      <p:tavLst>
                                        <p:tav tm="0">
                                          <p:val>
                                            <p:strVal val="#ppt_h"/>
                                          </p:val>
                                        </p:tav>
                                        <p:tav tm="100000">
                                          <p:val>
                                            <p:strVal val="#ppt_h"/>
                                          </p:val>
                                        </p:tav>
                                      </p:tavLst>
                                    </p:anim>
                                    <p:animEffect transition="in" filter="fade">
                                      <p:cBhvr>
                                        <p:cTn id="35" dur="10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xit" presetSubtype="0" fill="hold" nodeType="clickEffect">
                                  <p:stCondLst>
                                    <p:cond delay="0"/>
                                  </p:stCondLst>
                                  <p:childTnLst>
                                    <p:animEffect transition="out" filter="dissolve">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childTnLst>
                          </p:cTn>
                        </p:par>
                        <p:par>
                          <p:cTn id="41" fill="hold">
                            <p:stCondLst>
                              <p:cond delay="500"/>
                            </p:stCondLst>
                            <p:childTnLst>
                              <p:par>
                                <p:cTn id="42" presetID="35" presetClass="entr" presetSubtype="0"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2000"/>
                                        <p:tgtEl>
                                          <p:spTgt spid="8"/>
                                        </p:tgtEl>
                                      </p:cBhvr>
                                    </p:animEffect>
                                    <p:anim calcmode="lin" valueType="num">
                                      <p:cBhvr>
                                        <p:cTn id="45" dur="2000" fill="hold"/>
                                        <p:tgtEl>
                                          <p:spTgt spid="8"/>
                                        </p:tgtEl>
                                        <p:attrNameLst>
                                          <p:attrName>style.rotation</p:attrName>
                                        </p:attrNameLst>
                                      </p:cBhvr>
                                      <p:tavLst>
                                        <p:tav tm="0">
                                          <p:val>
                                            <p:fltVal val="720"/>
                                          </p:val>
                                        </p:tav>
                                        <p:tav tm="100000">
                                          <p:val>
                                            <p:fltVal val="0"/>
                                          </p:val>
                                        </p:tav>
                                      </p:tavLst>
                                    </p:anim>
                                    <p:anim calcmode="lin" valueType="num">
                                      <p:cBhvr>
                                        <p:cTn id="46" dur="2000" fill="hold"/>
                                        <p:tgtEl>
                                          <p:spTgt spid="8"/>
                                        </p:tgtEl>
                                        <p:attrNameLst>
                                          <p:attrName>ppt_h</p:attrName>
                                        </p:attrNameLst>
                                      </p:cBhvr>
                                      <p:tavLst>
                                        <p:tav tm="0">
                                          <p:val>
                                            <p:fltVal val="0"/>
                                          </p:val>
                                        </p:tav>
                                        <p:tav tm="100000">
                                          <p:val>
                                            <p:strVal val="#ppt_h"/>
                                          </p:val>
                                        </p:tav>
                                      </p:tavLst>
                                    </p:anim>
                                    <p:anim calcmode="lin" valueType="num">
                                      <p:cBhvr>
                                        <p:cTn id="47" dur="2000" fill="hold"/>
                                        <p:tgtEl>
                                          <p:spTgt spid="8"/>
                                        </p:tgtEl>
                                        <p:attrNameLst>
                                          <p:attrName>ppt_w</p:attrName>
                                        </p:attrNameLst>
                                      </p:cBhvr>
                                      <p:tavLst>
                                        <p:tav tm="0">
                                          <p:val>
                                            <p:fltVal val="0"/>
                                          </p:val>
                                        </p:tav>
                                        <p:tav tm="100000">
                                          <p:val>
                                            <p:strVal val="#ppt_w"/>
                                          </p:val>
                                        </p:tav>
                                      </p:tavLst>
                                    </p:anim>
                                  </p:childTnLst>
                                </p:cTn>
                              </p:par>
                            </p:childTnLst>
                          </p:cTn>
                        </p:par>
                        <p:par>
                          <p:cTn id="48" fill="hold">
                            <p:stCondLst>
                              <p:cond delay="2500"/>
                            </p:stCondLst>
                            <p:childTnLst>
                              <p:par>
                                <p:cTn id="49" presetID="55" presetClass="entr" presetSubtype="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 calcmode="lin" valueType="num">
                                      <p:cBhvr>
                                        <p:cTn id="51" dur="1000" fill="hold"/>
                                        <p:tgtEl>
                                          <p:spTgt spid="9"/>
                                        </p:tgtEl>
                                        <p:attrNameLst>
                                          <p:attrName>ppt_w</p:attrName>
                                        </p:attrNameLst>
                                      </p:cBhvr>
                                      <p:tavLst>
                                        <p:tav tm="0">
                                          <p:val>
                                            <p:strVal val="#ppt_w*0.70"/>
                                          </p:val>
                                        </p:tav>
                                        <p:tav tm="100000">
                                          <p:val>
                                            <p:strVal val="#ppt_w"/>
                                          </p:val>
                                        </p:tav>
                                      </p:tavLst>
                                    </p:anim>
                                    <p:anim calcmode="lin" valueType="num">
                                      <p:cBhvr>
                                        <p:cTn id="52" dur="1000" fill="hold"/>
                                        <p:tgtEl>
                                          <p:spTgt spid="9"/>
                                        </p:tgtEl>
                                        <p:attrNameLst>
                                          <p:attrName>ppt_h</p:attrName>
                                        </p:attrNameLst>
                                      </p:cBhvr>
                                      <p:tavLst>
                                        <p:tav tm="0">
                                          <p:val>
                                            <p:strVal val="#ppt_h"/>
                                          </p:val>
                                        </p:tav>
                                        <p:tav tm="100000">
                                          <p:val>
                                            <p:strVal val="#ppt_h"/>
                                          </p:val>
                                        </p:tav>
                                      </p:tavLst>
                                    </p:anim>
                                    <p:animEffect transition="in" filter="fade">
                                      <p:cBhvr>
                                        <p:cTn id="53" dur="1000"/>
                                        <p:tgtEl>
                                          <p:spTgt spid="9"/>
                                        </p:tgtEl>
                                      </p:cBhvr>
                                    </p:animEffect>
                                  </p:childTnLst>
                                </p:cTn>
                              </p:par>
                            </p:childTnLst>
                          </p:cTn>
                        </p:par>
                        <p:par>
                          <p:cTn id="54" fill="hold">
                            <p:stCondLst>
                              <p:cond delay="3500"/>
                            </p:stCondLst>
                            <p:childTnLst>
                              <p:par>
                                <p:cTn id="55" presetID="5" presetClass="entr" presetSubtype="1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checkerboard(across)">
                                      <p:cBhvr>
                                        <p:cTn id="5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5" grpId="1" animBg="1"/>
      <p:bldP spid="6" grpId="0"/>
      <p:bldP spid="6" grpId="1"/>
      <p:bldP spid="9" grpId="0" animBg="1"/>
      <p:bldP spid="10"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Прямоугольник 2"/>
          <p:cNvSpPr/>
          <p:nvPr/>
        </p:nvSpPr>
        <p:spPr>
          <a:xfrm>
            <a:off x="2524108" y="-142900"/>
            <a:ext cx="6554230" cy="1323439"/>
          </a:xfrm>
          <a:prstGeom prst="rect">
            <a:avLst/>
          </a:prstGeom>
          <a:noFill/>
        </p:spPr>
        <p:txBody>
          <a:bodyPr wrap="none" lIns="91440" tIns="45720" rIns="91440" bIns="45720">
            <a:spAutoFit/>
          </a:bodyPr>
          <a:lstStyle/>
          <a:p>
            <a:pPr algn="ct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Решение</a:t>
            </a:r>
          </a:p>
          <a:p>
            <a:pPr algn="ctr"/>
            <a:r>
              <a:rPr lang="ru-RU"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педагогического совета:</a:t>
            </a:r>
            <a:endParaRPr lang="ru-RU"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Вертикальный свиток 4"/>
          <p:cNvSpPr/>
          <p:nvPr/>
        </p:nvSpPr>
        <p:spPr>
          <a:xfrm>
            <a:off x="809596" y="1071546"/>
            <a:ext cx="9096404" cy="5786454"/>
          </a:xfrm>
          <a:prstGeom prst="verticalScroll">
            <a:avLst/>
          </a:prstGeom>
          <a:solidFill>
            <a:schemeClr val="accent4">
              <a:lumMod val="40000"/>
              <a:lumOff val="60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descr="J:\Педсовет по математике\Паровозик из ромашково\imgpreview15.jpeg"/>
          <p:cNvPicPr/>
          <p:nvPr/>
        </p:nvPicPr>
        <p:blipFill>
          <a:blip r:embed="rId2" cstate="print"/>
          <a:srcRect l="6759" t="9470" r="6648" b="12121"/>
          <a:stretch>
            <a:fillRect/>
          </a:stretch>
        </p:blipFill>
        <p:spPr bwMode="auto">
          <a:xfrm>
            <a:off x="238092" y="0"/>
            <a:ext cx="2024042" cy="1785926"/>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TextBox 5"/>
          <p:cNvSpPr txBox="1"/>
          <p:nvPr/>
        </p:nvSpPr>
        <p:spPr>
          <a:xfrm>
            <a:off x="1595414" y="1785926"/>
            <a:ext cx="7572428" cy="5309146"/>
          </a:xfrm>
          <a:prstGeom prst="rect">
            <a:avLst/>
          </a:prstGeom>
          <a:noFill/>
        </p:spPr>
        <p:txBody>
          <a:bodyPr wrap="square" rtlCol="0">
            <a:spAutoFit/>
          </a:bodyPr>
          <a:lstStyle/>
          <a:p>
            <a:r>
              <a:rPr lang="ru-RU" dirty="0" smtClean="0"/>
              <a:t>1. </a:t>
            </a:r>
            <a:r>
              <a:rPr lang="ru-RU" sz="2000" dirty="0" smtClean="0">
                <a:latin typeface="Times New Roman" pitchFamily="18" charset="0"/>
                <a:cs typeface="Times New Roman" pitchFamily="18" charset="0"/>
              </a:rPr>
              <a:t>Строить работу по ФЭМП в соответствии с требованиями  развивающего обучения и воспитания в ДОУ и ФГТ</a:t>
            </a:r>
          </a:p>
          <a:p>
            <a:r>
              <a:rPr lang="ru-RU" sz="2000" dirty="0" smtClean="0">
                <a:latin typeface="Times New Roman" pitchFamily="18" charset="0"/>
                <a:cs typeface="Times New Roman" pitchFamily="18" charset="0"/>
              </a:rPr>
              <a:t>2. Провести открытый показ занятий по ФЭМП, ориентированные на развивающее обучение с использованием современных методов и приемов в разных возрастных группах:</a:t>
            </a:r>
          </a:p>
          <a:p>
            <a:r>
              <a:rPr lang="ru-RU" sz="2000" dirty="0" smtClean="0">
                <a:latin typeface="Times New Roman" pitchFamily="18" charset="0"/>
                <a:cs typeface="Times New Roman" pitchFamily="18" charset="0"/>
              </a:rPr>
              <a:t>2-я младшая  - </a:t>
            </a:r>
            <a:r>
              <a:rPr lang="ru-RU" sz="2000" b="1" dirty="0" smtClean="0">
                <a:solidFill>
                  <a:srgbClr val="FF0000"/>
                </a:solidFill>
                <a:latin typeface="Times New Roman" pitchFamily="18" charset="0"/>
                <a:cs typeface="Times New Roman" pitchFamily="18" charset="0"/>
              </a:rPr>
              <a:t>20.03</a:t>
            </a:r>
          </a:p>
          <a:p>
            <a:r>
              <a:rPr lang="ru-RU" sz="2000" dirty="0" smtClean="0">
                <a:latin typeface="Times New Roman" pitchFamily="18" charset="0"/>
                <a:cs typeface="Times New Roman" pitchFamily="18" charset="0"/>
              </a:rPr>
              <a:t>Средняя группа – </a:t>
            </a:r>
            <a:r>
              <a:rPr lang="ru-RU" sz="2000" b="1" dirty="0" smtClean="0">
                <a:solidFill>
                  <a:srgbClr val="FF0000"/>
                </a:solidFill>
                <a:latin typeface="Times New Roman" pitchFamily="18" charset="0"/>
                <a:cs typeface="Times New Roman" pitchFamily="18" charset="0"/>
              </a:rPr>
              <a:t>21.03</a:t>
            </a:r>
          </a:p>
          <a:p>
            <a:r>
              <a:rPr lang="ru-RU" sz="2000" dirty="0" smtClean="0">
                <a:latin typeface="Times New Roman" pitchFamily="18" charset="0"/>
                <a:cs typeface="Times New Roman" pitchFamily="18" charset="0"/>
              </a:rPr>
              <a:t>Старшая группа – </a:t>
            </a:r>
            <a:r>
              <a:rPr lang="ru-RU" sz="2000" b="1" dirty="0" smtClean="0">
                <a:solidFill>
                  <a:srgbClr val="FF0000"/>
                </a:solidFill>
                <a:latin typeface="Times New Roman" pitchFamily="18" charset="0"/>
                <a:cs typeface="Times New Roman" pitchFamily="18" charset="0"/>
              </a:rPr>
              <a:t>22.03</a:t>
            </a:r>
          </a:p>
          <a:p>
            <a:r>
              <a:rPr lang="ru-RU" sz="2000" dirty="0" smtClean="0">
                <a:latin typeface="Times New Roman" pitchFamily="18" charset="0"/>
                <a:cs typeface="Times New Roman" pitchFamily="18" charset="0"/>
              </a:rPr>
              <a:t>Старшая группа . – </a:t>
            </a:r>
            <a:r>
              <a:rPr lang="ru-RU" sz="2000" b="1" dirty="0" smtClean="0">
                <a:solidFill>
                  <a:srgbClr val="FF0000"/>
                </a:solidFill>
                <a:latin typeface="Times New Roman" pitchFamily="18" charset="0"/>
                <a:cs typeface="Times New Roman" pitchFamily="18" charset="0"/>
              </a:rPr>
              <a:t>23.03</a:t>
            </a:r>
          </a:p>
          <a:p>
            <a:r>
              <a:rPr lang="ru-RU" sz="2000" dirty="0" smtClean="0">
                <a:latin typeface="Times New Roman" pitchFamily="18" charset="0"/>
                <a:cs typeface="Times New Roman" pitchFamily="18" charset="0"/>
              </a:rPr>
              <a:t>3. Провести смотр – конкурс уголков  «Занимательной математики» </a:t>
            </a:r>
            <a:r>
              <a:rPr lang="ru-RU" sz="2000" b="1" dirty="0" smtClean="0">
                <a:solidFill>
                  <a:srgbClr val="FF0000"/>
                </a:solidFill>
                <a:latin typeface="Times New Roman" pitchFamily="18" charset="0"/>
                <a:cs typeface="Times New Roman" pitchFamily="18" charset="0"/>
              </a:rPr>
              <a:t>30.03</a:t>
            </a:r>
            <a:r>
              <a:rPr lang="ru-RU" sz="2000" dirty="0" smtClean="0">
                <a:latin typeface="Times New Roman" pitchFamily="18" charset="0"/>
                <a:cs typeface="Times New Roman" pitchFamily="18" charset="0"/>
              </a:rPr>
              <a:t> отв. аттестационная комиссия, воспитатели групп</a:t>
            </a:r>
          </a:p>
          <a:p>
            <a:r>
              <a:rPr lang="ru-RU" sz="2000" dirty="0" smtClean="0">
                <a:latin typeface="Times New Roman" pitchFamily="18" charset="0"/>
                <a:cs typeface="Times New Roman" pitchFamily="18" charset="0"/>
              </a:rPr>
              <a:t>4. Организовать просмотр отчета по кружковой работе по математике в подготовительной группе №1 </a:t>
            </a:r>
            <a:r>
              <a:rPr lang="ru-RU" sz="2000" dirty="0" err="1" smtClean="0">
                <a:latin typeface="Times New Roman" pitchFamily="18" charset="0"/>
                <a:cs typeface="Times New Roman" pitchFamily="18" charset="0"/>
              </a:rPr>
              <a:t>отв</a:t>
            </a:r>
            <a:r>
              <a:rPr lang="ru-RU" sz="2000" dirty="0" smtClean="0">
                <a:latin typeface="Times New Roman" pitchFamily="18" charset="0"/>
                <a:cs typeface="Times New Roman" pitchFamily="18" charset="0"/>
              </a:rPr>
              <a:t> Кривошеина Л.Ф. (апрель).</a:t>
            </a:r>
          </a:p>
          <a:p>
            <a:r>
              <a:rPr lang="ru-RU" sz="2000" dirty="0" smtClean="0">
                <a:latin typeface="Times New Roman" pitchFamily="18" charset="0"/>
                <a:cs typeface="Times New Roman" pitchFamily="18" charset="0"/>
              </a:rPr>
              <a:t>5. Включать в планы </a:t>
            </a:r>
            <a:r>
              <a:rPr lang="ru-RU" sz="2000" dirty="0" err="1" smtClean="0">
                <a:latin typeface="Times New Roman" pitchFamily="18" charset="0"/>
                <a:cs typeface="Times New Roman" pitchFamily="18" charset="0"/>
              </a:rPr>
              <a:t>досуговой</a:t>
            </a:r>
            <a:r>
              <a:rPr lang="ru-RU" sz="2000" dirty="0" smtClean="0">
                <a:latin typeface="Times New Roman" pitchFamily="18" charset="0"/>
                <a:cs typeface="Times New Roman" pitchFamily="18" charset="0"/>
              </a:rPr>
              <a:t> деятельности развлечения с использованием ЭМП (организация дня игры).</a:t>
            </a:r>
          </a:p>
          <a:p>
            <a:endParaRPr lang="ru-RU" dirty="0"/>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3" name="Прямоугольник 2"/>
          <p:cNvSpPr/>
          <p:nvPr/>
        </p:nvSpPr>
        <p:spPr>
          <a:xfrm>
            <a:off x="3420333" y="0"/>
            <a:ext cx="4809265" cy="830997"/>
          </a:xfrm>
          <a:prstGeom prst="rect">
            <a:avLst/>
          </a:prstGeom>
          <a:noFill/>
        </p:spPr>
        <p:txBody>
          <a:bodyPr wrap="none" lIns="91440" tIns="45720" rIns="91440" bIns="45720">
            <a:spAutoFit/>
          </a:bodyPr>
          <a:lstStyle/>
          <a:p>
            <a:pPr algn="ctr"/>
            <a:r>
              <a:rPr lang="ru-RU"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Используемые источники </a:t>
            </a:r>
          </a:p>
          <a:p>
            <a:pPr algn="ctr"/>
            <a:r>
              <a:rPr lang="ru-RU" sz="2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для оформления презентации</a:t>
            </a:r>
            <a:endParaRPr lang="ru-RU" sz="2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4" name="Рисунок 3" descr="J:\Педсовет по математике\Паровозик из ромашково\imgpreview15.jpeg"/>
          <p:cNvPicPr/>
          <p:nvPr/>
        </p:nvPicPr>
        <p:blipFill>
          <a:blip r:embed="rId2" cstate="print"/>
          <a:srcRect l="6759" t="9470" r="6648" b="12121"/>
          <a:stretch>
            <a:fillRect/>
          </a:stretch>
        </p:blipFill>
        <p:spPr bwMode="auto">
          <a:xfrm>
            <a:off x="238092" y="0"/>
            <a:ext cx="1762580" cy="1484784"/>
          </a:xfrm>
          <a:prstGeom prst="ellipse">
            <a:avLst/>
          </a:prstGeom>
          <a:ln w="76200" cap="rnd">
            <a:solidFill>
              <a:schemeClr val="accent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Прямоугольник 6"/>
          <p:cNvSpPr/>
          <p:nvPr/>
        </p:nvSpPr>
        <p:spPr>
          <a:xfrm>
            <a:off x="2360712" y="764704"/>
            <a:ext cx="4759828" cy="384721"/>
          </a:xfrm>
          <a:prstGeom prst="rect">
            <a:avLst/>
          </a:prstGeom>
        </p:spPr>
        <p:txBody>
          <a:bodyPr wrap="none">
            <a:spAutoFit/>
          </a:bodyPr>
          <a:lstStyle/>
          <a:p>
            <a:pPr algn="ctr"/>
            <a:r>
              <a:rPr lang="en-US" dirty="0" smtClean="0">
                <a:latin typeface="Times New Roman" pitchFamily="18" charset="0"/>
                <a:cs typeface="Times New Roman" pitchFamily="18" charset="0"/>
              </a:rPr>
              <a:t>http://www.divodvd.ru/screenshots/1413_2.jpg</a:t>
            </a:r>
            <a:endParaRPr lang="ru-RU" dirty="0">
              <a:latin typeface="Times New Roman" pitchFamily="18" charset="0"/>
              <a:cs typeface="Times New Roman" pitchFamily="18" charset="0"/>
            </a:endParaRPr>
          </a:p>
        </p:txBody>
      </p:sp>
      <p:sp>
        <p:nvSpPr>
          <p:cNvPr id="8" name="Прямоугольник 7"/>
          <p:cNvSpPr/>
          <p:nvPr/>
        </p:nvSpPr>
        <p:spPr>
          <a:xfrm>
            <a:off x="1424608" y="1772816"/>
            <a:ext cx="7429500" cy="384721"/>
          </a:xfrm>
          <a:prstGeom prst="rect">
            <a:avLst/>
          </a:prstGeom>
        </p:spPr>
        <p:txBody>
          <a:bodyPr wrap="square">
            <a:spAutoFit/>
          </a:bodyPr>
          <a:lstStyle/>
          <a:p>
            <a:r>
              <a:rPr lang="en-US" dirty="0" smtClean="0"/>
              <a:t>http://imgfotki.yandex.ru/get/5706/cadi1986.527/0_805d4_9cd1c178_XL</a:t>
            </a:r>
            <a:endParaRPr lang="ru-RU" dirty="0"/>
          </a:p>
        </p:txBody>
      </p:sp>
      <p:sp>
        <p:nvSpPr>
          <p:cNvPr id="9" name="Прямоугольник 8"/>
          <p:cNvSpPr/>
          <p:nvPr/>
        </p:nvSpPr>
        <p:spPr>
          <a:xfrm>
            <a:off x="776536" y="2132856"/>
            <a:ext cx="8856984" cy="384721"/>
          </a:xfrm>
          <a:prstGeom prst="rect">
            <a:avLst/>
          </a:prstGeom>
        </p:spPr>
        <p:txBody>
          <a:bodyPr wrap="square">
            <a:spAutoFit/>
          </a:bodyPr>
          <a:lstStyle/>
          <a:p>
            <a:r>
              <a:rPr lang="en-US" dirty="0" smtClean="0"/>
              <a:t>http://kutuzov.ua/products_pictures/l/ly/lyubimie_multfilm2_6.jpg</a:t>
            </a:r>
            <a:endParaRPr lang="ru-RU" dirty="0"/>
          </a:p>
        </p:txBody>
      </p:sp>
      <p:sp>
        <p:nvSpPr>
          <p:cNvPr id="10" name="Прямоугольник 9"/>
          <p:cNvSpPr/>
          <p:nvPr/>
        </p:nvSpPr>
        <p:spPr>
          <a:xfrm>
            <a:off x="704528" y="2420888"/>
            <a:ext cx="7920880" cy="384721"/>
          </a:xfrm>
          <a:prstGeom prst="rect">
            <a:avLst/>
          </a:prstGeom>
        </p:spPr>
        <p:txBody>
          <a:bodyPr wrap="square">
            <a:spAutoFit/>
          </a:bodyPr>
          <a:lstStyle/>
          <a:p>
            <a:r>
              <a:rPr lang="en-US" dirty="0" smtClean="0"/>
              <a:t>http://moi-portal.ru/uploads/images/00/00/02/2011/06/24/7c053d.jpg</a:t>
            </a:r>
            <a:endParaRPr lang="ru-RU" dirty="0"/>
          </a:p>
        </p:txBody>
      </p:sp>
      <p:sp>
        <p:nvSpPr>
          <p:cNvPr id="11" name="Прямоугольник 10"/>
          <p:cNvSpPr/>
          <p:nvPr/>
        </p:nvSpPr>
        <p:spPr>
          <a:xfrm>
            <a:off x="704528" y="2708920"/>
            <a:ext cx="8064896" cy="384721"/>
          </a:xfrm>
          <a:prstGeom prst="rect">
            <a:avLst/>
          </a:prstGeom>
        </p:spPr>
        <p:txBody>
          <a:bodyPr wrap="square">
            <a:spAutoFit/>
          </a:bodyPr>
          <a:lstStyle/>
          <a:p>
            <a:r>
              <a:rPr lang="en-US" dirty="0" smtClean="0"/>
              <a:t>http://img.1tvrus.com/2008-10-20/fmt_73_paravozik_iz_romawkovo_3.jpg</a:t>
            </a:r>
            <a:endParaRPr lang="ru-RU" dirty="0"/>
          </a:p>
        </p:txBody>
      </p:sp>
      <p:sp>
        <p:nvSpPr>
          <p:cNvPr id="12" name="Прямоугольник 11"/>
          <p:cNvSpPr/>
          <p:nvPr/>
        </p:nvSpPr>
        <p:spPr>
          <a:xfrm>
            <a:off x="1640632" y="1412776"/>
            <a:ext cx="6724972" cy="384721"/>
          </a:xfrm>
          <a:prstGeom prst="rect">
            <a:avLst/>
          </a:prstGeom>
        </p:spPr>
        <p:txBody>
          <a:bodyPr wrap="square">
            <a:spAutoFit/>
          </a:bodyPr>
          <a:lstStyle/>
          <a:p>
            <a:r>
              <a:rPr lang="en-US" dirty="0" smtClean="0"/>
              <a:t>http://photoshopmania.ucoz.ru/_ld/4/51776300.jpg</a:t>
            </a:r>
            <a:endParaRPr lang="ru-RU" dirty="0"/>
          </a:p>
        </p:txBody>
      </p:sp>
      <p:sp>
        <p:nvSpPr>
          <p:cNvPr id="13" name="Прямоугольник 12"/>
          <p:cNvSpPr/>
          <p:nvPr/>
        </p:nvSpPr>
        <p:spPr>
          <a:xfrm>
            <a:off x="632520" y="2996952"/>
            <a:ext cx="7848872" cy="384721"/>
          </a:xfrm>
          <a:prstGeom prst="rect">
            <a:avLst/>
          </a:prstGeom>
        </p:spPr>
        <p:txBody>
          <a:bodyPr wrap="square">
            <a:spAutoFit/>
          </a:bodyPr>
          <a:lstStyle/>
          <a:p>
            <a:r>
              <a:rPr lang="en-US" dirty="0" smtClean="0"/>
              <a:t>http://www.postal-shop.ru/files/catalog/231/a000231_i001b.jpg</a:t>
            </a:r>
            <a:endParaRPr lang="ru-RU" dirty="0"/>
          </a:p>
        </p:txBody>
      </p:sp>
      <p:sp>
        <p:nvSpPr>
          <p:cNvPr id="14" name="Прямоугольник 13"/>
          <p:cNvSpPr/>
          <p:nvPr/>
        </p:nvSpPr>
        <p:spPr>
          <a:xfrm>
            <a:off x="632520" y="3356992"/>
            <a:ext cx="7344816" cy="384721"/>
          </a:xfrm>
          <a:prstGeom prst="rect">
            <a:avLst/>
          </a:prstGeom>
        </p:spPr>
        <p:txBody>
          <a:bodyPr wrap="square">
            <a:spAutoFit/>
          </a:bodyPr>
          <a:lstStyle/>
          <a:p>
            <a:r>
              <a:rPr lang="en-US" dirty="0" smtClean="0"/>
              <a:t>http://ima.i-kino.com/images/screenshots/3417500/1/1.jpg</a:t>
            </a:r>
            <a:endParaRPr lang="ru-RU" dirty="0"/>
          </a:p>
        </p:txBody>
      </p:sp>
      <p:sp>
        <p:nvSpPr>
          <p:cNvPr id="15" name="Прямоугольник 14"/>
          <p:cNvSpPr/>
          <p:nvPr/>
        </p:nvSpPr>
        <p:spPr>
          <a:xfrm>
            <a:off x="2360712" y="1124744"/>
            <a:ext cx="4811253" cy="384721"/>
          </a:xfrm>
          <a:prstGeom prst="rect">
            <a:avLst/>
          </a:prstGeom>
        </p:spPr>
        <p:txBody>
          <a:bodyPr wrap="none">
            <a:spAutoFit/>
          </a:bodyPr>
          <a:lstStyle/>
          <a:p>
            <a:r>
              <a:rPr lang="en-US" dirty="0" smtClean="0"/>
              <a:t>http://www.stihi.ru/pics/2012/06/11/6424.jpg</a:t>
            </a:r>
            <a:endParaRPr lang="ru-RU" dirty="0"/>
          </a:p>
        </p:txBody>
      </p:sp>
      <p:sp>
        <p:nvSpPr>
          <p:cNvPr id="16" name="Прямоугольник 15"/>
          <p:cNvSpPr/>
          <p:nvPr/>
        </p:nvSpPr>
        <p:spPr>
          <a:xfrm>
            <a:off x="704528" y="3717032"/>
            <a:ext cx="6912768" cy="384721"/>
          </a:xfrm>
          <a:prstGeom prst="rect">
            <a:avLst/>
          </a:prstGeom>
        </p:spPr>
        <p:txBody>
          <a:bodyPr wrap="square">
            <a:spAutoFit/>
          </a:bodyPr>
          <a:lstStyle/>
          <a:p>
            <a:r>
              <a:rPr lang="en-US" dirty="0" smtClean="0"/>
              <a:t>http://s54.radikal.ru/i146/0906/61/5b6df299f271.jpg</a:t>
            </a:r>
            <a:endParaRPr lang="ru-RU" dirty="0"/>
          </a:p>
        </p:txBody>
      </p:sp>
      <p:sp>
        <p:nvSpPr>
          <p:cNvPr id="17" name="Прямоугольник 16"/>
          <p:cNvSpPr/>
          <p:nvPr/>
        </p:nvSpPr>
        <p:spPr>
          <a:xfrm>
            <a:off x="632520" y="4077072"/>
            <a:ext cx="8856984" cy="384721"/>
          </a:xfrm>
          <a:prstGeom prst="rect">
            <a:avLst/>
          </a:prstGeom>
        </p:spPr>
        <p:txBody>
          <a:bodyPr wrap="square">
            <a:spAutoFit/>
          </a:bodyPr>
          <a:lstStyle/>
          <a:p>
            <a:r>
              <a:rPr lang="en-US" dirty="0" smtClean="0"/>
              <a:t>http://s3.afisha.net/Afisha7Files/UGPhotos/081124152604/091113093103/p_F.jpg</a:t>
            </a:r>
            <a:endParaRPr lang="ru-RU" dirty="0"/>
          </a:p>
        </p:txBody>
      </p:sp>
      <p:sp>
        <p:nvSpPr>
          <p:cNvPr id="18" name="Прямоугольник 17"/>
          <p:cNvSpPr/>
          <p:nvPr/>
        </p:nvSpPr>
        <p:spPr>
          <a:xfrm>
            <a:off x="632520" y="4437112"/>
            <a:ext cx="8928992" cy="677108"/>
          </a:xfrm>
          <a:prstGeom prst="rect">
            <a:avLst/>
          </a:prstGeom>
        </p:spPr>
        <p:txBody>
          <a:bodyPr wrap="square">
            <a:spAutoFit/>
          </a:bodyPr>
          <a:lstStyle/>
          <a:p>
            <a:r>
              <a:rPr lang="en-US" dirty="0" smtClean="0"/>
              <a:t>http://multiki.arjlover.net/ap/parovozik.iz.romashkova.avi/parovozik.iz.romashkova.avi.image3.jpg</a:t>
            </a:r>
            <a:endParaRPr lang="ru-RU" dirty="0"/>
          </a:p>
        </p:txBody>
      </p:sp>
      <p:sp>
        <p:nvSpPr>
          <p:cNvPr id="19" name="Прямоугольник 18"/>
          <p:cNvSpPr/>
          <p:nvPr/>
        </p:nvSpPr>
        <p:spPr>
          <a:xfrm>
            <a:off x="632520" y="5085184"/>
            <a:ext cx="8640960" cy="384721"/>
          </a:xfrm>
          <a:prstGeom prst="rect">
            <a:avLst/>
          </a:prstGeom>
        </p:spPr>
        <p:txBody>
          <a:bodyPr wrap="square">
            <a:spAutoFit/>
          </a:bodyPr>
          <a:lstStyle/>
          <a:p>
            <a:r>
              <a:rPr lang="en-US" dirty="0" smtClean="0"/>
              <a:t>http://sovetskiy.3dn.ru/3/parovozik.iz.romashkova.0-05-14.jpg</a:t>
            </a:r>
            <a:endParaRPr lang="ru-RU" dirty="0"/>
          </a:p>
        </p:txBody>
      </p:sp>
      <p:sp>
        <p:nvSpPr>
          <p:cNvPr id="20" name="Прямоугольник 19"/>
          <p:cNvSpPr/>
          <p:nvPr/>
        </p:nvSpPr>
        <p:spPr>
          <a:xfrm>
            <a:off x="704528" y="5445224"/>
            <a:ext cx="9201472" cy="384721"/>
          </a:xfrm>
          <a:prstGeom prst="rect">
            <a:avLst/>
          </a:prstGeom>
        </p:spPr>
        <p:txBody>
          <a:bodyPr wrap="square">
            <a:spAutoFit/>
          </a:bodyPr>
          <a:lstStyle/>
          <a:p>
            <a:r>
              <a:rPr lang="en-US" dirty="0" smtClean="0"/>
              <a:t>http://multjashki.net/img_kadr/parovozik.iz.romashkova.avi.image2.jpg</a:t>
            </a:r>
            <a:endParaRPr lang="ru-RU" dirty="0"/>
          </a:p>
        </p:txBody>
      </p:sp>
      <p:sp>
        <p:nvSpPr>
          <p:cNvPr id="21" name="Прямоугольник 20"/>
          <p:cNvSpPr/>
          <p:nvPr/>
        </p:nvSpPr>
        <p:spPr>
          <a:xfrm>
            <a:off x="632520" y="5805264"/>
            <a:ext cx="8712968" cy="384721"/>
          </a:xfrm>
          <a:prstGeom prst="rect">
            <a:avLst/>
          </a:prstGeom>
        </p:spPr>
        <p:txBody>
          <a:bodyPr wrap="square">
            <a:spAutoFit/>
          </a:bodyPr>
          <a:lstStyle/>
          <a:p>
            <a:r>
              <a:rPr lang="en-US" dirty="0" smtClean="0"/>
              <a:t>http://www.gouds.ru/infusions/mp3/song.php?song_id=45&amp;artist_id=4</a:t>
            </a:r>
            <a:endParaRPr lang="ru-RU" dirty="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166654" y="214290"/>
          <a:ext cx="9429816" cy="5836920"/>
        </p:xfrm>
        <a:graphic>
          <a:graphicData uri="http://schemas.openxmlformats.org/drawingml/2006/table">
            <a:tbl>
              <a:tblPr firstRow="1" bandRow="1">
                <a:tableStyleId>{21E4AEA4-8DFA-4A89-87EB-49C32662AFE0}</a:tableStyleId>
              </a:tblPr>
              <a:tblGrid>
                <a:gridCol w="4714908"/>
                <a:gridCol w="4714908"/>
              </a:tblGrid>
              <a:tr h="370840">
                <a:tc gridSpan="2">
                  <a:txBody>
                    <a:bodyPr/>
                    <a:lstStyle/>
                    <a:p>
                      <a:pPr algn="ctr"/>
                      <a:r>
                        <a:rPr lang="ru-RU" dirty="0" smtClean="0">
                          <a:latin typeface="Times New Roman" pitchFamily="18" charset="0"/>
                          <a:cs typeface="Times New Roman" pitchFamily="18" charset="0"/>
                        </a:rPr>
                        <a:t>Подготовительная</a:t>
                      </a:r>
                      <a:r>
                        <a:rPr lang="ru-RU" baseline="0" dirty="0" smtClean="0">
                          <a:latin typeface="Times New Roman" pitchFamily="18" charset="0"/>
                          <a:cs typeface="Times New Roman" pitchFamily="18" charset="0"/>
                        </a:rPr>
                        <a:t> </a:t>
                      </a:r>
                      <a:r>
                        <a:rPr lang="ru-RU" dirty="0" smtClean="0">
                          <a:latin typeface="Times New Roman" pitchFamily="18" charset="0"/>
                          <a:cs typeface="Times New Roman" pitchFamily="18" charset="0"/>
                        </a:rPr>
                        <a:t> группа</a:t>
                      </a:r>
                      <a:endParaRPr lang="ru-RU" dirty="0">
                        <a:latin typeface="Times New Roman" pitchFamily="18" charset="0"/>
                        <a:cs typeface="Times New Roman" pitchFamily="18" charset="0"/>
                      </a:endParaRPr>
                    </a:p>
                  </a:txBody>
                  <a:tcPr/>
                </a:tc>
                <a:tc hMerge="1">
                  <a:txBody>
                    <a:bodyPr/>
                    <a:lstStyle/>
                    <a:p>
                      <a:endParaRPr lang="ru-RU" dirty="0"/>
                    </a:p>
                  </a:txBody>
                  <a:tcPr/>
                </a:tc>
              </a:tr>
              <a:tr h="370840">
                <a:tc>
                  <a:txBody>
                    <a:bodyPr/>
                    <a:lstStyle/>
                    <a:p>
                      <a:pPr>
                        <a:buFont typeface="Arial" pitchFamily="34" charset="0"/>
                        <a:buChar char="•"/>
                      </a:pPr>
                      <a:r>
                        <a:rPr lang="ru-RU" sz="1800" dirty="0" smtClean="0">
                          <a:latin typeface="Times New Roman" pitchFamily="18" charset="0"/>
                          <a:cs typeface="Times New Roman" pitchFamily="18" charset="0"/>
                        </a:rPr>
                        <a:t>Видоизменять</a:t>
                      </a:r>
                      <a:r>
                        <a:rPr lang="ru-RU" sz="1800" baseline="0" dirty="0" smtClean="0">
                          <a:latin typeface="Times New Roman" pitchFamily="18" charset="0"/>
                          <a:cs typeface="Times New Roman" pitchFamily="18" charset="0"/>
                        </a:rPr>
                        <a:t> геометрические фигуры, составлять из малых форм большие.</a:t>
                      </a:r>
                    </a:p>
                    <a:p>
                      <a:pPr>
                        <a:buFont typeface="Arial" pitchFamily="34" charset="0"/>
                        <a:buChar char="•"/>
                      </a:pPr>
                      <a:r>
                        <a:rPr lang="ru-RU" sz="1800" baseline="0" dirty="0" smtClean="0">
                          <a:latin typeface="Times New Roman" pitchFamily="18" charset="0"/>
                          <a:cs typeface="Times New Roman" pitchFamily="18" charset="0"/>
                        </a:rPr>
                        <a:t>Ориентироваться в окружающем пространстве и на листе бумаги (в клетку).</a:t>
                      </a:r>
                    </a:p>
                    <a:p>
                      <a:pPr>
                        <a:buFont typeface="Arial" pitchFamily="34" charset="0"/>
                        <a:buChar char="•"/>
                      </a:pPr>
                      <a:r>
                        <a:rPr lang="ru-RU" sz="1800" baseline="0" dirty="0" smtClean="0">
                          <a:latin typeface="Times New Roman" pitchFamily="18" charset="0"/>
                          <a:cs typeface="Times New Roman" pitchFamily="18" charset="0"/>
                        </a:rPr>
                        <a:t>Определять время по часам с точностью до 1 часа.</a:t>
                      </a:r>
                    </a:p>
                    <a:p>
                      <a:pPr>
                        <a:buFont typeface="Arial" pitchFamily="34" charset="0"/>
                        <a:buNone/>
                      </a:pPr>
                      <a:r>
                        <a:rPr lang="ru-RU" sz="2000" b="1" baseline="0" dirty="0" smtClean="0">
                          <a:solidFill>
                            <a:srgbClr val="0033CC"/>
                          </a:solidFill>
                          <a:latin typeface="Times New Roman" pitchFamily="18" charset="0"/>
                          <a:cs typeface="Times New Roman" pitchFamily="18" charset="0"/>
                        </a:rPr>
                        <a:t>Знать:</a:t>
                      </a:r>
                    </a:p>
                    <a:p>
                      <a:pPr>
                        <a:buFont typeface="Arial" pitchFamily="34" charset="0"/>
                        <a:buChar char="•"/>
                      </a:pPr>
                      <a:r>
                        <a:rPr lang="ru-RU" sz="1800" b="0" baseline="0" dirty="0" smtClean="0">
                          <a:solidFill>
                            <a:schemeClr val="tx1"/>
                          </a:solidFill>
                          <a:latin typeface="Times New Roman" pitchFamily="18" charset="0"/>
                          <a:cs typeface="Times New Roman" pitchFamily="18" charset="0"/>
                        </a:rPr>
                        <a:t>Состав чисел первого десятка ( из отдельных единиц) и состав чисел из двух меньших.</a:t>
                      </a:r>
                    </a:p>
                    <a:p>
                      <a:pPr>
                        <a:buFont typeface="Arial" pitchFamily="34" charset="0"/>
                        <a:buChar char="•"/>
                      </a:pPr>
                      <a:r>
                        <a:rPr lang="ru-RU" sz="1800" b="0" baseline="0" dirty="0" smtClean="0">
                          <a:solidFill>
                            <a:schemeClr val="tx1"/>
                          </a:solidFill>
                          <a:latin typeface="Times New Roman" pitchFamily="18" charset="0"/>
                          <a:cs typeface="Times New Roman" pitchFamily="18" charset="0"/>
                        </a:rPr>
                        <a:t>Как получить каждое число первого десятка, прибавляя единицу к предыдущему и вычитая единицу из следующего за ним в ряду.</a:t>
                      </a:r>
                    </a:p>
                    <a:p>
                      <a:pPr>
                        <a:buFont typeface="Arial" pitchFamily="34" charset="0"/>
                        <a:buChar char="•"/>
                      </a:pPr>
                      <a:r>
                        <a:rPr lang="ru-RU" sz="1800" b="0" baseline="0" dirty="0" smtClean="0">
                          <a:solidFill>
                            <a:schemeClr val="tx1"/>
                          </a:solidFill>
                          <a:latin typeface="Times New Roman" pitchFamily="18" charset="0"/>
                          <a:cs typeface="Times New Roman" pitchFamily="18" charset="0"/>
                        </a:rPr>
                        <a:t>Арифметические знаки +, - , =; монеты достоинством 1, 5, 1 копеек; 1, 2, 5 рублей.</a:t>
                      </a:r>
                    </a:p>
                    <a:p>
                      <a:pPr>
                        <a:buFont typeface="Arial" pitchFamily="34" charset="0"/>
                        <a:buChar char="•"/>
                      </a:pPr>
                      <a:r>
                        <a:rPr lang="ru-RU" sz="1800" b="0" dirty="0" smtClean="0">
                          <a:solidFill>
                            <a:schemeClr val="tx1"/>
                          </a:solidFill>
                          <a:latin typeface="Times New Roman" pitchFamily="18" charset="0"/>
                          <a:cs typeface="Times New Roman" pitchFamily="18" charset="0"/>
                        </a:rPr>
                        <a:t>Названия месяцев года, последовательность дней недели.</a:t>
                      </a:r>
                      <a:endParaRPr lang="ru-RU" sz="1800" b="0" dirty="0">
                        <a:solidFill>
                          <a:schemeClr val="tx1"/>
                        </a:solidFill>
                        <a:latin typeface="Times New Roman" pitchFamily="18" charset="0"/>
                        <a:cs typeface="Times New Roman" pitchFamily="18" charset="0"/>
                      </a:endParaRPr>
                    </a:p>
                  </a:txBody>
                  <a:tcPr>
                    <a:lnR w="57150" cap="flat" cmpd="sng" algn="ctr">
                      <a:solidFill>
                        <a:schemeClr val="accent2">
                          <a:lumMod val="75000"/>
                        </a:schemeClr>
                      </a:solidFill>
                      <a:prstDash val="solid"/>
                      <a:round/>
                      <a:headEnd type="none" w="med" len="med"/>
                      <a:tailEnd type="none" w="med" len="med"/>
                    </a:lnR>
                  </a:tcPr>
                </a:tc>
                <a:tc>
                  <a:txBody>
                    <a:bodyPr/>
                    <a:lstStyle/>
                    <a:p>
                      <a:r>
                        <a:rPr lang="ru-RU" sz="1600" dirty="0" smtClean="0">
                          <a:latin typeface="Times New Roman" pitchFamily="18" charset="0"/>
                          <a:cs typeface="Times New Roman" pitchFamily="18" charset="0"/>
                        </a:rPr>
                        <a:t>Различает,</a:t>
                      </a:r>
                      <a:r>
                        <a:rPr lang="ru-RU" sz="1600" baseline="0" dirty="0" smtClean="0">
                          <a:latin typeface="Times New Roman" pitchFamily="18" charset="0"/>
                          <a:cs typeface="Times New Roman" pitchFamily="18" charset="0"/>
                        </a:rPr>
                        <a:t> называет: отрезок, угол, круг (овал), многоугольники (треугольники, четырехугольники, пятиугольники и </a:t>
                      </a:r>
                      <a:r>
                        <a:rPr lang="ru-RU" sz="1600" baseline="0" dirty="0" err="1" smtClean="0">
                          <a:latin typeface="Times New Roman" pitchFamily="18" charset="0"/>
                          <a:cs typeface="Times New Roman" pitchFamily="18" charset="0"/>
                        </a:rPr>
                        <a:t>др</a:t>
                      </a:r>
                      <a:r>
                        <a:rPr lang="ru-RU" sz="1600" baseline="0" dirty="0" smtClean="0">
                          <a:latin typeface="Times New Roman" pitchFamily="18" charset="0"/>
                          <a:cs typeface="Times New Roman" pitchFamily="18" charset="0"/>
                        </a:rPr>
                        <a:t>), шар, куб. Проводит их сравнение.</a:t>
                      </a:r>
                    </a:p>
                    <a:p>
                      <a:r>
                        <a:rPr lang="ru-RU" sz="1600" baseline="0" dirty="0" smtClean="0">
                          <a:latin typeface="Times New Roman" pitchFamily="18" charset="0"/>
                          <a:cs typeface="Times New Roman" pitchFamily="18" charset="0"/>
                        </a:rPr>
                        <a:t>Ориентируется в окружающем пространстве и на плоскости (лист, страница и т.д.), обозначает взаимное расположение и направление движения объектов; пользуется знаковыми обозначениями.</a:t>
                      </a:r>
                    </a:p>
                    <a:p>
                      <a:r>
                        <a:rPr lang="ru-RU" sz="1600" baseline="0" dirty="0" smtClean="0">
                          <a:latin typeface="Times New Roman" pitchFamily="18" charset="0"/>
                          <a:cs typeface="Times New Roman" pitchFamily="18" charset="0"/>
                        </a:rPr>
                        <a:t>Умеет определять временные отношения (день – неделя – месяц); время по часам с точностью до 1 часа.</a:t>
                      </a:r>
                    </a:p>
                    <a:p>
                      <a:r>
                        <a:rPr lang="ru-RU" sz="1600" baseline="0" dirty="0" smtClean="0">
                          <a:latin typeface="Times New Roman" pitchFamily="18" charset="0"/>
                          <a:cs typeface="Times New Roman" pitchFamily="18" charset="0"/>
                        </a:rPr>
                        <a:t>Знает состав чисел первого десятка (из отдельных единиц) и состав чисел первого пятка из двух меньших.</a:t>
                      </a:r>
                    </a:p>
                    <a:p>
                      <a:r>
                        <a:rPr lang="ru-RU" sz="1600" baseline="0" dirty="0" smtClean="0">
                          <a:latin typeface="Times New Roman" pitchFamily="18" charset="0"/>
                          <a:cs typeface="Times New Roman" pitchFamily="18" charset="0"/>
                        </a:rPr>
                        <a:t>Умеет получать каждое число десятка, прибавляя 1 единицу к предыдущему и вычитая из следующего за ним в ряду.</a:t>
                      </a:r>
                    </a:p>
                    <a:p>
                      <a:r>
                        <a:rPr lang="ru-RU" sz="1600" baseline="0" dirty="0" smtClean="0">
                          <a:latin typeface="Times New Roman" pitchFamily="18" charset="0"/>
                          <a:cs typeface="Times New Roman" pitchFamily="18" charset="0"/>
                        </a:rPr>
                        <a:t>Знает монеты достоинством 1, 5, 10 копеек и 1, 2, 5, 10 рублей.</a:t>
                      </a:r>
                    </a:p>
                    <a:p>
                      <a:r>
                        <a:rPr lang="ru-RU" sz="1600" baseline="0" dirty="0" smtClean="0">
                          <a:latin typeface="Times New Roman" pitchFamily="18" charset="0"/>
                          <a:cs typeface="Times New Roman" pitchFamily="18" charset="0"/>
                        </a:rPr>
                        <a:t>Знает название текущего месяца года; последовательность всех дней недели, времен года.</a:t>
                      </a:r>
                    </a:p>
                    <a:p>
                      <a:r>
                        <a:rPr lang="ru-RU" sz="1600" baseline="0"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a:txBody>
                  <a:tcPr>
                    <a:lnL w="57150" cap="flat" cmpd="sng" algn="ctr">
                      <a:solidFill>
                        <a:schemeClr val="accent2">
                          <a:lumMod val="75000"/>
                        </a:schemeClr>
                      </a:solidFill>
                      <a:prstDash val="solid"/>
                      <a:round/>
                      <a:headEnd type="none" w="med" len="med"/>
                      <a:tailEnd type="none" w="med" len="med"/>
                    </a:ln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1933</TotalTime>
  <Words>5583</Words>
  <Application>Microsoft Office PowerPoint</Application>
  <PresentationFormat>Лист A4 (210x297 мм)</PresentationFormat>
  <Paragraphs>613</Paragraphs>
  <Slides>84</Slides>
  <Notes>2</Notes>
  <HiddenSlides>1</HiddenSlides>
  <MMClips>1</MMClips>
  <ScaleCrop>false</ScaleCrop>
  <HeadingPairs>
    <vt:vector size="4" baseType="variant">
      <vt:variant>
        <vt:lpstr>Тема</vt:lpstr>
      </vt:variant>
      <vt:variant>
        <vt:i4>2</vt:i4>
      </vt:variant>
      <vt:variant>
        <vt:lpstr>Заголовки слайдов</vt:lpstr>
      </vt:variant>
      <vt:variant>
        <vt:i4>84</vt:i4>
      </vt:variant>
    </vt:vector>
  </HeadingPairs>
  <TitlesOfParts>
    <vt:vector size="86" baseType="lpstr">
      <vt:lpstr>Тема Office</vt:lpstr>
      <vt:lpstr>Аспект</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   МАТЕМАТИКА В ЖИЗНИ РЕБЕНКА</vt:lpstr>
      <vt:lpstr>Слайд 29</vt:lpstr>
      <vt:lpstr>Цель кружка:</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 </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lpstr>Слайд 71</vt:lpstr>
      <vt:lpstr>Слайд 72</vt:lpstr>
      <vt:lpstr>Слайд 73</vt:lpstr>
      <vt:lpstr>Слайд 74</vt:lpstr>
      <vt:lpstr>Слайд 75</vt:lpstr>
      <vt:lpstr>Слайд 76</vt:lpstr>
      <vt:lpstr>Слайд 77</vt:lpstr>
      <vt:lpstr>Слайд 78</vt:lpstr>
      <vt:lpstr>Слайд 79</vt:lpstr>
      <vt:lpstr>Слайд 80</vt:lpstr>
      <vt:lpstr>Слайд 81</vt:lpstr>
      <vt:lpstr>Слайд 82</vt:lpstr>
      <vt:lpstr>Слайд 83</vt:lpstr>
      <vt:lpstr>Слайд 84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1</cp:lastModifiedBy>
  <cp:revision>176</cp:revision>
  <dcterms:created xsi:type="dcterms:W3CDTF">2012-02-19T09:55:17Z</dcterms:created>
  <dcterms:modified xsi:type="dcterms:W3CDTF">2013-01-25T16:12:35Z</dcterms:modified>
</cp:coreProperties>
</file>