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0" r:id="rId4"/>
    <p:sldId id="29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8" r:id="rId14"/>
    <p:sldId id="287" r:id="rId15"/>
    <p:sldId id="278" r:id="rId16"/>
    <p:sldId id="280" r:id="rId17"/>
    <p:sldId id="281" r:id="rId18"/>
    <p:sldId id="285" r:id="rId19"/>
    <p:sldId id="284" r:id="rId20"/>
    <p:sldId id="282" r:id="rId21"/>
    <p:sldId id="295" r:id="rId22"/>
    <p:sldId id="294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6DFA-2A7E-4F00-8715-75D351279DDF}" type="datetimeFigureOut">
              <a:rPr lang="ru-RU" smtClean="0"/>
              <a:pPr/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07AF-0871-4EDD-9FDE-C4A7B75E3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WordArt 2"/>
          <p:cNvSpPr>
            <a:spLocks noChangeArrowheads="1" noChangeShapeType="1" noTextEdit="1"/>
          </p:cNvSpPr>
          <p:nvPr/>
        </p:nvSpPr>
        <p:spPr bwMode="auto">
          <a:xfrm>
            <a:off x="2268538" y="692150"/>
            <a:ext cx="47529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Математика - 5</a:t>
            </a:r>
            <a:endParaRPr lang="ru-RU" sz="36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0227" name="WordArt 3"/>
          <p:cNvSpPr>
            <a:spLocks noChangeArrowheads="1" noChangeShapeType="1" noTextEdit="1"/>
          </p:cNvSpPr>
          <p:nvPr/>
        </p:nvSpPr>
        <p:spPr bwMode="auto">
          <a:xfrm>
            <a:off x="490538" y="5334000"/>
            <a:ext cx="8348662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Методическая разработка </a:t>
            </a:r>
            <a:r>
              <a:rPr lang="ru-RU" sz="3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Степаненко Н.А.</a:t>
            </a:r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МОУ СОШ №4, </a:t>
            </a:r>
            <a:r>
              <a:rPr lang="ru-RU" sz="3600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г. </a:t>
            </a:r>
            <a:r>
              <a:rPr lang="ru-RU" sz="3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Оленегорск, </a:t>
            </a:r>
            <a:r>
              <a:rPr lang="ru-RU" sz="3600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Мурманской обл.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180229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0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1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2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3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4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5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36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0237" name="WordArt 13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856538" cy="25209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Десятичные дроби</a:t>
            </a:r>
            <a:endParaRPr lang="ru-RU" sz="6600" b="1" kern="10" dirty="0">
              <a:ln w="635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0240" name="WordArt 16"/>
          <p:cNvSpPr>
            <a:spLocks noChangeArrowheads="1" noChangeShapeType="1" noTextEdit="1"/>
          </p:cNvSpPr>
          <p:nvPr/>
        </p:nvSpPr>
        <p:spPr bwMode="auto">
          <a:xfrm>
            <a:off x="395288" y="4365625"/>
            <a:ext cx="81359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Смотр знаний</a:t>
            </a:r>
            <a:endParaRPr lang="ru-RU" sz="36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Задание 2.</a:t>
            </a:r>
            <a:r>
              <a:rPr lang="ru-RU" sz="2400" dirty="0" smtClean="0"/>
              <a:t> Выбери в каждой строке букву, соответствующую верному высказыванию, и расшифруй название деревянных укреплений, которые были построены в 1591 году вокруг Москвы: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071678"/>
          <a:ext cx="9144000" cy="36023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1349"/>
                <a:gridCol w="2516206"/>
                <a:gridCol w="2786081"/>
                <a:gridCol w="3000364"/>
              </a:tblGrid>
              <a:tr h="57150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7,02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7,20        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7,02 = 7,20      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     7,02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7,20      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0,4999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0,5 = 0, 4999             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     0,5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&lt;0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4999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   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2,94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0,2947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2,94 = 0,2947  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2,94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0,2947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4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1,8000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1,8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1,8000 = 1,8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1,8000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1,8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5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0,99999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1          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0,99999 = 1               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0,99999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1 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6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8,125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8,025       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8,125 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= 8,025     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8,125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8,025         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7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4,259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42,59        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4,259 = 42,59          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4,259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 42,59         </a:t>
                      </a: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1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5,87040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5,8732   </a:t>
                      </a:r>
                      <a:r>
                        <a:rPr lang="ru-RU" sz="2000" b="1" kern="12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5,87040 = 5,8732      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5,087040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&lt;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5,8732 </a:t>
                      </a:r>
                      <a:r>
                        <a:rPr lang="ru-RU" sz="2000" b="1" kern="1200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Проверь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себя: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758138" cy="31014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85275"/>
                <a:gridCol w="701462"/>
                <a:gridCol w="827931"/>
                <a:gridCol w="677918"/>
                <a:gridCol w="798439"/>
                <a:gridCol w="798439"/>
                <a:gridCol w="665365"/>
                <a:gridCol w="805859"/>
                <a:gridCol w="897450"/>
              </a:tblGrid>
              <a:tr h="179079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 строки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45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Буква</a:t>
                      </a:r>
                      <a:endParaRPr lang="ru-RU" sz="3600" dirty="0"/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44335" marR="443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528738" y="5500702"/>
            <a:ext cx="7615262" cy="696899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СКОРОДОЯ</a:t>
            </a:r>
            <a:endParaRPr lang="ru-RU" sz="6000" dirty="0"/>
          </a:p>
        </p:txBody>
      </p:sp>
      <p:pic>
        <p:nvPicPr>
          <p:cNvPr id="7" name="Picture 2" descr="E:\документы школа\рисунки\мальч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429132"/>
            <a:ext cx="1571636" cy="201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Задание 3.</a:t>
            </a:r>
            <a:r>
              <a:rPr lang="ru-RU" dirty="0" smtClean="0">
                <a:solidFill>
                  <a:srgbClr val="002060"/>
                </a:solidFill>
              </a:rPr>
              <a:t> Реши уравнение и узнай: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а) сколько килограмм пищи съедает белый медведь за одну кормежку:</a:t>
            </a:r>
          </a:p>
          <a:p>
            <a:pPr>
              <a:buNone/>
            </a:pPr>
            <a:r>
              <a:rPr lang="ru-RU" dirty="0" smtClean="0"/>
              <a:t>    25,34 – 0,5 у = 15,34? </a:t>
            </a:r>
          </a:p>
          <a:p>
            <a:pPr>
              <a:buNone/>
            </a:pPr>
            <a:r>
              <a:rPr lang="ru-RU" dirty="0" smtClean="0"/>
              <a:t>                         			 					</a:t>
            </a:r>
            <a:r>
              <a:rPr lang="ru-RU" dirty="0" smtClean="0">
                <a:solidFill>
                  <a:srgbClr val="FF0000"/>
                </a:solidFill>
              </a:rPr>
              <a:t>(20 кг)</a:t>
            </a:r>
            <a:r>
              <a:rPr lang="ru-RU" dirty="0" smtClean="0"/>
              <a:t>	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б) сколько тонн весит белый медведь:</a:t>
            </a:r>
          </a:p>
          <a:p>
            <a:pPr>
              <a:buNone/>
            </a:pPr>
            <a:r>
              <a:rPr lang="ru-RU" dirty="0" smtClean="0"/>
              <a:t>	  2 </a:t>
            </a:r>
            <a:r>
              <a:rPr lang="ru-RU" dirty="0" err="1" smtClean="0"/>
              <a:t>х</a:t>
            </a:r>
            <a:r>
              <a:rPr lang="ru-RU" dirty="0" smtClean="0"/>
              <a:t> – 1,9 </a:t>
            </a:r>
            <a:r>
              <a:rPr lang="ru-RU" dirty="0" err="1" smtClean="0"/>
              <a:t>х</a:t>
            </a:r>
            <a:r>
              <a:rPr lang="ru-RU" dirty="0" smtClean="0"/>
              <a:t> =0,25 ∙0,4?                    </a:t>
            </a:r>
          </a:p>
          <a:p>
            <a:pPr>
              <a:buNone/>
            </a:pPr>
            <a:r>
              <a:rPr lang="ru-RU" dirty="0" smtClean="0"/>
              <a:t>			 </a:t>
            </a:r>
            <a:r>
              <a:rPr lang="ru-RU" dirty="0" smtClean="0">
                <a:solidFill>
                  <a:srgbClr val="FF0000"/>
                </a:solidFill>
              </a:rPr>
              <a:t>(1 тонну)</a:t>
            </a:r>
          </a:p>
          <a:p>
            <a:r>
              <a:rPr lang="ru-RU" dirty="0" smtClean="0"/>
              <a:t>в) какова длина белого медведя в метрах: </a:t>
            </a:r>
          </a:p>
          <a:p>
            <a:pPr>
              <a:buNone/>
            </a:pPr>
            <a:r>
              <a:rPr lang="ru-RU" dirty="0" smtClean="0"/>
              <a:t>	34 (</a:t>
            </a:r>
            <a:r>
              <a:rPr lang="ru-RU" dirty="0" err="1" smtClean="0"/>
              <a:t>х</a:t>
            </a:r>
            <a:r>
              <a:rPr lang="ru-RU" dirty="0" smtClean="0"/>
              <a:t> – 1,2)= 61,2?         </a:t>
            </a:r>
          </a:p>
          <a:p>
            <a:pPr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rgbClr val="FF0000"/>
                </a:solidFill>
              </a:rPr>
              <a:t>  (3м)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57370"/>
            <a:ext cx="914400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9144000" cy="157163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143032"/>
            <a:ext cx="9144000" cy="1143032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2900" b="1" dirty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16389" name="Picture 5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54713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715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5300" i="1" dirty="0" smtClean="0">
                <a:solidFill>
                  <a:srgbClr val="FF0000"/>
                </a:solidFill>
              </a:rPr>
              <a:t/>
            </a:r>
            <a:br>
              <a:rPr lang="ru-RU" sz="5300" i="1" dirty="0" smtClean="0">
                <a:solidFill>
                  <a:srgbClr val="FF0000"/>
                </a:solidFill>
              </a:rPr>
            </a:br>
            <a:r>
              <a:rPr lang="ru-RU" sz="5300" i="1" dirty="0" smtClean="0">
                <a:solidFill>
                  <a:srgbClr val="FF0000"/>
                </a:solidFill>
              </a:rPr>
              <a:t>«Усердие все превозмогает».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186238" cy="50546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Задание 1. </a:t>
            </a:r>
            <a:r>
              <a:rPr lang="ru-RU" dirty="0" smtClean="0">
                <a:solidFill>
                  <a:srgbClr val="002060"/>
                </a:solidFill>
              </a:rPr>
              <a:t>Реши примеры и расшифруй пословицу:</a:t>
            </a:r>
          </a:p>
          <a:p>
            <a:pPr lvl="0">
              <a:buNone/>
            </a:pPr>
            <a:r>
              <a:rPr lang="ru-RU" dirty="0" smtClean="0"/>
              <a:t>А)0,7 + 0,5;  Б) 3,9 + 5,4;</a:t>
            </a:r>
          </a:p>
          <a:p>
            <a:pPr lvl="0">
              <a:buNone/>
            </a:pPr>
            <a:r>
              <a:rPr lang="ru-RU" dirty="0" smtClean="0"/>
              <a:t>В)7,6 – 0,8;  Г)10,3 – 1,9.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dirty="0" smtClean="0"/>
              <a:t>А)0,4 – 0,28;Б) 5,68 + 0,12;   </a:t>
            </a:r>
          </a:p>
          <a:p>
            <a:pPr lvl="0">
              <a:buNone/>
            </a:pPr>
            <a:r>
              <a:rPr lang="ru-RU" dirty="0" smtClean="0"/>
              <a:t>В)15 – 7,2;   Г) 4,3 + 3,83.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281518" cy="50546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8,4 – пригодится;  5,8 – боги;  1,2 – грамоте;  8,13 – обжигают;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6,8 – всегда;  0,12 – не;  7,8 – горшки;  9,3 – учиться.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(грамоте учиться всегда пригодится)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(не боги горшки обжигают)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«Усердие все превозмогает».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600" u="sng" dirty="0" smtClean="0">
                <a:solidFill>
                  <a:srgbClr val="002060"/>
                </a:solidFill>
              </a:rPr>
              <a:t>Задание 2.</a:t>
            </a:r>
            <a:r>
              <a:rPr lang="ru-RU" sz="3100" dirty="0" smtClean="0"/>
              <a:t> На Земном шаре обитают птицы – безошибочные определители прогноза погоды на лето. Название этих птиц зашифровано в примерах. Выполни деление, найди частное и соответствующую ему букву, тогда прочтешь название птиц метеорологов.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 4,5 : 1,8;        3,15 : 0,15; </a:t>
            </a:r>
          </a:p>
          <a:p>
            <a:r>
              <a:rPr lang="ru-RU" dirty="0" smtClean="0"/>
              <a:t>  4,2 : 2,8;        36 : 0,8;  </a:t>
            </a:r>
          </a:p>
          <a:p>
            <a:r>
              <a:rPr lang="ru-RU" dirty="0" smtClean="0"/>
              <a:t>  21 : 0,15;       60 : 2,5;  </a:t>
            </a:r>
          </a:p>
          <a:p>
            <a:r>
              <a:rPr lang="ru-RU" dirty="0" smtClean="0"/>
              <a:t>  4,25 : 2,5;      490 : 14.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1,5 – а;    140 – и;    2,5 – 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24 –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;       45 – м;     21 – 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35 – о;      1,7 – г;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(ФЛАМИНГО)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28641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21145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Самостоятельную работу по математике написали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  <a:r>
              <a:rPr lang="ru-RU" dirty="0" smtClean="0"/>
              <a:t> учеников    -    на </a:t>
            </a:r>
            <a:r>
              <a:rPr lang="ru-RU" dirty="0" smtClean="0">
                <a:solidFill>
                  <a:srgbClr val="FF0000"/>
                </a:solidFill>
              </a:rPr>
              <a:t>«5»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12</a:t>
            </a:r>
            <a:r>
              <a:rPr lang="ru-RU" dirty="0" smtClean="0"/>
              <a:t> учеников   –   на </a:t>
            </a:r>
            <a:r>
              <a:rPr lang="ru-RU" dirty="0" smtClean="0">
                <a:solidFill>
                  <a:srgbClr val="FF0000"/>
                </a:solidFill>
              </a:rPr>
              <a:t>«4»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ученика    –  на </a:t>
            </a:r>
            <a:r>
              <a:rPr lang="ru-RU" dirty="0" smtClean="0">
                <a:solidFill>
                  <a:srgbClr val="FF0000"/>
                </a:solidFill>
              </a:rPr>
              <a:t>«3»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ученик      -  на </a:t>
            </a:r>
            <a:r>
              <a:rPr lang="ru-RU" dirty="0" smtClean="0">
                <a:solidFill>
                  <a:srgbClr val="FF0000"/>
                </a:solidFill>
              </a:rPr>
              <a:t>«2»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Вычисли средний балл класса за эту самостоятельную работу.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286256"/>
            <a:ext cx="8324880" cy="18399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914400" indent="-914400" algn="ctr">
              <a:buAutoNum type="arabicParenR"/>
            </a:pPr>
            <a:r>
              <a:rPr lang="ru-RU" sz="4800" dirty="0" smtClean="0"/>
              <a:t>(8∙5 + 12 ∙ 4 + 4 ∙ 3 +1 ∙ 2) = 92</a:t>
            </a:r>
          </a:p>
          <a:p>
            <a:pPr marL="914400" indent="-914400" algn="ctr">
              <a:buAutoNum type="arabicParenR"/>
            </a:pPr>
            <a:r>
              <a:rPr lang="ru-RU" sz="4800" dirty="0" smtClean="0"/>
              <a:t>8 + 12 + 4 + 1 = 25</a:t>
            </a:r>
          </a:p>
          <a:p>
            <a:pPr marL="914400" indent="-914400" algn="ctr">
              <a:buAutoNum type="arabicParenR"/>
            </a:pPr>
            <a:r>
              <a:rPr lang="ru-RU" sz="4800" dirty="0" smtClean="0"/>
              <a:t>92 : 25 = 3,68 ≈ 4</a:t>
            </a:r>
            <a:endParaRPr lang="ru-RU" sz="4800" dirty="0"/>
          </a:p>
        </p:txBody>
      </p:sp>
      <p:pic>
        <p:nvPicPr>
          <p:cNvPr id="5" name="Рисунок 4" descr="J028274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Катер плыл </a:t>
            </a:r>
            <a:r>
              <a:rPr lang="ru-RU" sz="3600" dirty="0" smtClean="0">
                <a:solidFill>
                  <a:srgbClr val="002060"/>
                </a:solidFill>
              </a:rPr>
              <a:t>1,5 ч</a:t>
            </a:r>
            <a:r>
              <a:rPr lang="ru-RU" sz="3600" dirty="0" smtClean="0"/>
              <a:t> по реке со скоростью </a:t>
            </a:r>
            <a:r>
              <a:rPr lang="ru-RU" sz="3600" dirty="0" smtClean="0">
                <a:solidFill>
                  <a:srgbClr val="002060"/>
                </a:solidFill>
              </a:rPr>
              <a:t>30 км/ч</a:t>
            </a:r>
            <a:r>
              <a:rPr lang="ru-RU" sz="3600" dirty="0" smtClean="0"/>
              <a:t>, а затем еще </a:t>
            </a:r>
            <a:r>
              <a:rPr lang="ru-RU" sz="3600" dirty="0" smtClean="0">
                <a:solidFill>
                  <a:srgbClr val="002060"/>
                </a:solidFill>
              </a:rPr>
              <a:t>0,5 ч</a:t>
            </a:r>
            <a:r>
              <a:rPr lang="ru-RU" sz="3600" dirty="0" smtClean="0"/>
              <a:t> по озеру со скоростью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32 км/ч. </a:t>
            </a:r>
            <a:r>
              <a:rPr lang="ru-RU" sz="3600" dirty="0" smtClean="0"/>
              <a:t>С какой средней скоростью плыл катер?</a:t>
            </a:r>
          </a:p>
          <a:p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1) 30 ∙1,5 + 32∙0,5=</a:t>
            </a:r>
          </a:p>
          <a:p>
            <a:pPr>
              <a:buNone/>
            </a:pPr>
            <a:r>
              <a:rPr lang="ru-RU" dirty="0" smtClean="0"/>
              <a:t>     =  45 + 16 = 61(км)</a:t>
            </a:r>
          </a:p>
          <a:p>
            <a:endParaRPr lang="ru-RU" dirty="0" smtClean="0"/>
          </a:p>
          <a:p>
            <a:r>
              <a:rPr lang="ru-RU" dirty="0" smtClean="0"/>
              <a:t>2) 1,5 + 0,5 =2 (ч)</a:t>
            </a:r>
          </a:p>
          <a:p>
            <a:endParaRPr lang="ru-RU" dirty="0" smtClean="0"/>
          </a:p>
          <a:p>
            <a:r>
              <a:rPr lang="ru-RU" dirty="0" smtClean="0"/>
              <a:t>3)61 : 2 = 30,5 (км/ч)</a:t>
            </a:r>
            <a:endParaRPr lang="ru-RU" dirty="0"/>
          </a:p>
        </p:txBody>
      </p:sp>
      <p:pic>
        <p:nvPicPr>
          <p:cNvPr id="4" name="Picture 10" descr="sailbo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2668" flipH="1">
            <a:off x="445862" y="124303"/>
            <a:ext cx="2491740" cy="18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68786E-6 L 0.47378 0.14729 " pathEditMode="relative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 rot="2763387" flipH="1">
            <a:off x="6941344" y="3285332"/>
            <a:ext cx="1352550" cy="3065462"/>
            <a:chOff x="3797" y="754"/>
            <a:chExt cx="852" cy="1931"/>
          </a:xfrm>
        </p:grpSpPr>
        <p:sp>
          <p:nvSpPr>
            <p:cNvPr id="183325" name="Freeform 2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27" name="Freeform 3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28" name="Freeform 3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 rot="3659299" flipH="1">
            <a:off x="6220619" y="3075782"/>
            <a:ext cx="1352550" cy="3065462"/>
            <a:chOff x="3797" y="754"/>
            <a:chExt cx="852" cy="1931"/>
          </a:xfrm>
        </p:grpSpPr>
        <p:sp>
          <p:nvSpPr>
            <p:cNvPr id="183330" name="Freeform 34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31" name="Freeform 35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32" name="Freeform 36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33" name="Freeform 37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 rot="366378">
            <a:off x="7667625" y="1916113"/>
            <a:ext cx="1390650" cy="3206750"/>
            <a:chOff x="746" y="796"/>
            <a:chExt cx="903" cy="1999"/>
          </a:xfrm>
        </p:grpSpPr>
        <p:sp>
          <p:nvSpPr>
            <p:cNvPr id="183302" name="Freeform 6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03" name="Freeform 7"/>
            <p:cNvSpPr>
              <a:spLocks/>
            </p:cNvSpPr>
            <p:nvPr/>
          </p:nvSpPr>
          <p:spPr bwMode="auto">
            <a:xfrm rot="78698">
              <a:off x="1429" y="2356"/>
              <a:ext cx="214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304" name="Freeform 8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83306" name="Freeform 10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/>
                <a:ahLst/>
                <a:cxnLst>
                  <a:cxn ang="0">
                    <a:pos x="867" y="2612"/>
                  </a:cxn>
                  <a:cxn ang="0">
                    <a:pos x="1094" y="2522"/>
                  </a:cxn>
                  <a:cxn ang="0">
                    <a:pos x="1016" y="2554"/>
                  </a:cxn>
                  <a:cxn ang="0">
                    <a:pos x="84" y="0"/>
                  </a:cxn>
                  <a:cxn ang="0">
                    <a:pos x="0" y="30"/>
                  </a:cxn>
                  <a:cxn ang="0">
                    <a:pos x="940" y="2584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83308" name="Freeform 12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/>
                  <a:ahLst/>
                  <a:cxnLst>
                    <a:cxn ang="0">
                      <a:pos x="227" y="136"/>
                    </a:cxn>
                    <a:cxn ang="0">
                      <a:pos x="0" y="1859"/>
                    </a:cxn>
                    <a:cxn ang="0">
                      <a:pos x="0" y="1633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309" name="Oval 13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3321" name="Oval 25"/>
          <p:cNvSpPr>
            <a:spLocks noChangeArrowheads="1"/>
          </p:cNvSpPr>
          <p:nvPr/>
        </p:nvSpPr>
        <p:spPr bwMode="auto">
          <a:xfrm rot="-4023734">
            <a:off x="753269" y="6231732"/>
            <a:ext cx="149225" cy="1412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678661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«Через математические знания, полученные в школе,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лежит широкая дорога к огромным,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почти необозримым областям труда и открытий»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А.Маркушевич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документы школа\рисунки\уч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89"/>
            <a:ext cx="3568577" cy="29509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«Ум без догадки гроша не стоит».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8186766" cy="1428760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Задание 1</a:t>
            </a:r>
            <a:r>
              <a:rPr lang="ru-RU" u="sng" dirty="0" smtClean="0"/>
              <a:t>.</a:t>
            </a:r>
            <a:r>
              <a:rPr lang="ru-RU" dirty="0" smtClean="0"/>
              <a:t>Не вычисляя, найди в строках правильные ответы. Из соответствующих им букв составь фамилию известного философа </a:t>
            </a:r>
            <a:r>
              <a:rPr lang="en-US" dirty="0" smtClean="0"/>
              <a:t>XVII </a:t>
            </a:r>
            <a:r>
              <a:rPr lang="ru-RU" dirty="0" smtClean="0"/>
              <a:t>века, который разработал гипотезу о происхождении солнечной системы из первоначальной туманности.	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(КАНТ)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00063" y="2643180"/>
          <a:ext cx="8186735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47"/>
                <a:gridCol w="1637347"/>
                <a:gridCol w="1637347"/>
                <a:gridCol w="1637347"/>
                <a:gridCol w="1637347"/>
              </a:tblGrid>
              <a:tr h="96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1,218 : 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3,045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 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30,45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0,3045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304,5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121,8 : 0,4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304,5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3,045           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30,45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3045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0,1218 : 0,04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30,45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0,3045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304,5         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3,045             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1,218 : 0,04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0,3045       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30,45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3,045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304,5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8572560" cy="1754326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Стихотворение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В. Лившица </a:t>
            </a:r>
            <a:r>
              <a:rPr kumimoji="0" lang="ru-RU" sz="54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«Три десятых»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358098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Интересное и меткое «арифметическое» сравнение делал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Лев Николаевич Толстой.</a:t>
            </a:r>
            <a:endParaRPr lang="en-US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>Он говорил, что</a:t>
            </a:r>
            <a:r>
              <a:rPr lang="en-US" sz="3200" dirty="0" smtClean="0"/>
              <a:t> </a:t>
            </a:r>
            <a:r>
              <a:rPr lang="ru-RU" sz="3200" dirty="0" smtClean="0"/>
              <a:t>человек подобен дроби, числитель которой есть то, что человек представляет собой, а знаменатель – то, что он думает о себе. Чем большего мнения о себе человек, тем больше знаменатель, а значит,  тем меньше дробь.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5715017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75"/>
            <a:ext cx="742955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 внимательней, дружок,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Начинаем мы урок.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Предстоит тебе опять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Решать, отгадывать, считать.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143380"/>
            <a:ext cx="37147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Удачи!</a:t>
            </a:r>
          </a:p>
        </p:txBody>
      </p:sp>
      <p:pic>
        <p:nvPicPr>
          <p:cNvPr id="6" name="Picture 2" descr="E:\документы школа\рисунки\уч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3568577" cy="29509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истории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 smtClean="0"/>
              <a:t>Дроби возникли в связи с делением предметов на несколько частей.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Голландский математик </a:t>
            </a:r>
            <a:r>
              <a:rPr lang="ru-RU" i="1" dirty="0" err="1" smtClean="0">
                <a:solidFill>
                  <a:srgbClr val="FF0000"/>
                </a:solidFill>
              </a:rPr>
              <a:t>Симон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Стевин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ограничил число рассматриваемых дробей только дробями со знаменателями 10,100,1000,…. </a:t>
            </a:r>
          </a:p>
          <a:p>
            <a:r>
              <a:rPr lang="ru-RU" i="1" dirty="0" smtClean="0"/>
              <a:t>Запятую, как знак дробности, ввел знаменитый математик, физик и астроном </a:t>
            </a:r>
            <a:r>
              <a:rPr lang="ru-RU" i="1" dirty="0" smtClean="0">
                <a:solidFill>
                  <a:srgbClr val="FF0000"/>
                </a:solidFill>
              </a:rPr>
              <a:t>И.Кеплер</a:t>
            </a:r>
            <a:r>
              <a:rPr lang="ru-RU" i="1" dirty="0" smtClean="0"/>
              <a:t> в  </a:t>
            </a:r>
            <a:r>
              <a:rPr lang="en-US" i="1" dirty="0" smtClean="0"/>
              <a:t>XVI</a:t>
            </a:r>
            <a:r>
              <a:rPr lang="ru-RU" i="1" dirty="0" smtClean="0"/>
              <a:t> веке.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России учение о десятичных дробях изложил </a:t>
            </a:r>
            <a:r>
              <a:rPr lang="ru-RU" i="1" dirty="0" smtClean="0">
                <a:solidFill>
                  <a:srgbClr val="FF0000"/>
                </a:solidFill>
              </a:rPr>
              <a:t>Леонтий </a:t>
            </a:r>
            <a:r>
              <a:rPr lang="ru-RU" i="1" dirty="0" err="1" smtClean="0">
                <a:solidFill>
                  <a:srgbClr val="FF0000"/>
                </a:solidFill>
              </a:rPr>
              <a:t>Филипович</a:t>
            </a:r>
            <a:r>
              <a:rPr lang="ru-RU" i="1" dirty="0" smtClean="0">
                <a:solidFill>
                  <a:srgbClr val="FF0000"/>
                </a:solidFill>
              </a:rPr>
              <a:t> Магницкий </a:t>
            </a:r>
            <a:r>
              <a:rPr lang="ru-RU" i="1" dirty="0" smtClean="0">
                <a:solidFill>
                  <a:srgbClr val="002060"/>
                </a:solidFill>
              </a:rPr>
              <a:t>в1703 году в первом учебнике математики «Арифметика, сиречь наука </a:t>
            </a:r>
            <a:r>
              <a:rPr lang="ru-RU" i="1" dirty="0" err="1" smtClean="0">
                <a:solidFill>
                  <a:srgbClr val="002060"/>
                </a:solidFill>
              </a:rPr>
              <a:t>числительная</a:t>
            </a:r>
            <a:r>
              <a:rPr lang="ru-RU" i="1" dirty="0" smtClean="0">
                <a:solidFill>
                  <a:srgbClr val="002060"/>
                </a:solidFill>
              </a:rPr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«Повторение – мать учения».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1.Верно </a:t>
            </a:r>
            <a:r>
              <a:rPr lang="ru-RU" u="sng" dirty="0">
                <a:solidFill>
                  <a:srgbClr val="002060"/>
                </a:solidFill>
              </a:rPr>
              <a:t>ли равенство и почему:  </a:t>
            </a:r>
            <a:endParaRPr lang="ru-RU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/>
              <a:t>0,850 = 0,85;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 </a:t>
            </a:r>
            <a:r>
              <a:rPr lang="ru-RU" dirty="0"/>
              <a:t>32 = </a:t>
            </a:r>
            <a:r>
              <a:rPr lang="ru-RU" dirty="0" smtClean="0"/>
              <a:t>320?</a:t>
            </a: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2.</a:t>
            </a:r>
            <a:r>
              <a:rPr lang="ru-RU" u="sng" dirty="0">
                <a:solidFill>
                  <a:srgbClr val="002060"/>
                </a:solidFill>
              </a:rPr>
              <a:t> Сравни дроби</a:t>
            </a:r>
            <a:r>
              <a:rPr lang="ru-RU" u="sng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А)   </a:t>
            </a:r>
            <a:r>
              <a:rPr lang="ru-RU" dirty="0"/>
              <a:t>6,31 и 17,28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Б)    </a:t>
            </a:r>
            <a:r>
              <a:rPr lang="ru-RU" dirty="0"/>
              <a:t>0,527 и 0,572.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3. Умножьте</a:t>
            </a:r>
            <a:r>
              <a:rPr lang="ru-RU" dirty="0" smtClean="0"/>
              <a:t>:   </a:t>
            </a:r>
            <a:r>
              <a:rPr lang="ru-RU" dirty="0" smtClean="0">
                <a:solidFill>
                  <a:srgbClr val="FF0000"/>
                </a:solidFill>
              </a:rPr>
              <a:t>245,073 </a:t>
            </a:r>
          </a:p>
          <a:p>
            <a:pPr>
              <a:buNone/>
            </a:pPr>
            <a:r>
              <a:rPr lang="ru-RU" dirty="0" smtClean="0"/>
              <a:t>		- на 10;100;1000</a:t>
            </a:r>
            <a:r>
              <a:rPr lang="ru-RU" dirty="0"/>
              <a:t>; 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- на </a:t>
            </a:r>
            <a:r>
              <a:rPr lang="ru-RU" dirty="0"/>
              <a:t>0,1; 0,01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4.Во </a:t>
            </a:r>
            <a:r>
              <a:rPr lang="ru-RU" u="sng" dirty="0">
                <a:solidFill>
                  <a:srgbClr val="002060"/>
                </a:solidFill>
              </a:rPr>
              <a:t>сколько раз </a:t>
            </a:r>
            <a:endParaRPr lang="ru-RU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			76,345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больше, </a:t>
            </a:r>
            <a:r>
              <a:rPr lang="ru-RU" dirty="0" smtClean="0"/>
              <a:t>чем</a:t>
            </a:r>
          </a:p>
          <a:p>
            <a:pPr>
              <a:buNone/>
            </a:pPr>
            <a:r>
              <a:rPr lang="ru-RU" dirty="0" smtClean="0"/>
              <a:t> 			0,76345?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«Повторение – мать учения».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5. Вычисли </a:t>
            </a:r>
            <a:r>
              <a:rPr lang="ru-RU" u="sng" dirty="0">
                <a:solidFill>
                  <a:srgbClr val="002060"/>
                </a:solidFill>
              </a:rPr>
              <a:t>наиболее удобным способом</a:t>
            </a:r>
            <a:r>
              <a:rPr lang="ru-RU" u="sng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	 А) (19,3 </a:t>
            </a:r>
            <a:r>
              <a:rPr lang="ru-RU" dirty="0"/>
              <a:t>∙ 5) ∙ 20;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Б) </a:t>
            </a:r>
            <a:r>
              <a:rPr lang="ru-RU" dirty="0"/>
              <a:t>(2,5 ∙ 1,47) ∙ 4.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6.Глядя </a:t>
            </a:r>
            <a:r>
              <a:rPr lang="ru-RU" u="sng" dirty="0">
                <a:solidFill>
                  <a:srgbClr val="002060"/>
                </a:solidFill>
              </a:rPr>
              <a:t>на равенство </a:t>
            </a:r>
            <a:endParaRPr lang="ru-RU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1,57 </a:t>
            </a:r>
            <a:r>
              <a:rPr lang="ru-RU" dirty="0"/>
              <a:t>∙ 1,2 = 1,884, </a:t>
            </a:r>
            <a:endParaRPr lang="ru-RU" dirty="0" smtClean="0"/>
          </a:p>
          <a:p>
            <a:pPr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 скажите</a:t>
            </a:r>
            <a:r>
              <a:rPr lang="ru-RU" u="sng" dirty="0">
                <a:solidFill>
                  <a:srgbClr val="002060"/>
                </a:solidFill>
              </a:rPr>
              <a:t>, чему равно </a:t>
            </a:r>
            <a:r>
              <a:rPr lang="ru-RU" u="sng" dirty="0" smtClean="0">
                <a:solidFill>
                  <a:srgbClr val="002060"/>
                </a:solidFill>
              </a:rPr>
              <a:t>частное</a:t>
            </a:r>
          </a:p>
          <a:p>
            <a:pPr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dirty="0" smtClean="0"/>
              <a:t> </a:t>
            </a:r>
            <a:r>
              <a:rPr lang="ru-RU" dirty="0"/>
              <a:t>1,884 : </a:t>
            </a:r>
            <a:r>
              <a:rPr lang="ru-RU" dirty="0" smtClean="0"/>
              <a:t>1,2?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Найди сумму чисел, выбрав: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285859"/>
          <a:ext cx="4043361" cy="44418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47787"/>
                <a:gridCol w="1347787"/>
                <a:gridCol w="1347787"/>
              </a:tblGrid>
              <a:tr h="1033181"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/>
                        <a:t>5,9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/>
                        <a:t>   6,3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</a:t>
                      </a:r>
                    </a:p>
                    <a:p>
                      <a:pPr algn="ctr"/>
                      <a:r>
                        <a:rPr lang="ru-RU" sz="3600" dirty="0" smtClean="0"/>
                        <a:t>    3,6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5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             </a:t>
                      </a:r>
                    </a:p>
                    <a:p>
                      <a:pPr algn="ctr"/>
                      <a:r>
                        <a:rPr lang="ru-RU" sz="3600" b="1" dirty="0" smtClean="0"/>
                        <a:t> 2,3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                  2,7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/>
                        <a:t>   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5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            </a:t>
                      </a:r>
                    </a:p>
                    <a:p>
                      <a:pPr algn="ctr"/>
                      <a:r>
                        <a:rPr lang="ru-RU" sz="3600" b="1" dirty="0" smtClean="0"/>
                        <a:t>  3,7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                   4,1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                   1,4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первом столбике наименьшее число;</a:t>
            </a:r>
          </a:p>
          <a:p>
            <a:endParaRPr lang="ru-RU" sz="3200" dirty="0" smtClean="0"/>
          </a:p>
          <a:p>
            <a:r>
              <a:rPr lang="ru-RU" sz="3200" dirty="0" smtClean="0"/>
              <a:t>Во втором столбике наибольшее число;</a:t>
            </a:r>
          </a:p>
          <a:p>
            <a:endParaRPr lang="ru-RU" sz="3200" dirty="0" smtClean="0"/>
          </a:p>
          <a:p>
            <a:r>
              <a:rPr lang="ru-RU" sz="3200" dirty="0" smtClean="0"/>
              <a:t>В третьем – не наибольшее и не наименьшее.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</a:rPr>
              <a:t>Проверь себя: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документы школа\рисунки\мальчик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1571636" cy="2018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613126"/>
            <a:ext cx="778674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2,3 + 6,3 + 1,4 = </a:t>
            </a:r>
            <a:r>
              <a:rPr lang="ru-RU" sz="6000" dirty="0" smtClean="0">
                <a:solidFill>
                  <a:srgbClr val="FF0000"/>
                </a:solidFill>
              </a:rPr>
              <a:t>10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«Без волненья, без заботы не жди радости от работы».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rmAutofit/>
          </a:bodyPr>
          <a:lstStyle/>
          <a:p>
            <a:r>
              <a:rPr lang="ru-RU" u="sng" dirty="0" smtClean="0"/>
              <a:t>ЗАДАНИЕ 1</a:t>
            </a:r>
            <a:r>
              <a:rPr lang="ru-RU" dirty="0" smtClean="0"/>
              <a:t>.Расшифруй слово, расположив дроби в порядке убывания: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786058"/>
          <a:ext cx="7786740" cy="20669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7790"/>
                <a:gridCol w="1297790"/>
                <a:gridCol w="1297790"/>
                <a:gridCol w="1297790"/>
                <a:gridCol w="1297790"/>
                <a:gridCol w="1297790"/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1,01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 1,001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   0,1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  0,011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  0,11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   1,1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о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л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е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/>
                        <a:t>р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/>
                        <a:t>ь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м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7422" y="5929330"/>
            <a:ext cx="37862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МОЛЬЕР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953</Words>
  <Application>Microsoft Office PowerPoint</Application>
  <PresentationFormat>Экран (4:3)</PresentationFormat>
  <Paragraphs>220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Из истории</vt:lpstr>
      <vt:lpstr>«Повторение – мать учения».</vt:lpstr>
      <vt:lpstr>«Повторение – мать учения».</vt:lpstr>
      <vt:lpstr>Найди сумму чисел, выбрав:</vt:lpstr>
      <vt:lpstr>Проверь себя:</vt:lpstr>
      <vt:lpstr> «Без волненья, без заботы не жди радости от работы». </vt:lpstr>
      <vt:lpstr>Задание 2. Выбери в каждой строке букву, соответствующую верному высказыванию, и расшифруй название деревянных укреплений, которые были построены в 1591 году вокруг Москвы: </vt:lpstr>
      <vt:lpstr>Проверь себя:</vt:lpstr>
      <vt:lpstr>Задание 3. Реши уравнение и узнай:  </vt:lpstr>
      <vt:lpstr>Слайд 13</vt:lpstr>
      <vt:lpstr>Слайд 14</vt:lpstr>
      <vt:lpstr>Слайд 15</vt:lpstr>
      <vt:lpstr> «Усердие все превозмогает». </vt:lpstr>
      <vt:lpstr>«Усердие все превозмогает».</vt:lpstr>
      <vt:lpstr>Задача</vt:lpstr>
      <vt:lpstr>Задача </vt:lpstr>
      <vt:lpstr> «Ум без догадки гроша не стоит». 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Учитель_2</cp:lastModifiedBy>
  <cp:revision>13</cp:revision>
  <dcterms:created xsi:type="dcterms:W3CDTF">2010-04-13T19:33:21Z</dcterms:created>
  <dcterms:modified xsi:type="dcterms:W3CDTF">2011-01-15T08:13:08Z</dcterms:modified>
</cp:coreProperties>
</file>