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9" r:id="rId5"/>
    <p:sldId id="258" r:id="rId6"/>
    <p:sldId id="270" r:id="rId7"/>
    <p:sldId id="272" r:id="rId8"/>
    <p:sldId id="259" r:id="rId9"/>
    <p:sldId id="261" r:id="rId10"/>
    <p:sldId id="262" r:id="rId11"/>
    <p:sldId id="263" r:id="rId12"/>
    <p:sldId id="264" r:id="rId13"/>
    <p:sldId id="265" r:id="rId14"/>
    <p:sldId id="267" r:id="rId15"/>
    <p:sldId id="266" r:id="rId16"/>
    <p:sldId id="271" r:id="rId17"/>
    <p:sldId id="26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7" Type="http://schemas.openxmlformats.org/officeDocument/2006/relationships/image" Target="../media/image25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search?hl=ru&amp;newwindow=1&amp;tbo=d&amp;biw=1366&amp;bih=628&amp;q=%D0%B4%D0%B8%D0%B0%D0%BC%D0%B5%D1%82%D1%80+%D0%B7%D0%B5%D0%BC%D0%BB%D0%B8+%D0%B4%D0%BB%D0%B8%D0%BD%D0%B0+%D1%8D%D0%BA%D0%B2%D0%B0%D1%82%D0%BE%D1%80%D0%B0&amp;sa=X&amp;ei=VeLFUKTaDcmi4gSktoGoAw&amp;ved=0CJoBEOgT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ru/search?hl=ru&amp;newwindow=1&amp;tbo=d&amp;biw=1366&amp;bih=628&amp;q=%D0%B4%D0%B8%D0%B0%D0%BC%D0%B5%D1%82%D1%80+%D0%B7%D0%B5%D0%BC%D0%BB%D0%B8+%D0%BC%D0%B0%D1%81%D1%81%D0%B0&amp;sa=X&amp;ei=VeLFUKTaDcmi4gSktoGoAw&amp;ved=0CKABEOgT" TargetMode="External"/><Relationship Id="rId5" Type="http://schemas.openxmlformats.org/officeDocument/2006/relationships/hyperlink" Target="http://www.google.ru/search?hl=ru&amp;newwindow=1&amp;tbo=d&amp;biw=1366&amp;bih=628&amp;q=%D0%B4%D0%B8%D0%B0%D0%BC%D0%B5%D1%82%D1%80+%D0%B7%D0%B5%D0%BC%D0%BB%D0%B8+%D0%BF%D0%BB%D0%BE%D1%89%D0%B0%D0%B4%D1%8C&amp;sa=X&amp;ei=VeLFUKTaDcmi4gSktoGoAw&amp;ved=0CJ4BEOgT" TargetMode="External"/><Relationship Id="rId4" Type="http://schemas.openxmlformats.org/officeDocument/2006/relationships/hyperlink" Target="http://www.google.ru/search?hl=ru&amp;newwindow=1&amp;tbo=d&amp;biw=1366&amp;bih=628&amp;q=%D0%B4%D0%B8%D0%B0%D0%BC%D0%B5%D1%82%D1%80+%D0%B7%D0%B5%D0%BC%D0%BB%D0%B8+%D0%B2%D0%BE%D0%B7%D1%80%D0%B0%D1%81%D1%82&amp;sa=X&amp;ei=VeLFUKTaDcmi4gSktoGoAw&amp;ved=0CJwBEOgT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F%D0%B8%D0%BB%D0%BE%D1%82%D0%B8%D1%80%D1%83%D0%B5%D0%BC%D1%8B%D0%B9_%D0%BA%D0%BE%D1%81%D0%BC%D0%B8%D1%87%D0%B5%D1%81%D0%BA%D0%B8%D0%B9_%D0%BA%D0%BE%D1%80%D0%B0%D0%B1%D0%BB%D1%8C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"/>
            <a:ext cx="7772400" cy="128586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Космос +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dirty="0" smtClean="0"/>
              <a:t>Викторина «Про первых…»</a:t>
            </a:r>
            <a:endParaRPr lang="ru-RU" dirty="0"/>
          </a:p>
        </p:txBody>
      </p:sp>
      <p:pic>
        <p:nvPicPr>
          <p:cNvPr id="4" name="Содержимое 3" descr="gagarin_skaf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57158" y="857232"/>
            <a:ext cx="3143272" cy="2691611"/>
          </a:xfrm>
        </p:spPr>
      </p:pic>
      <p:pic>
        <p:nvPicPr>
          <p:cNvPr id="5" name="Рисунок 4" descr="армстронг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2714612" y="3714752"/>
            <a:ext cx="3136386" cy="2905134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7" name="Рисунок 6" descr="леонов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143636" y="857232"/>
            <a:ext cx="2043967" cy="2714644"/>
          </a:xfrm>
          <a:prstGeom prst="rect">
            <a:avLst/>
          </a:prstGeom>
        </p:spPr>
      </p:pic>
      <p:pic>
        <p:nvPicPr>
          <p:cNvPr id="8" name="Рисунок 7" descr="терешкова 2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3857620" y="857232"/>
            <a:ext cx="1868580" cy="2714644"/>
          </a:xfrm>
          <a:prstGeom prst="rect">
            <a:avLst/>
          </a:prstGeom>
        </p:spPr>
      </p:pic>
      <p:pic>
        <p:nvPicPr>
          <p:cNvPr id="9" name="Рисунок 8" descr="savitskaya (1)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357158" y="3714752"/>
            <a:ext cx="2000264" cy="2941564"/>
          </a:xfrm>
          <a:prstGeom prst="rect">
            <a:avLst/>
          </a:prstGeom>
        </p:spPr>
      </p:pic>
      <p:pic>
        <p:nvPicPr>
          <p:cNvPr id="11" name="Рисунок 10" descr="000019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6215074" y="3714752"/>
            <a:ext cx="2009125" cy="28574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Космос и Кузбасс. </a:t>
            </a:r>
            <a:r>
              <a:rPr lang="ru-RU" dirty="0" err="1" smtClean="0"/>
              <a:t>Волынов</a:t>
            </a:r>
            <a:r>
              <a:rPr lang="ru-RU" dirty="0" smtClean="0"/>
              <a:t> Б.В.</a:t>
            </a:r>
            <a:endParaRPr lang="ru-RU" dirty="0"/>
          </a:p>
        </p:txBody>
      </p:sp>
      <p:pic>
        <p:nvPicPr>
          <p:cNvPr id="4" name="Содержимое 3" descr="волынов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714348" y="1428736"/>
            <a:ext cx="3564196" cy="4525963"/>
          </a:xfrm>
        </p:spPr>
      </p:pic>
      <p:sp>
        <p:nvSpPr>
          <p:cNvPr id="6" name="Прямоугольник 5"/>
          <p:cNvSpPr/>
          <p:nvPr/>
        </p:nvSpPr>
        <p:spPr>
          <a:xfrm>
            <a:off x="4500562" y="1500174"/>
            <a:ext cx="4071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Детство и юность провёл в городе Прокопьевск, Кемеровской области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2500306"/>
            <a:ext cx="41434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 1960-1990 </a:t>
            </a:r>
            <a:r>
              <a:rPr lang="ru-RU" dirty="0" err="1" smtClean="0"/>
              <a:t>гг</a:t>
            </a:r>
            <a:r>
              <a:rPr lang="ru-RU" dirty="0" smtClean="0"/>
              <a:t>  - 30 лет службы в отряде космонавтов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3429000"/>
            <a:ext cx="43577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 15 января 1969 год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 корабль «Союз 5»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 впервые была осуществлена стыковка с другим космическим кораблём «Союз 4»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643438" y="4929198"/>
            <a:ext cx="4071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 6 июля 1976 год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  корабль «Союз 21»</a:t>
            </a:r>
            <a:endParaRPr lang="ru-RU" dirty="0"/>
          </a:p>
        </p:txBody>
      </p:sp>
      <p:pic>
        <p:nvPicPr>
          <p:cNvPr id="5" name="Рисунок 4" descr="прокопьевск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14348" y="1285860"/>
            <a:ext cx="8072494" cy="53606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“Outer spa</a:t>
            </a:r>
            <a:r>
              <a:rPr lang="ru-RU" dirty="0" smtClean="0"/>
              <a:t>с</a:t>
            </a:r>
            <a:r>
              <a:rPr lang="en-US" dirty="0" smtClean="0"/>
              <a:t>e”</a:t>
            </a:r>
            <a:endParaRPr lang="ru-RU" dirty="0"/>
          </a:p>
        </p:txBody>
      </p:sp>
      <p:pic>
        <p:nvPicPr>
          <p:cNvPr id="4" name="Содержимое 3" descr="ohlagdenie_kosmonavta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571604" y="1349517"/>
            <a:ext cx="6072230" cy="508718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Космос и Кузбасс </a:t>
            </a:r>
            <a:br>
              <a:rPr lang="ru-RU" dirty="0" smtClean="0"/>
            </a:br>
            <a:r>
              <a:rPr lang="ru-RU" dirty="0" smtClean="0"/>
              <a:t>Космическое топливо</a:t>
            </a:r>
            <a:endParaRPr lang="ru-RU" dirty="0"/>
          </a:p>
        </p:txBody>
      </p:sp>
      <p:pic>
        <p:nvPicPr>
          <p:cNvPr id="4" name="Содержимое 3" descr="Зсмк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285852" y="1500174"/>
            <a:ext cx="6786610" cy="5095178"/>
          </a:xfrm>
        </p:spPr>
      </p:pic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357422" y="1785926"/>
            <a:ext cx="46434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Новокузнецк. ЗСМК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Космос и Кузбасс </a:t>
            </a:r>
            <a:br>
              <a:rPr lang="ru-RU" dirty="0" smtClean="0"/>
            </a:br>
            <a:r>
              <a:rPr lang="ru-RU" dirty="0" smtClean="0"/>
              <a:t>Космическое топливо</a:t>
            </a:r>
            <a:endParaRPr lang="ru-RU" dirty="0"/>
          </a:p>
        </p:txBody>
      </p:sp>
      <p:pic>
        <p:nvPicPr>
          <p:cNvPr id="6" name="Рисунок 5" descr="220px-Bura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429256" y="1571612"/>
            <a:ext cx="3205922" cy="498375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28596" y="1571612"/>
            <a:ext cx="4786346" cy="42862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54013" algn="just"/>
            <a:r>
              <a:rPr lang="ru-RU" sz="2700" dirty="0" smtClean="0">
                <a:solidFill>
                  <a:schemeClr val="tx1"/>
                </a:solidFill>
              </a:rPr>
              <a:t>Сколько каменного угля, добываемого в Кузбассе понадобится, чтобы при сгорании топлива получить энергию, необходимую  для вывода на орбиту  корабля «Буран». Для полёта в космос и поднятия 135 тонной массы корабля необходима энергия в 96 525 ∙10</a:t>
            </a:r>
            <a:r>
              <a:rPr lang="ru-RU" sz="2700" baseline="30000" dirty="0" smtClean="0">
                <a:solidFill>
                  <a:schemeClr val="tx1"/>
                </a:solidFill>
              </a:rPr>
              <a:t>9</a:t>
            </a:r>
            <a:r>
              <a:rPr lang="ru-RU" sz="2700" dirty="0" smtClean="0">
                <a:solidFill>
                  <a:schemeClr val="tx1"/>
                </a:solidFill>
              </a:rPr>
              <a:t> Дж</a:t>
            </a:r>
            <a:endParaRPr lang="ru-RU" sz="27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1472" y="5857892"/>
            <a:ext cx="4572032" cy="64294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3 217, 5 тонн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134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71538" y="1428736"/>
            <a:ext cx="7231082" cy="485515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pic>
        <p:nvPicPr>
          <p:cNvPr id="5" name="Содержимое 4" descr="1197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1000100" y="1428736"/>
            <a:ext cx="7286676" cy="4880398"/>
          </a:xfrm>
        </p:spPr>
      </p:pic>
      <p:sp>
        <p:nvSpPr>
          <p:cNvPr id="8" name="Прямоугольник 7"/>
          <p:cNvSpPr/>
          <p:nvPr/>
        </p:nvSpPr>
        <p:spPr>
          <a:xfrm>
            <a:off x="571472" y="1428736"/>
            <a:ext cx="8215370" cy="3786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2913" algn="just"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1"/>
                </a:solidFill>
              </a:rPr>
              <a:t>Подготовьте сообщение об объёктах, которые можно увидеть из космоса без телескопа на планете Земля ( географические и архитектурные)</a:t>
            </a:r>
          </a:p>
          <a:p>
            <a:pPr indent="442913" algn="just"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1"/>
                </a:solidFill>
              </a:rPr>
              <a:t> Рассмотрите надпись  «70 лет Кузбассу» при помощи </a:t>
            </a:r>
            <a:r>
              <a:rPr lang="en-US" sz="3200" dirty="0" smtClean="0">
                <a:solidFill>
                  <a:schemeClr val="tx1"/>
                </a:solidFill>
              </a:rPr>
              <a:t>“Google maps”</a:t>
            </a:r>
            <a:r>
              <a:rPr lang="ru-RU" sz="3200" dirty="0" smtClean="0">
                <a:solidFill>
                  <a:schemeClr val="tx1"/>
                </a:solidFill>
              </a:rPr>
              <a:t>, распечатайте</a:t>
            </a:r>
          </a:p>
          <a:p>
            <a:pPr indent="176213" algn="just">
              <a:buFont typeface="Arial" pitchFamily="34" charset="0"/>
              <a:buChar char="•"/>
            </a:pPr>
            <a:endParaRPr lang="ru-R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 (11)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0" y="0"/>
            <a:ext cx="10929918" cy="811551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Созвездие…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332037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4400" b="1" dirty="0" smtClean="0">
                <a:solidFill>
                  <a:schemeClr val="bg1"/>
                </a:solidFill>
              </a:rPr>
              <a:t>Что делали?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400" b="1" dirty="0" smtClean="0">
                <a:solidFill>
                  <a:schemeClr val="bg1"/>
                </a:solidFill>
              </a:rPr>
              <a:t>Что чувствовали?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400" b="1" dirty="0" smtClean="0">
                <a:solidFill>
                  <a:schemeClr val="bg1"/>
                </a:solidFill>
              </a:rPr>
              <a:t>Что узнали?</a:t>
            </a:r>
            <a:endParaRPr lang="ru-RU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0-4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-571536" y="0"/>
            <a:ext cx="107157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42974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Благодарим за внимание!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Thank you for your attention!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928670"/>
            <a:ext cx="8143932" cy="13573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 smtClean="0"/>
              <a:t>	</a:t>
            </a:r>
            <a:r>
              <a:rPr lang="ru-RU" b="1" dirty="0" err="1" smtClean="0">
                <a:solidFill>
                  <a:schemeClr val="tx1"/>
                </a:solidFill>
              </a:rPr>
              <a:t>Гала́ктика</a:t>
            </a:r>
            <a:r>
              <a:rPr lang="ru-RU" dirty="0" smtClean="0">
                <a:solidFill>
                  <a:schemeClr val="tx1"/>
                </a:solidFill>
              </a:rPr>
              <a:t> (</a:t>
            </a:r>
            <a:r>
              <a:rPr lang="ru-RU" dirty="0" err="1" smtClean="0">
                <a:solidFill>
                  <a:schemeClr val="tx1"/>
                </a:solidFill>
              </a:rPr>
              <a:t>др.-греч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err="1" smtClean="0">
                <a:solidFill>
                  <a:schemeClr val="tx1"/>
                </a:solidFill>
              </a:rPr>
              <a:t>Γαλαξίας </a:t>
            </a:r>
            <a:r>
              <a:rPr lang="ru-RU" dirty="0" smtClean="0">
                <a:solidFill>
                  <a:schemeClr val="tx1"/>
                </a:solidFill>
              </a:rPr>
              <a:t>— молочный, млечный) — гигантская, гравитационно-связанная система из звёзд и звёздных скоплений,  межзвёздного газа, пыли и тёмной материи. Все объекты в составе </a:t>
            </a:r>
            <a:r>
              <a:rPr lang="ru-RU" i="1" dirty="0" smtClean="0">
                <a:solidFill>
                  <a:schemeClr val="tx1"/>
                </a:solidFill>
              </a:rPr>
              <a:t>галактики</a:t>
            </a:r>
            <a:r>
              <a:rPr lang="ru-RU" dirty="0" smtClean="0">
                <a:solidFill>
                  <a:schemeClr val="tx1"/>
                </a:solidFill>
              </a:rPr>
              <a:t> участвуют в движении относительно общего центра масс</a:t>
            </a:r>
          </a:p>
          <a:p>
            <a:pPr algn="just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dirty="0" smtClean="0"/>
              <a:t>Галактика</a:t>
            </a:r>
            <a:endParaRPr lang="ru-RU" dirty="0"/>
          </a:p>
        </p:txBody>
      </p:sp>
      <p:pic>
        <p:nvPicPr>
          <p:cNvPr id="9" name="Рисунок 8" descr="гал 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1761182" y="1071546"/>
            <a:ext cx="5698818" cy="4857784"/>
          </a:xfrm>
          <a:prstGeom prst="rect">
            <a:avLst/>
          </a:prstGeom>
        </p:spPr>
      </p:pic>
      <p:pic>
        <p:nvPicPr>
          <p:cNvPr id="8" name="Рисунок 7" descr="гал 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714480" y="2214554"/>
            <a:ext cx="6072230" cy="4140814"/>
          </a:xfrm>
          <a:prstGeom prst="rect">
            <a:avLst/>
          </a:prstGeom>
        </p:spPr>
      </p:pic>
      <p:pic>
        <p:nvPicPr>
          <p:cNvPr id="7" name="Рисунок 6" descr="гал 3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1714480" y="2071678"/>
            <a:ext cx="6072230" cy="4521837"/>
          </a:xfrm>
          <a:prstGeom prst="rect">
            <a:avLst/>
          </a:prstGeom>
        </p:spPr>
      </p:pic>
      <p:pic>
        <p:nvPicPr>
          <p:cNvPr id="6" name="Рисунок 5" descr="гал 4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1714480" y="2071678"/>
            <a:ext cx="6072230" cy="45541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9" presetClass="exit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0"/>
                            </p:stCondLst>
                            <p:childTnLst>
                              <p:par>
                                <p:cTn id="20" presetID="6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definition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/>
              <a:t> galaxy</a:t>
            </a:r>
          </a:p>
          <a:p>
            <a:r>
              <a:rPr lang="en-US" sz="4800" dirty="0" smtClean="0"/>
              <a:t> space</a:t>
            </a:r>
          </a:p>
          <a:p>
            <a:r>
              <a:rPr lang="en-US" sz="4800" dirty="0" smtClean="0"/>
              <a:t> a spaceship</a:t>
            </a:r>
          </a:p>
          <a:p>
            <a:r>
              <a:rPr lang="en-US" sz="4800" dirty="0" smtClean="0"/>
              <a:t>  planet</a:t>
            </a:r>
          </a:p>
          <a:p>
            <a:r>
              <a:rPr lang="en-US" sz="4800" dirty="0" smtClean="0"/>
              <a:t> the Solar System</a:t>
            </a:r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00100" y="2428868"/>
            <a:ext cx="4143404" cy="857256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00100" y="3357562"/>
            <a:ext cx="4143404" cy="85725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00100" y="4286256"/>
            <a:ext cx="4143404" cy="857256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00100" y="5214950"/>
            <a:ext cx="4143404" cy="85725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00100" y="1500174"/>
            <a:ext cx="4143404" cy="85725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 descr="солн сист.jpg"/>
          <p:cNvPicPr>
            <a:picLocks noChangeAspect="1"/>
          </p:cNvPicPr>
          <p:nvPr/>
        </p:nvPicPr>
        <p:blipFill>
          <a:blip r:embed="rId2" cstate="email"/>
          <a:srcRect l="-1704"/>
          <a:stretch>
            <a:fillRect/>
          </a:stretch>
        </p:blipFill>
        <p:spPr>
          <a:xfrm>
            <a:off x="-214346" y="0"/>
            <a:ext cx="935834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-214338"/>
            <a:ext cx="8643966" cy="657229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3900" b="1" dirty="0" smtClean="0">
                <a:solidFill>
                  <a:schemeClr val="bg1"/>
                </a:solidFill>
              </a:rPr>
              <a:t>Космическое</a:t>
            </a:r>
          </a:p>
          <a:p>
            <a:pPr algn="ctr">
              <a:buNone/>
            </a:pPr>
            <a:endParaRPr lang="en-US" sz="11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Смотрю  - ночное небо </a:t>
            </a:r>
            <a:r>
              <a:rPr lang="ru-RU" b="1" dirty="0" err="1" smtClean="0">
                <a:solidFill>
                  <a:schemeClr val="bg1"/>
                </a:solidFill>
              </a:rPr>
              <a:t>звёздно</a:t>
            </a:r>
            <a:r>
              <a:rPr lang="ru-RU" b="1" dirty="0" smtClean="0">
                <a:solidFill>
                  <a:schemeClr val="bg1"/>
                </a:solidFill>
              </a:rPr>
              <a:t>.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Летит Земля в космической пыли.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Торжественно, возвышенно и грозно.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Песчинка малая в неведомой дали.</a:t>
            </a: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Летит  Земля  - корабль во Вселенной.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Навстречу мчатся звёздные миры.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Единственный, разумный и бесценный.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Ах, как на нём должны мы быть мудры…</a:t>
            </a:r>
          </a:p>
          <a:p>
            <a:pPr algn="r">
              <a:buNone/>
            </a:pPr>
            <a:endParaRPr lang="ru-RU" sz="2000" b="1" dirty="0" smtClean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ru-RU" sz="2000" b="1" dirty="0" smtClean="0">
                <a:solidFill>
                  <a:schemeClr val="bg1"/>
                </a:solidFill>
              </a:rPr>
              <a:t>Зоя Соснина, </a:t>
            </a:r>
          </a:p>
          <a:p>
            <a:pPr algn="r">
              <a:buNone/>
            </a:pPr>
            <a:r>
              <a:rPr lang="ru-RU" sz="2000" b="1" dirty="0" smtClean="0">
                <a:solidFill>
                  <a:schemeClr val="bg1"/>
                </a:solidFill>
              </a:rPr>
              <a:t>Кузбасская поэтесса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dirty="0" smtClean="0"/>
              <a:t>Земля</a:t>
            </a:r>
            <a:endParaRPr lang="ru-RU" dirty="0"/>
          </a:p>
        </p:txBody>
      </p:sp>
      <p:pic>
        <p:nvPicPr>
          <p:cNvPr id="4" name="Содержимое 3" descr="земля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357158" y="1357298"/>
            <a:ext cx="4929222" cy="4929222"/>
          </a:xfrm>
        </p:spPr>
      </p:pic>
      <p:sp>
        <p:nvSpPr>
          <p:cNvPr id="5" name="Прямоугольник 4"/>
          <p:cNvSpPr/>
          <p:nvPr/>
        </p:nvSpPr>
        <p:spPr>
          <a:xfrm>
            <a:off x="5429256" y="1285860"/>
            <a:ext cx="33575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Земля — третья от Солнца планета Солнечной системы, крупнейшая по диаметру, массе и плотности среди планет земной группы. Чаще всего упоминается как Мир, </a:t>
            </a:r>
            <a:r>
              <a:rPr lang="ru-RU" dirty="0" err="1" smtClean="0"/>
              <a:t>Голубая</a:t>
            </a:r>
            <a:r>
              <a:rPr lang="ru-RU" dirty="0" smtClean="0"/>
              <a:t> планета, иногда </a:t>
            </a:r>
            <a:r>
              <a:rPr lang="ru-RU" dirty="0" err="1" smtClean="0"/>
              <a:t>Терра</a:t>
            </a: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429256" y="3786190"/>
            <a:ext cx="350046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3"/>
              </a:rPr>
              <a:t>Длина экватора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 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40 075 км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4"/>
              </a:rPr>
              <a:t>Возраст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 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4 540 000 000 лет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5"/>
              </a:rPr>
              <a:t>Площадь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 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510 100 000 км²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6"/>
              </a:rPr>
              <a:t>Масса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 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5,972 ∙ 10</a:t>
            </a:r>
            <a:r>
              <a:rPr kumimoji="0" lang="ru-RU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24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кг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Космос и Кузбасс. Леонов А.А.</a:t>
            </a:r>
            <a:endParaRPr lang="ru-RU" dirty="0"/>
          </a:p>
        </p:txBody>
      </p:sp>
      <p:pic>
        <p:nvPicPr>
          <p:cNvPr id="4" name="Содержимое 3" descr="leonov_a.a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357158" y="1428736"/>
            <a:ext cx="3833830" cy="4792288"/>
          </a:xfrm>
        </p:spPr>
      </p:pic>
      <p:sp>
        <p:nvSpPr>
          <p:cNvPr id="5" name="Прямоугольник 4"/>
          <p:cNvSpPr/>
          <p:nvPr/>
        </p:nvSpPr>
        <p:spPr>
          <a:xfrm>
            <a:off x="4572000" y="1428736"/>
            <a:ext cx="42148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ru-RU" b="1" dirty="0" smtClean="0"/>
              <a:t>Родился 30 мая 1934 года в селе Листвянка </a:t>
            </a:r>
            <a:r>
              <a:rPr lang="ru-RU" b="1" dirty="0" err="1" smtClean="0"/>
              <a:t>Тисульского</a:t>
            </a:r>
            <a:r>
              <a:rPr lang="ru-RU" b="1" dirty="0" smtClean="0"/>
              <a:t> района Кемеровской области в семье шахтера, восьмым ребёнком в семье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43438" y="2928934"/>
            <a:ext cx="450056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  18-19 марта 1965 год </a:t>
            </a:r>
            <a:r>
              <a:rPr lang="ru-RU" dirty="0" smtClean="0">
                <a:hlinkClick r:id="rId3" tooltip="Пилотируемый космический корабль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корабль  «Восход 2»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первый в истории космонавтики выход в открытый космос, продолжительностью 12 минут 9 секунд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714876" y="4786322"/>
            <a:ext cx="41434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 15-21 июля 1975 год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корабль «Союз 19»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впервые в мире была проведена стыковка кораблей  СССР и США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58675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Возьмут ли вас в отряд космонавтов?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28662" y="5643578"/>
            <a:ext cx="7072362" cy="79690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CC"/>
                </a:solidFill>
                <a:latin typeface="+mj-lt"/>
                <a:ea typeface="+mj-ea"/>
                <a:cs typeface="+mj-cs"/>
              </a:rPr>
              <a:t>У вас получилось </a:t>
            </a:r>
            <a:r>
              <a:rPr 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CC"/>
                </a:solidFill>
                <a:latin typeface="+mj-lt"/>
                <a:ea typeface="+mj-ea"/>
                <a:cs typeface="+mj-cs"/>
              </a:rPr>
              <a:t>N</a:t>
            </a:r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C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CC"/>
                </a:solidFill>
                <a:latin typeface="+mj-lt"/>
                <a:ea typeface="+mj-ea"/>
                <a:cs typeface="+mj-cs"/>
              </a:rPr>
              <a:t>&gt; 180 </a:t>
            </a:r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CC"/>
                </a:solidFill>
                <a:latin typeface="+mj-lt"/>
                <a:ea typeface="+mj-ea"/>
                <a:cs typeface="+mj-cs"/>
              </a:rPr>
              <a:t>Вт?</a:t>
            </a:r>
            <a:endParaRPr lang="ru-RU" sz="4000" dirty="0">
              <a:solidFill>
                <a:srgbClr val="6600CC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27" name="Object 2"/>
          <p:cNvGraphicFramePr>
            <a:graphicFrameLocks noChangeAspect="1"/>
          </p:cNvGraphicFramePr>
          <p:nvPr>
            <p:ph idx="1"/>
          </p:nvPr>
        </p:nvGraphicFramePr>
        <p:xfrm>
          <a:off x="3143240" y="4286256"/>
          <a:ext cx="2844056" cy="1191429"/>
        </p:xfrm>
        <a:graphic>
          <a:graphicData uri="http://schemas.openxmlformats.org/presentationml/2006/ole">
            <p:oleObj spid="_x0000_s1027" name="Формула" r:id="rId3" imgW="939600" imgH="393480" progId="Equation.3">
              <p:embed/>
            </p:oleObj>
          </a:graphicData>
        </a:graphic>
      </p:graphicFrame>
      <p:sp>
        <p:nvSpPr>
          <p:cNvPr id="9" name="Содержимое 2"/>
          <p:cNvSpPr txBox="1">
            <a:spLocks/>
          </p:cNvSpPr>
          <p:nvPr/>
        </p:nvSpPr>
        <p:spPr>
          <a:xfrm>
            <a:off x="428625" y="128587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«Определение  средней мощности, развиваемой при приседании»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Измерьте массу своего тела 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 (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кг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Сделайте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приседаний за промежуток времени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t(c)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 startAt="3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Вычислите развиваемую мощность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 (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Вт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 startAt="3"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Космос и Кузбасс. Леонов А.А.</a:t>
            </a:r>
            <a:endParaRPr lang="ru-RU" dirty="0"/>
          </a:p>
        </p:txBody>
      </p:sp>
      <p:pic>
        <p:nvPicPr>
          <p:cNvPr id="4" name="Содержимое 3" descr="images (1)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642910" y="1785926"/>
            <a:ext cx="7425911" cy="3643338"/>
          </a:xfrm>
        </p:spPr>
      </p:pic>
      <p:pic>
        <p:nvPicPr>
          <p:cNvPr id="5" name="Рисунок 4" descr="images (2)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214414" y="1357298"/>
            <a:ext cx="6432013" cy="4756239"/>
          </a:xfrm>
          <a:prstGeom prst="rect">
            <a:avLst/>
          </a:prstGeom>
        </p:spPr>
      </p:pic>
      <p:pic>
        <p:nvPicPr>
          <p:cNvPr id="6" name="Рисунок 5" descr="images (3)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1928794" y="1285860"/>
            <a:ext cx="4857784" cy="5147469"/>
          </a:xfrm>
          <a:prstGeom prst="rect">
            <a:avLst/>
          </a:prstGeom>
        </p:spPr>
      </p:pic>
      <p:pic>
        <p:nvPicPr>
          <p:cNvPr id="7" name="Рисунок 6" descr="images (6)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1142976" y="1214422"/>
            <a:ext cx="6747515" cy="5403388"/>
          </a:xfrm>
          <a:prstGeom prst="rect">
            <a:avLst/>
          </a:prstGeom>
        </p:spPr>
      </p:pic>
      <p:pic>
        <p:nvPicPr>
          <p:cNvPr id="8" name="Рисунок 7" descr="images (8)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1214414" y="1500174"/>
            <a:ext cx="6500858" cy="4703273"/>
          </a:xfrm>
          <a:prstGeom prst="rect">
            <a:avLst/>
          </a:prstGeom>
        </p:spPr>
      </p:pic>
      <p:pic>
        <p:nvPicPr>
          <p:cNvPr id="9" name="Рисунок 8" descr="images (9)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1142976" y="1285860"/>
            <a:ext cx="6381795" cy="49747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5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0"/>
                            </p:stCondLst>
                            <p:childTnLst>
                              <p:par>
                                <p:cTn id="30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6500"/>
                            </p:stCondLst>
                            <p:childTnLst>
                              <p:par>
                                <p:cTn id="36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уэллс.jpg"/>
          <p:cNvPicPr>
            <a:picLocks noChangeAspect="1"/>
          </p:cNvPicPr>
          <p:nvPr/>
        </p:nvPicPr>
        <p:blipFill>
          <a:blip r:embed="rId2" cstate="email"/>
          <a:srcRect l="6833"/>
          <a:stretch>
            <a:fillRect/>
          </a:stretch>
        </p:blipFill>
        <p:spPr>
          <a:xfrm>
            <a:off x="5786446" y="1428736"/>
            <a:ext cx="3143240" cy="337377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Развитие космоса в науке и литературе</a:t>
            </a:r>
            <a:endParaRPr lang="ru-RU" dirty="0"/>
          </a:p>
        </p:txBody>
      </p:sp>
      <p:pic>
        <p:nvPicPr>
          <p:cNvPr id="4" name="Содержимое 3" descr="галилей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214282" y="1500174"/>
            <a:ext cx="2968079" cy="3571900"/>
          </a:xfrm>
        </p:spPr>
      </p:pic>
      <p:pic>
        <p:nvPicPr>
          <p:cNvPr id="5" name="Рисунок 4" descr="жюль верн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071802" y="2357430"/>
            <a:ext cx="2939508" cy="3286148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</p:pic>
      <p:sp>
        <p:nvSpPr>
          <p:cNvPr id="7" name="Скругленный прямоугольник 6"/>
          <p:cNvSpPr/>
          <p:nvPr/>
        </p:nvSpPr>
        <p:spPr>
          <a:xfrm>
            <a:off x="285720" y="5214950"/>
            <a:ext cx="2643206" cy="92869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Галилео Галилей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86116" y="5715016"/>
            <a:ext cx="2714644" cy="92869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tx1"/>
                </a:solidFill>
              </a:rPr>
              <a:t>Жюль</a:t>
            </a:r>
            <a:r>
              <a:rPr lang="ru-RU" sz="2000" b="1" dirty="0" smtClean="0">
                <a:solidFill>
                  <a:schemeClr val="tx1"/>
                </a:solidFill>
              </a:rPr>
              <a:t> Верн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15042" y="4857760"/>
            <a:ext cx="2714676" cy="85725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Герберт Уэллс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335</Words>
  <Application>Microsoft Office PowerPoint</Application>
  <PresentationFormat>Экран (4:3)</PresentationFormat>
  <Paragraphs>73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Тема Office</vt:lpstr>
      <vt:lpstr>Формула</vt:lpstr>
      <vt:lpstr>Космос +</vt:lpstr>
      <vt:lpstr>Галактика</vt:lpstr>
      <vt:lpstr>Word definition</vt:lpstr>
      <vt:lpstr>Слайд 4</vt:lpstr>
      <vt:lpstr>Земля</vt:lpstr>
      <vt:lpstr>Космос и Кузбасс. Леонов А.А.</vt:lpstr>
      <vt:lpstr>Возьмут ли вас в отряд космонавтов?</vt:lpstr>
      <vt:lpstr>Космос и Кузбасс. Леонов А.А.</vt:lpstr>
      <vt:lpstr>Развитие космоса в науке и литературе</vt:lpstr>
      <vt:lpstr>Викторина «Про первых…»</vt:lpstr>
      <vt:lpstr>Космос и Кузбасс. Волынов Б.В.</vt:lpstr>
      <vt:lpstr>“Outer spaсe”</vt:lpstr>
      <vt:lpstr>Космос и Кузбасс  Космическое топливо</vt:lpstr>
      <vt:lpstr>Космос и Кузбасс  Космическое топливо</vt:lpstr>
      <vt:lpstr>Домашнее задание</vt:lpstr>
      <vt:lpstr>Созвездие…</vt:lpstr>
      <vt:lpstr>Благодарим за внимание! Thank you for your attention!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космонавтики в мире, России и Кузбассе</dc:title>
  <dc:creator>PopovaM.G</dc:creator>
  <cp:lastModifiedBy>Roman</cp:lastModifiedBy>
  <cp:revision>13</cp:revision>
  <dcterms:created xsi:type="dcterms:W3CDTF">2012-12-10T14:03:07Z</dcterms:created>
  <dcterms:modified xsi:type="dcterms:W3CDTF">2013-03-27T11:08:43Z</dcterms:modified>
</cp:coreProperties>
</file>