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9" r:id="rId2"/>
    <p:sldId id="257" r:id="rId3"/>
    <p:sldId id="258" r:id="rId4"/>
    <p:sldId id="283" r:id="rId5"/>
    <p:sldId id="284" r:id="rId6"/>
    <p:sldId id="281" r:id="rId7"/>
    <p:sldId id="282" r:id="rId8"/>
    <p:sldId id="264" r:id="rId9"/>
    <p:sldId id="262" r:id="rId10"/>
    <p:sldId id="280" r:id="rId11"/>
    <p:sldId id="263" r:id="rId12"/>
    <p:sldId id="266" r:id="rId13"/>
    <p:sldId id="265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98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5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3DB1-A56D-4DD1-8F72-DC75B1387E34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667-F3A8-4C58-ABC4-E4F7D4AE1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5667-F3A8-4C58-ABC4-E4F7D4AE112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0%D0%BE%D0%B2%D0%B8%D0%BD%D0%BE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4%D0%B0%D0%B9%D0%BB:Moscow_TETs-21_cooling_tower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Skhodnenskaya_Hydroelectric_station_on_Moscow_Canal_00.jpg" TargetMode="External"/><Relationship Id="rId3" Type="http://schemas.openxmlformats.org/officeDocument/2006/relationships/hyperlink" Target="http://ru.wikipedia.org/wiki/%D0%9C%D0%BE%D1%81%D0%BA%D0%B2%D0%B0" TargetMode="External"/><Relationship Id="rId7" Type="http://schemas.openxmlformats.org/officeDocument/2006/relationships/hyperlink" Target="http://ru.wikipedia.org/wiki/%D0%A1%D1%85%D0%BE%D0%B4%D0%BD%D1%8F_(%D1%80%D0%B5%D0%BA%D0%B0)" TargetMode="External"/><Relationship Id="rId2" Type="http://schemas.openxmlformats.org/officeDocument/2006/relationships/hyperlink" Target="http://ru.wikipedia.org/wiki/%D0%9A%D0%B0%D0%BD%D0%B0%D0%BB_%D0%B8%D0%BC%D0%B5%D0%BD%D0%B8_%D0%9C%D0%BE%D1%81%D0%BA%D0%B2%D1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5%D0%B8%D0%BC%D0%BA%D0%B8%D0%BD%D1%81%D0%BA%D0%BE%D0%B5_%D0%B2%D0%BE%D0%B4%D0%BE%D1%85%D1%80%D0%B0%D0%BD%D0%B8%D0%BB%D0%B8%D1%89%D0%B5" TargetMode="External"/><Relationship Id="rId5" Type="http://schemas.openxmlformats.org/officeDocument/2006/relationships/hyperlink" Target="http://ru.wikipedia.org/wiki/1939" TargetMode="External"/><Relationship Id="rId4" Type="http://schemas.openxmlformats.org/officeDocument/2006/relationships/hyperlink" Target="http://ru.wikipedia.org/wiki/%D0%93%D0%B8%D0%B4%D1%80%D0%BE%D1%8D%D0%BB%D0%B5%D0%BA%D1%82%D1%80%D0%BE%D1%81%D1%82%D0%B0%D0%BD%D1%86%D0%B8%D0%B8_%D0%BA%D0%B0%D0%BD%D0%B0%D0%BB%D0%B0_%D0%B8%D0%BC%D0%B5%D0%BD%D0%B8_%D0%9C%D0%BE%D1%81%D0%BA%D0%B2%D1%8B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4204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УРОК-КОНФЕРЕНЦИЯ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«Энергетика Москвы. Энергосберегающие технологии»</a:t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static.panoramio.com/photos/original/7419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143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kkk147.ru/thumb.php?path=/fotos/92354c45b67ad4f37f58c64438da0b85.jpg&amp;size=4&amp;width=349&amp;height=233&amp;crop=au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324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oclub.nsu.ru/altenergy/images/kart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09782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ГЕОТЕРМАЛЬНАЯ ЭНЕРГИЯ.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00438"/>
            <a:ext cx="5643602" cy="2857520"/>
          </a:xfrm>
        </p:spPr>
        <p:txBody>
          <a:bodyPr>
            <a:normAutofit lnSpcReduction="10000"/>
          </a:bodyPr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перспективы увеличения применения геотермальной энергии есть только в отдельных местах. Особенно актуальным представляется использование геотермальной энергии в отдаленных регионах России, в частности, на Камчатке.</a:t>
            </a:r>
          </a:p>
        </p:txBody>
      </p:sp>
      <p:pic>
        <p:nvPicPr>
          <p:cNvPr id="7" name="Picture 4" descr="http://www.3dnews.ru/_imgdata/img/2009/10/17/145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428992" cy="3000372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СОЛНЕЧНОГО СВЕТА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gruppa47.ucoz.ru/_ph/1/6627278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5043494" cy="17481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ВОДОРОДНАЯ ЭНЕРГЕТИКА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energokeeper.com/assets/images/0100/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857500" cy="2143125"/>
          </a:xfrm>
          <a:prstGeom prst="rect">
            <a:avLst/>
          </a:prstGeom>
          <a:noFill/>
        </p:spPr>
      </p:pic>
      <p:pic>
        <p:nvPicPr>
          <p:cNvPr id="8" name="Picture 6" descr="http://www.ami-tass.ru/data/Articles/SmallPhoto/519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72008"/>
            <a:ext cx="2857500" cy="1905000"/>
          </a:xfrm>
          <a:prstGeom prst="rect">
            <a:avLst/>
          </a:prstGeom>
          <a:noFill/>
        </p:spPr>
      </p:pic>
      <p:pic>
        <p:nvPicPr>
          <p:cNvPr id="9" name="Picture 2" descr="http://www.hydrogen.ru/modules/My_eGallery/gallery/rus/hydrogen/photos/auto_h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85992"/>
            <a:ext cx="4624379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2"/>
          <a:ext cx="7358115" cy="6072760"/>
        </p:xfrm>
        <a:graphic>
          <a:graphicData uri="http://schemas.openxmlformats.org/drawingml/2006/table">
            <a:tbl>
              <a:tblPr/>
              <a:tblGrid>
                <a:gridCol w="2452705"/>
                <a:gridCol w="2452705"/>
                <a:gridCol w="2452705"/>
              </a:tblGrid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Обычная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Энергосберегающая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ламп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Установленная мощность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лампы по 80 Вт =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0,32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кВт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лампы по 26 Вт =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0,104 кВт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6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лампы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лампы по 15 рублей – 1 год плюс каждый следующий год  =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240 руб. за 4 года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лампы по 120 руб. =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480 руб. единовременно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Плата за энергию 1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2,11 руб./кВтч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0,32*1000*2,11 =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675,2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0,104*1000*2,11 =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219,44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Плата за энергию 4 года 2,11 руб/кВтч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0,32*4000*2,11 = 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2700,8 руб/год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0,104*4000*2,11 =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877,76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ИТОГО за энергию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2700,8 рублей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877,76 рублей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Итого с затратами на лампы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2940,8 руб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1357,76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Экономия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1583,04 за 4 года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ЭНЕРГОСБЕРЕГАЮЩИЕ ЛАМПЫ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14818"/>
            <a:ext cx="3520440" cy="2357454"/>
          </a:xfrm>
        </p:spPr>
        <p:txBody>
          <a:bodyPr>
            <a:normAutofit fontScale="92500" lnSpcReduction="20000"/>
          </a:bodyPr>
          <a:lstStyle/>
          <a:p>
            <a:endParaRPr lang="ru-RU" i="1" dirty="0" smtClean="0"/>
          </a:p>
          <a:p>
            <a:r>
              <a:rPr lang="ru-RU" i="1" dirty="0" smtClean="0"/>
              <a:t>Лампы накаливания дешевле и привычнее.</a:t>
            </a:r>
            <a:br>
              <a:rPr lang="ru-RU" i="1" dirty="0" smtClean="0"/>
            </a:br>
            <a:r>
              <a:rPr lang="ru-RU" i="1" dirty="0" smtClean="0"/>
              <a:t>Вот только гораздо меньше служат, «поедают» гораздо больше энергии и неожиданно  перегорают от скачка напряжения или частых включений/выключений.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9124" y="4357694"/>
            <a:ext cx="3520440" cy="1966906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r>
              <a:rPr lang="ru-RU" i="1" dirty="0" smtClean="0"/>
              <a:t>Энергосберегающая лампа потребляет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несколько раз меньше электричества,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чем обычная лампа, при той же светоотдаче.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http://www.greenpeace.org/raw/image_orig/russia/ru/photosvideos/photos/1827443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2286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greenpeace.org/raw/image_orig/russia/ru/photosvideos/photos/182744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2286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59517"/>
            <a:ext cx="857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Используйте скороварки. Они позволяют экономить время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на приготовление пищи и электроэнергию.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 используйте конфорки электроплит для обогрева помещений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это малоэффективно и опасно.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Для нагрева небольшого количества воды пользуйтесь электрочайником, при этом кипятите в нем воды столько, сколько ее нужно в данный момент.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Своевременно очищайте внутреннюю поверхность чайников от накипи. Слой накипи существенно увеличивает расход электроэнергии.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Используйте светорегуляторы и специальные датчики, которые автоматически выключают свет, если в помещении никого нет,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 включают его при появлении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324492"/>
          </a:xfrm>
        </p:spPr>
        <p:txBody>
          <a:bodyPr/>
          <a:lstStyle/>
          <a:p>
            <a:r>
              <a:rPr lang="ru-RU" sz="6000" dirty="0" smtClean="0"/>
              <a:t>УХОДЯ, ГАСИТЕ СВЕТ!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78674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«Энергия» (от греческого слова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energeia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в   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переводе на русский язык означает «движение», «деятельность». 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 энергией понимают способность системы совершать работу или передавать теплоту.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 descr="http://www.picture-newsletter.com/transtowers/electric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5940425" cy="38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img-2006-03.photosight.ru/18/13303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2736">
            <a:off x="4721992" y="3600134"/>
            <a:ext cx="3662347" cy="27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581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ЭНЕРГЕТИЧЕСКИЕ РЕСУРСЫ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http://tidis.kipt.kharkov.ua/files/09_Tehnolog_Sushki_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0986">
            <a:off x="4450316" y="1297698"/>
            <a:ext cx="32972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ljplus.ru/img4/p/r/prusakov/stim11_2-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6348">
            <a:off x="662466" y="3650535"/>
            <a:ext cx="3600446" cy="27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tihi.ru/pics/2009/02/21/18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3746">
            <a:off x="428770" y="1264177"/>
            <a:ext cx="3113088" cy="261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3071810"/>
            <a:ext cx="6429420" cy="3286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ТЭЦ-21</a:t>
            </a:r>
            <a:r>
              <a:rPr lang="ru-RU" dirty="0" smtClean="0"/>
              <a:t> — предприятие энергетики московской энергосистемы, расположенное на северо-западе </a:t>
            </a:r>
            <a:r>
              <a:rPr lang="ru-RU" dirty="0" smtClean="0">
                <a:solidFill>
                  <a:schemeClr val="bg1"/>
                </a:solidFill>
                <a:hlinkClick r:id="rId2" tooltip="Москва"/>
              </a:rPr>
              <a:t>Москвы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smtClean="0"/>
              <a:t>промышленная зона </a:t>
            </a:r>
            <a:r>
              <a:rPr lang="ru-RU" dirty="0" err="1" smtClean="0">
                <a:hlinkClick r:id="rId3" tooltip="Коровино"/>
              </a:rPr>
              <a:t>Коровино</a:t>
            </a:r>
            <a:r>
              <a:rPr lang="ru-RU" dirty="0" smtClean="0"/>
              <a:t>). Станция имеет электрическую мощность 1800 МВт, являясь, таким образом, крупнейшим производителем тепла в Европе.</a:t>
            </a:r>
          </a:p>
          <a:p>
            <a:r>
              <a:rPr lang="ru-RU" dirty="0" smtClean="0"/>
              <a:t>   Для компенсации ущерба, наносимого окружающей среде работой ТЭЦ, действует ряд специальных мероприятий, благодаря которым с 2004 по 2008 год удалось в 5 раз снизить объёмы выбросов оксидов азота в атмосферу.</a:t>
            </a:r>
          </a:p>
          <a:p>
            <a:endParaRPr lang="ru-RU" dirty="0"/>
          </a:p>
        </p:txBody>
      </p:sp>
      <p:pic>
        <p:nvPicPr>
          <p:cNvPr id="6" name="Рисунок 5" descr="Moscow TETs-21 cooling tower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газ сегодня – наиболее экологически чистое топливо.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http://www.vat74.ru/images/gofra/big/tepl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3976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iu.ru/img/221173/kuhn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0030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6829444" cy="78581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ГИДРОЭНЕРГЕТИКА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ttp://upload.wikimedia.org/wikipedia/commons/thumb/6/63/Rance_tidal_power_plant.JPG/800px-Rance_tidal_power_pl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10715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Гидроэнергетика.</a:t>
            </a:r>
            <a:b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МОСКВА.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7239000" cy="48623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городе работает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Сходненская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ГЭС— гидроэлектростанция в составе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анал имени Москвы"/>
              </a:rPr>
              <a:t>канала имени Москвы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западе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Москва"/>
              </a:rPr>
              <a:t>Москвы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Одна из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Гидроэлектростанции канала имени Москвы"/>
              </a:rPr>
              <a:t>электростанций канала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ГЭС построена в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1939"/>
              </a:rPr>
              <a:t>1939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деривационной схеме, используя перепад высот между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Химкинское водохранилище"/>
              </a:rPr>
              <a:t>Химкинским водохранилищем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рекой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Сходня (река)"/>
              </a:rPr>
              <a:t>Сходней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/>
          </a:p>
        </p:txBody>
      </p:sp>
      <p:pic>
        <p:nvPicPr>
          <p:cNvPr id="6" name="Рисунок 5" descr="Skhodnenskaya Hydroelectric station on Moscow Canal 0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000504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Германия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6829444" cy="1571636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ВЕТРОЭНЕРГЕТИКА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tourism.ru/docs/report/cycle/54/111/614/img/norway-08_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3562">
            <a:off x="824983" y="2446175"/>
            <a:ext cx="2781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da.compulenta.ru/upload/iblock/157/mojave-wind-fa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9095">
            <a:off x="4511461" y="2568409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9286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ИСЛАНДИЯ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ГЕОТЕРМАЛЬНАЯ ЭНЕРГИЯ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www.treehugger.com/20090728-iceland-geothermal-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457700" cy="3343275"/>
          </a:xfrm>
          <a:prstGeom prst="rect">
            <a:avLst/>
          </a:prstGeom>
          <a:noFill/>
        </p:spPr>
      </p:pic>
      <p:pic>
        <p:nvPicPr>
          <p:cNvPr id="9" name="Picture 2" descr="http://www.poluostrov-kamchatka.ru/2007/070402/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4214842" cy="33527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1053</TotalTime>
  <Words>261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УРОК-КОНФЕРЕНЦИЯ  «Энергетика Москвы. Энергосберегающие технологии» </vt:lpstr>
      <vt:lpstr> «Энергия» (от греческого слова energeia) в     переводе на русский язык означает «движение», «деятельность».   Под энергией понимают способность системы совершать работу или передавать теплоту.  </vt:lpstr>
      <vt:lpstr>ПЕРВЫЕ ЭНЕРГЕТИЧЕСКИЕ РЕСУРСЫ</vt:lpstr>
      <vt:lpstr>Слайд 4</vt:lpstr>
      <vt:lpstr>Природный газ сегодня – наиболее экологически чистое топливо. </vt:lpstr>
      <vt:lpstr>Франция</vt:lpstr>
      <vt:lpstr>Гидроэнергетика. МОСКВА.</vt:lpstr>
      <vt:lpstr>Германия</vt:lpstr>
      <vt:lpstr>ИСЛАНДИЯ</vt:lpstr>
      <vt:lpstr>Слайд 10</vt:lpstr>
      <vt:lpstr>ГЕОТЕРМАЛЬНАЯ ЭНЕРГИЯ.  Россия.</vt:lpstr>
      <vt:lpstr>Япония</vt:lpstr>
      <vt:lpstr>Россия</vt:lpstr>
      <vt:lpstr>Слайд 14</vt:lpstr>
      <vt:lpstr>ЭНЕРГОСБЕРЕГАЮЩИЕ ЛАМПЫ</vt:lpstr>
      <vt:lpstr>Слайд 16</vt:lpstr>
      <vt:lpstr>УХОДЯ, ГАСИТЕ СВЕТ!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 СОВРЕМЕННОСТИ</dc:title>
  <dc:creator>User</dc:creator>
  <cp:lastModifiedBy>User</cp:lastModifiedBy>
  <cp:revision>126</cp:revision>
  <dcterms:created xsi:type="dcterms:W3CDTF">2009-11-14T13:11:56Z</dcterms:created>
  <dcterms:modified xsi:type="dcterms:W3CDTF">2010-04-08T15:34:32Z</dcterms:modified>
</cp:coreProperties>
</file>