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1" r:id="rId2"/>
  </p:sldMasterIdLst>
  <p:notesMasterIdLst>
    <p:notesMasterId r:id="rId70"/>
  </p:notesMasterIdLst>
  <p:sldIdLst>
    <p:sldId id="323" r:id="rId3"/>
    <p:sldId id="324" r:id="rId4"/>
    <p:sldId id="257" r:id="rId5"/>
    <p:sldId id="258" r:id="rId6"/>
    <p:sldId id="32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5" r:id="rId68"/>
    <p:sldId id="320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84" autoAdjust="0"/>
  </p:normalViewPr>
  <p:slideViewPr>
    <p:cSldViewPr>
      <p:cViewPr>
        <p:scale>
          <a:sx n="70" d="100"/>
          <a:sy n="70" d="100"/>
        </p:scale>
        <p:origin x="-51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8D60D-0FD3-483F-B8A9-3D627AF55C23}" type="datetimeFigureOut">
              <a:rPr lang="ru-RU" smtClean="0"/>
              <a:pPr/>
              <a:t>24.12.2010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BCD27-4867-4F7D-A67A-8CE8D81AA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1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7BF0-1F99-4CCC-8D1B-9619FA85BA9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AA30-45D6-457A-8DCC-78D781ACE306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EA93-45A5-4CA2-B800-8C875FA038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88AB-FC70-476D-BA39-A77ACB60D653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A359-30AA-498F-8360-FA9A7DBF2F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DA47-D601-42E4-8F4B-1A598EC7E52B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7223-5E0B-4AD2-AD64-8D1FDC487C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7C29-9B1F-48C4-8F96-92C59DC18718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FBE7-8FCA-473C-B6F5-9005BDAF6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704C-CD6B-4BE8-A259-266AE51F9B34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EAFB-08A9-4450-A763-C3287E352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1AE3-3576-405C-9DF9-EA49DCE55D2D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C7AC-ED38-432F-A76D-D25F34F9F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EE0-D210-4A7C-B9BA-4B210FC29513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E4E9-C20A-4702-9C7F-EBF3E5F09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C2D1-4C90-454F-8150-D029F14AE697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DAA0-718D-4696-911B-C00C46AE5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7005-0E55-44BE-938C-DB07CB850301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70AD-6E2B-49D5-BFDF-DF2C3BA861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32EB-A23A-4552-AE11-12314DD10501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EA58-359D-4B4A-A33D-45B848567F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2A58-A1A0-435B-B57D-CA98788CD539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A0BA-8330-4EC4-ADFF-10DAE63C6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A69944-8147-4010-AA85-D07874A0AB0B}" type="datetimeFigureOut">
              <a:rPr lang="ru-RU"/>
              <a:pPr>
                <a:defRPr/>
              </a:pPr>
              <a:t>24.12.2010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103C17-54E4-4592-97B0-847D81CC2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105BB7-E533-4648-B18C-C77F4CBF9EB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24.12.2010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79D7E0-FD84-41C8-95B5-46EBD6E64EC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3932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wma"/><Relationship Id="rId7" Type="http://schemas.openxmlformats.org/officeDocument/2006/relationships/image" Target="../media/image2.jpeg"/><Relationship Id="rId2" Type="http://schemas.microsoft.com/office/2007/relationships/media" Target="../media/media3.wma"/><Relationship Id="rId1" Type="http://schemas.openxmlformats.org/officeDocument/2006/relationships/audio" Target="file:///C:\Documents%20and%20Settings\&#1049;&#1072;\&#1056;&#1072;&#1073;&#1086;&#1095;&#1080;&#1081;%20&#1089;&#1090;&#1086;&#1083;\gimn__gimn_rossiibez_slovmp3._%5bmp3ex.net%5d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f7e512ad25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imn__gimn_rossiibez_slovmp3._[mp3ex.net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1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601">
        <p14:prism/>
      </p:transition>
    </mc:Choice>
    <mc:Fallback>
      <p:transition spd="slow" advTm="19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960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Вводное слово преподавателя.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Тем нашего урока по предмету «Основы правоведения» - «Конституция – основной закон Российской Федерации».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Прежде напоминаю, что Право – это система общеобязательных норм поведения, закрепленных в официальных документах и охраняемых силой государства.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Система права включает около 30 отраслей, и ядром правовой системы является Конституционное (Государственное) право, которое закрепляет основы: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государственной власти;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общественного строя;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системы государственных органов и их основные полномочия.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2048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671">
        <p14:prism/>
      </p:transition>
    </mc:Choice>
    <mc:Fallback>
      <p:transition spd="slow" advTm="13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Предмет Конституционного права – это 2 сферы общественных отношений: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а. Между человеком и государством (права и свободы человека и гражданина);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   б. Властеотношения (организация государства и государственной власти).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  А так как права и свободы человека тесно связаны с общественным порядком – формами собственности, экономической, политической и социальной системами, то эти отношения тоже входят в предмет регулирования Конституционным правом.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Как Конституционное право является ядром всей правовой системы, так и Конституция является ядром Конституционного (Государственного) права и в целом всей системы права.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Цель нашего урока – воспроизведение учащимися полученных знаний и использование их в ходе урока, а также разбор некоторых жизненных ситуаций, по которым учащиеся должны будут дать свои умозаключения.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Так как урок в форме игры КВН, то группа разделена на 2 команды.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Первая команда: капитан (фамилия), вторая команда: капитан (фамилия).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Оценивать конкурсы мне будут помогать учащиеся других групп (фамилии). За полный ответ на вопрос команды будут получать по 5 баллов, за неуверенный, неполный ответ – 3 балла, за неправильный – 0 баллов.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Итак, начинаем.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2150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140">
        <p14:prism/>
      </p:transition>
    </mc:Choice>
    <mc:Fallback>
      <p:transition spd="slow" advTm="21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Команда № 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720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конкурса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 к ст. № 1 Конституции РФ.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"Мы - вам, вы - нам" теоретические вопросы.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задание: осветить принципы Конституции - доступно и с юмором.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Словарные слова : а) Федерация;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б) Республика; в) Государственное устройство; г) Конституция.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Ситуации из жизни.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Определить какие права относятся к личным, а какие к политическим.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  <p:pic>
        <p:nvPicPr>
          <p:cNvPr id="22568" name="Рисунок 4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2862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9" name="Рисунок 5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85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287">
        <p14:prism/>
      </p:transition>
    </mc:Choice>
    <mc:Fallback>
      <p:transition spd="slow" advTm="112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Приветствие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/>
              <a:t>Команды № 1.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i="1" dirty="0" smtClean="0"/>
              <a:t> 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 чего начинается Родина?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 символики нашей страны?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 трехцветного флага и гимна,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Который все знать мы должны?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может она начинается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 приоритета свобод?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 идей конституции нашей,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Которую чтит весь народ?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Противнику достойному – УРА!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Ты нас зажег, ты разбудил наш пламень,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 тобой мы даже говорим стихами,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Вот до чего игра нас довела!</a:t>
            </a:r>
            <a:endParaRPr lang="ru-RU" dirty="0"/>
          </a:p>
        </p:txBody>
      </p:sp>
      <p:pic>
        <p:nvPicPr>
          <p:cNvPr id="2355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683">
        <p14:prism/>
      </p:transition>
    </mc:Choice>
    <mc:Fallback>
      <p:transition spd="slow" advTm="106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Команда № 1 доступно комментирует ст. № 1 Конституции РФ.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Плакат: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Конституция РФ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Раздел первый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Глава 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Статья 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Российская Федерация – Россия – есть демократическое федеративное правовое государство с республиканской формой правления.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Выходит 1 участник и звонко поясняет: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Демократическое государство – это значит, что источником государственной власти в России является ее многонациональный народ. В демократическом государстве народ  сам формирует высшие органы власти в процессе свободных выборов или на референдуме.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2-ой участник: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Россия – Федеративное государство, то есть состоящее из частей, которые имеют определенную самостоятельность и называются субъектами Федерации. В Россию входят республики, края, области, города федерального значение (Москва, Санкт - Петербург), одна автономная область и автономные округа.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3-ий участник: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Российская Федерация – правовое государство. Его признаки: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2457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065">
        <p14:prism/>
      </p:transition>
    </mc:Choice>
    <mc:Fallback>
      <p:transition spd="slow" advTm="160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верховенство закона;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признание естественных прав и свобод человека;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разделение властей;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независимый суд;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Конституции о том, что Россия – правовое государство, сказано утвердительно, но установление правового государства – это цель, которая пока еще не достигнута, но основы такого государства заложены. Теперь многое зависит от самих граждан, от их участия в создании правового государства. В их руках рычаги влияния на власть.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4-ый участник.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Россия – это республика, так как: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управление государством является коллективным;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высшие должностные лица и органы государственной власти избираются народом на свободных выборах;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2560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233">
        <p14:prism/>
      </p:transition>
    </mc:Choice>
    <mc:Fallback>
      <p:transition spd="slow" advTm="162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 marL="136525" indent="0">
              <a:buNone/>
            </a:pPr>
            <a:r>
              <a:rPr lang="ru-RU" dirty="0" smtClean="0"/>
              <a:t>- они избираются лишь на определенный срок;</a:t>
            </a:r>
          </a:p>
          <a:p>
            <a:pPr marL="136525" indent="0">
              <a:buNone/>
            </a:pPr>
            <a:r>
              <a:rPr lang="ru-RU" dirty="0" smtClean="0"/>
              <a:t>- государственная власть основывается на принципе разделения властей на три ветви: законодательная, исполнительная и судебная;</a:t>
            </a:r>
          </a:p>
          <a:p>
            <a:pPr marL="136525" indent="0">
              <a:buNone/>
            </a:pPr>
            <a:r>
              <a:rPr lang="ru-RU" dirty="0" smtClean="0"/>
              <a:t>- высшие должностные лица несут ответственность за ошибки и злоупотребления.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2662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586">
        <p14:prism/>
      </p:transition>
    </mc:Choice>
    <mc:Fallback>
      <p:transition spd="slow" advTm="125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3.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ru-RU" dirty="0" smtClean="0"/>
              <a:t>(Мы вам, вы - нам.)</a:t>
            </a:r>
          </a:p>
          <a:p>
            <a:pPr marL="136525" indent="0">
              <a:buNone/>
            </a:pPr>
            <a:r>
              <a:rPr lang="ru-RU" dirty="0" smtClean="0"/>
              <a:t>Участники команд задают друг другу теоретические вопросы. </a:t>
            </a:r>
          </a:p>
        </p:txBody>
      </p:sp>
      <p:pic>
        <p:nvPicPr>
          <p:cNvPr id="27651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2862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982">
        <p14:prism/>
      </p:transition>
    </mc:Choice>
    <mc:Fallback>
      <p:transition spd="slow" advTm="49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Команда № 2.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Какие общие черты, присущие правам человека, выделены в Конституции?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• Конституция указывает не международно-правовой источник прав человека.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Права человека закреплены в ряде международно - правовых документов: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во Всеобщей декларации прав человека 1948 года;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Международном пакте о гражданских политических правах 1966 года;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Международном пакте об экономических, социальных и культурных правах 1966 года.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Права человека, закрепленные в этих документах, выступают эталоном для всех государств, входящих в ООН.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2867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641">
        <p14:prism/>
      </p:transition>
    </mc:Choice>
    <mc:Fallback>
      <p:transition spd="slow" advTm="18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• Конституция РФ исходит из того, что права человека признаются и гарантируются государством. Это значит, что государство </a:t>
            </a:r>
            <a:r>
              <a:rPr lang="ru-RU" b="1" dirty="0" smtClean="0"/>
              <a:t>не является</a:t>
            </a:r>
            <a:r>
              <a:rPr lang="ru-RU" dirty="0" smtClean="0"/>
              <a:t> источником прав граждан и других лиц, находящихся на территории РФ и </a:t>
            </a:r>
            <a:r>
              <a:rPr lang="ru-RU" b="1" dirty="0" smtClean="0"/>
              <a:t>не распоряжается </a:t>
            </a:r>
            <a:r>
              <a:rPr lang="ru-RU" dirty="0" smtClean="0"/>
              <a:t>ими, они существуют </a:t>
            </a:r>
            <a:r>
              <a:rPr lang="ru-RU" b="1" dirty="0" smtClean="0"/>
              <a:t>до</a:t>
            </a:r>
            <a:r>
              <a:rPr lang="ru-RU" dirty="0" smtClean="0"/>
              <a:t> и </a:t>
            </a:r>
            <a:r>
              <a:rPr lang="ru-RU" b="1" dirty="0" smtClean="0"/>
              <a:t>вне</a:t>
            </a:r>
            <a:r>
              <a:rPr lang="ru-RU" dirty="0" smtClean="0"/>
              <a:t> государственного признания.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• В Конституции указано, что права человека принадлежат каждому с момента его рождения, на всем периоде его жизни инее могут быть отменены государством по его усмотрению.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• В Конституции права и свободы человека являются непосредственно действующими и определяют смысл содержание и применение законов.</a:t>
            </a:r>
            <a:endParaRPr lang="ru-RU" dirty="0"/>
          </a:p>
        </p:txBody>
      </p:sp>
      <p:pic>
        <p:nvPicPr>
          <p:cNvPr id="2969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163">
        <p14:prism/>
      </p:transition>
    </mc:Choice>
    <mc:Fallback>
      <p:transition spd="slow" advTm="181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356" y="645632"/>
            <a:ext cx="9143999" cy="2692067"/>
          </a:xfrm>
          <a:prstGeom prst="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 2"/>
              <a:buNone/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 урок по предмету «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538" y="2420888"/>
            <a:ext cx="7321313" cy="126767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ГОУ СПО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Политехнический колледж № 50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707" y="6357958"/>
            <a:ext cx="7039979" cy="500042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0" indent="0" fontAlgn="auto">
              <a:spcAft>
                <a:spcPts val="0"/>
              </a:spcAft>
              <a:buNone/>
              <a:defRPr/>
            </a:pPr>
            <a: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Составила преподаватель:  Тягай Людмила Федоровна</a:t>
            </a:r>
            <a:endParaRPr lang="ru-RU" sz="2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2693" y="3937363"/>
            <a:ext cx="3057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67389" y="3539561"/>
            <a:ext cx="1608134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</a:rPr>
              <a:t>КВН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538" y="4194955"/>
            <a:ext cx="1608134" cy="6988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/>
              </a:rPr>
              <a:t>КВН</a:t>
            </a:r>
            <a:endParaRPr lang="ru-RU" sz="54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7395" y="381988"/>
            <a:ext cx="1608134" cy="6988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/>
              </a:rPr>
              <a:t>КВН</a:t>
            </a:r>
            <a:endParaRPr lang="ru-RU" sz="54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6318" y="4544397"/>
            <a:ext cx="1608134" cy="1327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rebuchet MS"/>
              </a:rPr>
              <a:t>КВН</a:t>
            </a:r>
            <a:endParaRPr lang="ru-RU" sz="54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rebuchet M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095" y="476672"/>
            <a:ext cx="1608134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A7EA52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rebuchet MS"/>
              </a:rPr>
              <a:t>КВН</a:t>
            </a:r>
            <a:endParaRPr lang="ru-RU" sz="54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139700">
                  <a:srgbClr val="A7EA5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Trebuchet MS"/>
            </a:endParaRPr>
          </a:p>
        </p:txBody>
      </p:sp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87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20052" y="6261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797">
        <p14:prism/>
      </p:transition>
    </mc:Choice>
    <mc:Fallback>
      <p:transition spd="slow" advTm="97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2" grpId="0"/>
      <p:bldP spid="14" grpId="0"/>
      <p:bldP spid="13" grpId="0"/>
      <p:bldP spid="15" grpId="0"/>
    </p:bldLst>
  </p:timing>
  <p:extLst>
    <p:ext uri="{E180D4A7-C9FB-4DFB-919C-405C955672EB}">
      <p14:showEvtLst xmlns:p14="http://schemas.microsoft.com/office/powerpoint/2010/main">
        <p14:playEvt time="0" objId="5"/>
        <p14:stopEvt time="9797" objId="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2. </a:t>
            </a:r>
            <a:r>
              <a:rPr lang="ru-RU" u="sng" dirty="0" smtClean="0"/>
              <a:t>Что такое гражданство?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Гражданство – это прочная, устойчивая, правовая связь лица с государством по которой на него в полном объеме распространяются конституционные права, свободы и обязанности, а также ЭТО сумма взаимосвязанных юридических норм, регулирующих вопросы приобретения, восстановления и утраты российского гражданства.</a:t>
            </a:r>
          </a:p>
          <a:p>
            <a:endParaRPr lang="ru-RU" dirty="0" smtClean="0"/>
          </a:p>
        </p:txBody>
      </p:sp>
      <p:pic>
        <p:nvPicPr>
          <p:cNvPr id="3072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891">
        <p14:prism/>
      </p:transition>
    </mc:Choice>
    <mc:Fallback>
      <p:transition spd="slow" advTm="108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3. </a:t>
            </a:r>
            <a:r>
              <a:rPr lang="ru-RU" u="sng" dirty="0" smtClean="0"/>
              <a:t>Гражданские (личные) права и свободы.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на жизнь, на свободу и личную неприкосновенность;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на неприкосновенность частной жизни;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на защиту своей чести, достоинства и доброго имени;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на тайну переписки, телефонных и иных сообщений;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на определение и указание своей национальной принадлежности;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Свобода совести, вероисповедание;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Свобода мыслей и слова;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человека в области правосудия: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на судебную защиту прав и свобод;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на получение квалифицированной юридической помощи;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Право не свидетельствовать против самого себя, своего супруга или близких родственников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 т.д.;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Гражданские конституционные свободы в большинстве своем являются правами человека</a:t>
            </a:r>
          </a:p>
        </p:txBody>
      </p:sp>
      <p:pic>
        <p:nvPicPr>
          <p:cNvPr id="3174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5725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7858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204">
        <p14:prism/>
      </p:transition>
    </mc:Choice>
    <mc:Fallback>
      <p:transition spd="slow" advTm="17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Конституционный статус личности в РФ.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Сумма конституционных норм, закрепляющих положение человека и гражданина в российском обществе и государстве, объем его прав и свобод и обязанностей образует конституционной статус личности в РФ. (статья 64 Конституции).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2771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85813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715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634">
        <p14:prism/>
      </p:transition>
    </mc:Choice>
    <mc:Fallback>
      <p:transition spd="slow" advTm="96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Кто может быть гражданином РФ?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Конституции право на гражданство одно из естественных и неотъемлемых прав человека. Впервые в отечественной конституционной практике закреплено, что гражданин не может быть лишен своего гражданства или права изменить его, не может быть выслан за пределы государства или выдан другому государству.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Гражданами России признаны все граждане бывшего СССР постоянно проживавшие в России на день вступления в силу закона о гражданстве. Гражданами России признаются по рождению - когда ребенок, оба родителя которого на момент его рождения состояли в гражданстве России, является ее гражданином, независимо от места рождения.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Условия приема в гражданство: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• Если лицо постоянно проживает на территории России в течение 5 лет непрерывно со дня получения вида на жительство (если лицо выезжало за пределы, не более, чем на З месяца в течение 1 года). Для беженцев сроки сокращаются вдвое.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3379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7858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812">
        <p14:prism/>
      </p:transition>
    </mc:Choice>
    <mc:Fallback>
      <p:transition spd="slow" advTm="178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• Если лицо обязуется соблюдать Конституцию и законодательство;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• Имеет законный источник средств к существованию;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• Владеет русским языком.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приеме в гражданство может быть отказано, если: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• лицо выступает за насильственное изменение конституционного строя РФ;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• лицо состоит в партиях, деятельность которых не совместима с конституционными принципами;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• лицо осуждено и отбывает наказание за действия, преследуемые по законам РФ.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Гражданами России становятся и в порядке регистрации. Предположим  в семье, проживающей за границей, где один из родителей российский гражданин, вырос ребенок и решил переехать в Россию и стать ее гражданином. По закону он может зарегистрировать российское гражданство в течение 5 лет, после того как ему исполнилось 18 лет.</a:t>
            </a:r>
          </a:p>
        </p:txBody>
      </p:sp>
      <p:pic>
        <p:nvPicPr>
          <p:cNvPr id="3481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1437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156">
        <p14:prism/>
      </p:transition>
    </mc:Choice>
    <mc:Fallback>
      <p:transition spd="slow" advTm="181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  Судебная власть.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Судебная власть — это наделение судов правом принимать решения о правомочности (соответствии праву) принимаемых законов.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Высшие органы судебной власти: Конституционный Суд, Верховный Суд, Высший Арбитражный Суд и Прокуратура.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Конституционный Суд разрешает споры о соответствии законов требованиям Конституции РФ. Он рассматривает запросы о толковании Конституции РФ, если какая-то норма может быть истолкована двояко.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Верховный Суд — высший судебный орган по уголовным, гражданским и иным делам, которые рассматриваются в Народном Суде. Верховный Суд осуществляет надзор за деятельностью Народных Судов.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Арбитражные суды РФ рассматривают экономические споры между предприятиями, организациями о заключении и прекращение договоров, о возмещении убытков и т.д.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Главная задача Прокуратуры: следить за соблюдением закона, значит осуществлять прокурорский надзор, то есть определять было ли допущено нарушение закона в действиях должностных лиц или граждан.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3584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1437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880">
        <p14:prism/>
      </p:transition>
    </mc:Choice>
    <mc:Fallback>
      <p:transition spd="slow" advTm="188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4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dirty="0" smtClean="0"/>
              <a:t>Домашние задание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ru-RU" dirty="0" smtClean="0"/>
              <a:t>Мы освещаем принципы Конституции творчески.</a:t>
            </a:r>
          </a:p>
        </p:txBody>
      </p:sp>
      <p:pic>
        <p:nvPicPr>
          <p:cNvPr id="3686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334">
        <p14:prism/>
      </p:transition>
    </mc:Choice>
    <mc:Fallback>
      <p:transition spd="slow" advTm="33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Заявил вдруг бабке дед: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-Прав хочу </a:t>
            </a:r>
            <a:r>
              <a:rPr lang="ru-RU" u="sng" dirty="0" smtClean="0"/>
              <a:t>приоритет</a:t>
            </a:r>
            <a:r>
              <a:rPr lang="ru-RU" dirty="0" smtClean="0"/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 не по инструкции,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по Конституции!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еще </a:t>
            </a:r>
            <a:r>
              <a:rPr lang="ru-RU" u="sng" dirty="0" smtClean="0"/>
              <a:t>суверенитет</a:t>
            </a:r>
            <a:r>
              <a:rPr lang="ru-RU" dirty="0" smtClean="0"/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 народ здесь я иль нет?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Буду </a:t>
            </a:r>
            <a:r>
              <a:rPr lang="ru-RU" u="sng" dirty="0" smtClean="0"/>
              <a:t>власть осуществлять</a:t>
            </a:r>
            <a:r>
              <a:rPr lang="ru-RU" dirty="0" smtClean="0"/>
              <a:t>-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Бабку переизбирать!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Коли надо – всем двором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Референдум</a:t>
            </a:r>
            <a:r>
              <a:rPr lang="ru-RU" dirty="0" smtClean="0"/>
              <a:t> проведем!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Бойся Бабка! Осерчаем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Митинг быстро соберем!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37891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173">
        <p14:prism/>
      </p:transition>
    </mc:Choice>
    <mc:Fallback>
      <p:transition spd="slow" advTm="161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094412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Бабка: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Я все не могу решить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Как мне власть-то разделить?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Ой, не бабьего ума!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Ветви три</a:t>
            </a:r>
            <a:r>
              <a:rPr lang="ru-RU" dirty="0" smtClean="0"/>
              <a:t>, а я одна!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Ой права ты, ой те ей!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Дуй в правительство скорей!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Исполнительною</a:t>
            </a:r>
            <a:r>
              <a:rPr lang="ru-RU" dirty="0" smtClean="0"/>
              <a:t> будешь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Веткой власти ты моей!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Бабка: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в </a:t>
            </a:r>
            <a:r>
              <a:rPr lang="ru-RU" u="sng" dirty="0" smtClean="0"/>
              <a:t>судебную</a:t>
            </a:r>
            <a:r>
              <a:rPr lang="ru-RU" dirty="0" smtClean="0"/>
              <a:t> тогда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Ты уж выдвини кота!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У него стальные когти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 и видом хоть куда!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3891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823">
        <p14:prism/>
      </p:transition>
    </mc:Choice>
    <mc:Fallback>
      <p:transition spd="slow" advTm="11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</a:t>
            </a:r>
            <a:r>
              <a:rPr lang="ru-RU" u="sng" dirty="0" smtClean="0"/>
              <a:t>законы-то творить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Жучку что ли </a:t>
            </a:r>
            <a:r>
              <a:rPr lang="ru-RU" dirty="0" err="1" smtClean="0"/>
              <a:t>избирить</a:t>
            </a:r>
            <a:r>
              <a:rPr lang="ru-RU" dirty="0" smtClean="0"/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Федеральное Собрание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 зазря-то в будке спить!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Дед кряхтит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Отложи-ка, Бабка скалку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Как у нас там с социалкой?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Ты ж теперьча аль не знаешь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Мне здоровье охраняешь!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3993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1437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977">
        <p14:prism/>
      </p:transition>
    </mc:Choice>
    <mc:Fallback>
      <p:transition spd="slow" advTm="109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357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: Конституция – Основной закон Российской Федерации.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Содержимое 3" descr="konstituzi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8625" y="0"/>
            <a:ext cx="8715375" cy="6858000"/>
          </a:xfrm>
          <a:blipFill dpi="0" rotWithShape="1">
            <a:blip r:embed="rId4" cstate="print">
              <a:lum bright="-18000" contrast="-18000"/>
            </a:blip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1000100" y="4214818"/>
            <a:ext cx="728667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1.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Цели занятия.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2.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Объяснительная записка и план проведения занятия.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3.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Ход проведения занятия.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4.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Контрольные задания, конкурсы.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145">
        <p14:prism/>
      </p:transition>
    </mc:Choice>
    <mc:Fallback>
      <p:transition spd="slow" advTm="111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Бабка: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Чтоб пособие да больничный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Регулярно за наличный?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 и пенсией, чтобы в срок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Я </a:t>
            </a:r>
            <a:r>
              <a:rPr lang="ru-RU" dirty="0" smtClean="0"/>
              <a:t>в</a:t>
            </a:r>
            <a:r>
              <a:rPr lang="ru-RU" dirty="0" smtClean="0"/>
              <a:t>оспользоваться </a:t>
            </a:r>
            <a:r>
              <a:rPr lang="ru-RU" dirty="0" smtClean="0"/>
              <a:t>смог!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Тут как будто выждав срок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Голос подал Колобок.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Колобок: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Вопрос отнюдь не риторический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Расцвет </a:t>
            </a:r>
            <a:r>
              <a:rPr lang="ru-RU" u="sng" dirty="0" smtClean="0"/>
              <a:t>свобод экономических</a:t>
            </a:r>
            <a:r>
              <a:rPr lang="ru-RU" dirty="0" smtClean="0"/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Я выгляжу совсем иным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сравнении с хлебом формовым!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Хоть он и попривычнее,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Но я-то эстетичнее!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4096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00">
        <p14:prism/>
      </p:transition>
    </mc:Choice>
    <mc:Fallback>
      <p:transition spd="slow" advTm="11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Да, ты уж Бабка не зевай!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печи место всем давай!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Я же буду разбирать,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 в обед мне пожевать!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Пауза. Дед </a:t>
            </a:r>
            <a:r>
              <a:rPr lang="ru-RU" dirty="0" smtClean="0"/>
              <a:t> жует</a:t>
            </a:r>
            <a:r>
              <a:rPr lang="ru-RU" dirty="0" smtClean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 добавляют оптимизма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Мне принципы </a:t>
            </a:r>
            <a:r>
              <a:rPr lang="ru-RU" u="sng" dirty="0" smtClean="0"/>
              <a:t>федерализма</a:t>
            </a:r>
            <a:r>
              <a:rPr lang="ru-RU" dirty="0" smtClean="0"/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Бабка сыплет пшено. И говорит: «Цып-цып-цып</a:t>
            </a:r>
            <a:r>
              <a:rPr lang="ru-RU" dirty="0" smtClean="0"/>
              <a:t>!»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4198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1437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64293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313">
        <p14:prism/>
      </p:transition>
    </mc:Choice>
    <mc:Fallback>
      <p:transition spd="slow" advTm="10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/>
              <a:t>Бабка ворчит: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Твоих </a:t>
            </a:r>
            <a:r>
              <a:rPr lang="ru-RU" u="sng" dirty="0"/>
              <a:t>субъектов</a:t>
            </a:r>
            <a:r>
              <a:rPr lang="ru-RU" dirty="0"/>
              <a:t> полон двор!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</a:t>
            </a:r>
            <a:r>
              <a:rPr lang="ru-RU" b="1" u="sng" dirty="0" smtClean="0"/>
              <a:t>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Они ж как малы дети!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Корова, куры и козел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 тот в суверенитете!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Ну хватит бабка кур смешить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Козел и сам сумеет в  одночасье порешить,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 для вкуснее!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Бабка: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 ладно, дед, окончим спор,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Ведь лишь бы не забыли!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Едины крыша да забор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Друг другу не вредили!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коль сваляют дурака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Я обломаю всем рога!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 выщипаю перья,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Хоть верь мне, хоть не верь мне!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43011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000">
        <p14:prism/>
      </p:transition>
    </mc:Choice>
    <mc:Fallback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22912"/>
          </a:xfrm>
        </p:spPr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Дед: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Ну, ты уже. Бабка, сгоряча,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Ты через край хватила,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единстве нашего плеча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Надежность, мощь и сила!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Коль кто на нас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Так мы – гурьбой,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Обиды, счеты – всё долой!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Не постоим мы за ценой!</a:t>
            </a:r>
            <a:endParaRPr lang="en-US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Этим часом колобок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По дороге бег да бег,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Как до зайца докатился,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Тот к нему и обратился!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Заяц: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Я здесь местный мэр – Русак!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Не хочу попасть впросак!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Отвечай, коли готов,.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Ты откуда, кто таков?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</p:txBody>
      </p:sp>
      <p:pic>
        <p:nvPicPr>
          <p:cNvPr id="4403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8572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98">
        <p14:prism/>
      </p:transition>
    </mc:Choice>
    <mc:Fallback>
      <p:transition spd="slow" advTm="11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80037"/>
          </a:xfrm>
        </p:spPr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  <a:endParaRPr lang="ru-RU" b="1" u="sng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Колобок протягивая руку: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Колобок – предприниматель</a:t>
            </a:r>
            <a:r>
              <a:rPr lang="ru-RU" dirty="0" smtClean="0"/>
              <a:t>!</a:t>
            </a: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Заяц: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Шустрый ты видать приятель,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Но осмелюсь попросить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документ глазок скосить!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Колобок показывает документ, заяц рассматривает, пробует его на зуб.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Колобок: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Да! </a:t>
            </a:r>
            <a:r>
              <a:rPr lang="ru-RU" u="sng" dirty="0" smtClean="0"/>
              <a:t>Власть местная</a:t>
            </a:r>
            <a:r>
              <a:rPr lang="ru-RU" dirty="0" smtClean="0"/>
              <a:t> сильна!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Заяц: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Дык народная она!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По народа повелению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Орган самоуправления</a:t>
            </a:r>
            <a:r>
              <a:rPr lang="ru-RU" dirty="0" smtClean="0"/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4505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7858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954">
        <p14:prism/>
      </p:transition>
    </mc:Choice>
    <mc:Fallback>
      <p:transition spd="slow" advTm="109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229600" cy="5737225"/>
          </a:xfrm>
        </p:spPr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/>
              <a:t>	</a:t>
            </a:r>
            <a:r>
              <a:rPr lang="ru-RU" b="1" u="sng" dirty="0" smtClean="0"/>
              <a:t>Колобок: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Это видно население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Повлияло на решение,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Чтоб дорога от начала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Так немыслимо петляла?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/>
              <a:t>	</a:t>
            </a:r>
            <a:r>
              <a:rPr lang="ru-RU" b="1" u="sng" dirty="0" smtClean="0"/>
              <a:t>Заяц: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Это ж в заячьей натуре,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Чтобы местные структуры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Так прокладывали трассу,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Как хотят народы массы!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/>
              <a:t>	</a:t>
            </a:r>
            <a:r>
              <a:rPr lang="ru-RU" b="1" u="sng" dirty="0" smtClean="0"/>
              <a:t>Заяц </a:t>
            </a:r>
            <a:r>
              <a:rPr lang="ru-RU" dirty="0" smtClean="0"/>
              <a:t>(отдает документ)</a:t>
            </a:r>
            <a:r>
              <a:rPr lang="ru-RU" b="1" dirty="0" smtClean="0"/>
              <a:t>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Не имею возражения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К продолжению движения!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/>
              <a:t>	</a:t>
            </a: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	Колобок наш дальше катит</a:t>
            </a:r>
            <a:endParaRPr lang="ru-RU" dirty="0"/>
          </a:p>
        </p:txBody>
      </p:sp>
      <p:pic>
        <p:nvPicPr>
          <p:cNvPr id="4608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9286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026">
        <p14:prism/>
      </p:transition>
    </mc:Choice>
    <mc:Fallback>
      <p:transition spd="slow" advTm="11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80037"/>
          </a:xfrm>
        </p:spPr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Колобок: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Не могу никак решить,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Где свой бег остановить,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Чтобы жить да поживать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Хлебный бизнес развивать!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Навстречу медведь.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Медведь: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Это дело, ты приятель,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Нам рабочих мест создатель!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Ты, дружок, не торопись!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Хорошенько оглядись!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Колобок: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Не случалось нам встречаться!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 кем имею честь общаться?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4710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00012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278">
        <p14:prism/>
      </p:transition>
    </mc:Choice>
    <mc:Fallback>
      <p:transition spd="slow" advTm="11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80037"/>
          </a:xfrm>
        </p:spPr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Медведь: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Я Потапко – </a:t>
            </a:r>
            <a:r>
              <a:rPr lang="ru-RU" u="sng" dirty="0" smtClean="0"/>
              <a:t>губернатор</a:t>
            </a:r>
            <a:r>
              <a:rPr lang="ru-RU" dirty="0" smtClean="0"/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По призванию новатор,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Коль надумаешь, привечу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 поддержку обеспечу!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До лисы приятель наш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Докатился в поздний час.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 плутовка в миг смекнула,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 </a:t>
            </a:r>
            <a:r>
              <a:rPr lang="ru-RU" dirty="0" smtClean="0"/>
              <a:t>поживою </a:t>
            </a:r>
            <a:r>
              <a:rPr lang="ru-RU" dirty="0" smtClean="0"/>
              <a:t>подуло!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 животе давно урчало: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«Подкрепиться б не мешало!»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Лиса: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Знаю, будешь удручен,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Но нарушил ты закон,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 приняли мы </a:t>
            </a:r>
            <a:r>
              <a:rPr lang="ru-RU" u="sng" dirty="0" smtClean="0"/>
              <a:t>Советом</a:t>
            </a:r>
            <a:r>
              <a:rPr lang="ru-RU" dirty="0" smtClean="0"/>
              <a:t>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Выезд – есть, а въезда – нету!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48131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28587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39">
        <p14:prism/>
      </p:transition>
    </mc:Choice>
    <mc:Fallback>
      <p:transition spd="slow" advTm="113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22912"/>
          </a:xfrm>
        </p:spPr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По закону, ты за это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Будешь съеден до рассвета!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Колобок не будь дурак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Не струхнул и не размяк!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Колобок: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 же! </a:t>
            </a:r>
            <a:r>
              <a:rPr lang="ru-RU" u="sng" dirty="0" smtClean="0"/>
              <a:t>Самоуправление</a:t>
            </a:r>
            <a:r>
              <a:rPr lang="ru-RU" dirty="0" smtClean="0"/>
              <a:t>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Вызывает уважения!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Вы же местный голова,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нарушили </a:t>
            </a:r>
            <a:r>
              <a:rPr lang="ru-RU" u="sng" dirty="0" smtClean="0"/>
              <a:t>права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И на жизнь, и на свободу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Для чего? Себе в угоду!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Конституция - для всех!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Выше нет закона!</a:t>
            </a:r>
            <a:r>
              <a:rPr lang="ru-RU" dirty="0" smtClean="0"/>
              <a:t> И не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Знать об этом – грех!</a:t>
            </a:r>
          </a:p>
        </p:txBody>
      </p:sp>
      <p:pic>
        <p:nvPicPr>
          <p:cNvPr id="4915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28587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412">
        <p14:prism/>
      </p:transition>
    </mc:Choice>
    <mc:Fallback>
      <p:transition spd="slow" advTm="114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Лиса </a:t>
            </a:r>
            <a:r>
              <a:rPr lang="ru-RU" dirty="0" smtClean="0"/>
              <a:t>(разочарованно)</a:t>
            </a:r>
            <a:r>
              <a:rPr lang="ru-RU" b="1" dirty="0" smtClean="0"/>
              <a:t>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Как это мне знакомо!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(вздыхает):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Ну счастливого тебе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Пути! Не стану провожать,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Прости!</a:t>
            </a:r>
            <a:endParaRPr lang="en-US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Автор: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Так Колобок наш был спасен.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Пусть будет всем известно,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Что Конституция – Закон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Везде и повсеместно!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50179" name="Рисунок 4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5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28587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441">
        <p14:prism/>
      </p:transition>
    </mc:Choice>
    <mc:Fallback>
      <p:transition spd="slow" advTm="8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2" name="Рисунок 3" descr="pic6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Образовательная: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 закрепление ранее полученных знаний по теме: «Конституция – основной Закон РФ» с применением игрового материала КВН.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Воспитательная: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 воспитание любви и преданности Родине, уважения Конституции РФ – понимания и неукоснительного соблюдения ее положений.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Развития: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 расширение знаний по Конституции РФ, развитие творческой личности, формирование культуры общения.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421188" y="58738"/>
            <a:ext cx="301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600" dirty="0"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52"/>
            <a:ext cx="65008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		         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Цели занятий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790">
        <p14:prism/>
      </p:transition>
    </mc:Choice>
    <mc:Fallback>
      <p:transition spd="slow" advTm="127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6000750"/>
          </a:xfrm>
        </p:spPr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Словарная работа: каждая группа получает задание: дать определение таким понятиям как:</a:t>
            </a:r>
            <a:endParaRPr lang="en-US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Команда 1.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а.</a:t>
            </a:r>
            <a:r>
              <a:rPr lang="ru-RU" dirty="0" smtClean="0"/>
              <a:t> Федерация. (Ответ: Федерация — это добровольное объединение нескольких ранее самостоятельных национально-государственных образований (субъектов) в одно государство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б.</a:t>
            </a:r>
            <a:r>
              <a:rPr lang="ru-RU" dirty="0" smtClean="0"/>
              <a:t> Республика. (Ответ: Республика это такая форма правления при которой все высшие органы государственной власти избираются прямо (т.е. непосредственно народом) или формируется парламентом.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в.</a:t>
            </a:r>
            <a:r>
              <a:rPr lang="ru-RU" dirty="0" smtClean="0"/>
              <a:t>  Государственное устройство - это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способ организации его территории, правовое положение частей государства и система их взаимоотношений с центром.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г.</a:t>
            </a:r>
            <a:r>
              <a:rPr lang="ru-RU" dirty="0" smtClean="0"/>
              <a:t> Конституция. (Ответ: Конституция — это основной закон государства, имеющий высшую юридическую силу и регулирующий более важные общественные отношения: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-права и свободы человека и гражданина;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-устройство общества и государства;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-механизм осуществления государственной власти и местного самоуправления.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</p:txBody>
      </p:sp>
      <p:pic>
        <p:nvPicPr>
          <p:cNvPr id="51204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715">
        <p14:prism/>
      </p:transition>
    </mc:Choice>
    <mc:Fallback>
      <p:transition spd="slow" advTm="16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28587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Ситуация 1.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>
            <a:normAutofit fontScale="8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При объезде территории милицейский патруль увидел группу подростков лет 14, сидевших под раскидистой ивой. Выйдя из машины и подойдя к ним, они увидели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следующую картину: подростки по очереди, передавая друг другу, затягивались сигарой. Их вид не оставлял сомнений в том, что они находились в состоянии наркотического опьянения. Лишь один из них, самый старший, на вид лет 16, был в нормальном состоянии. На вопрос милиционера, обращенный ко всем сразу, несколько подростков хором ответили, кивнув на старшего: «Это нас Колька балует!»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    Есть ли тут правонарушение?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(Ответ: Колька совершил преступление, и его можно привлечь к уголовной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ответственности.)</a:t>
            </a:r>
          </a:p>
        </p:txBody>
      </p:sp>
      <p:pic>
        <p:nvPicPr>
          <p:cNvPr id="52228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115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237">
        <p14:prism/>
      </p:transition>
    </mc:Choice>
    <mc:Fallback>
      <p:transition spd="slow" advTm="17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428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Ситуация 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Государственная </a:t>
            </a:r>
            <a:r>
              <a:rPr lang="ru-RU" dirty="0" smtClean="0"/>
              <a:t>Дума </a:t>
            </a:r>
            <a:r>
              <a:rPr lang="ru-RU" dirty="0" smtClean="0"/>
              <a:t>па одном из своих заседаний приняла решение послать воинский контингент для поддержания мира и порядка в Югославию.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Как вы думаете, не оказался ли в данном случае нарушенным принцип разделения властей? К чьей компетенции относится руководство внешней политикой и управление армейским подразделениями России?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(Ответ: принцип нарушен. Такие решения принимает Президент.)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53252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588">
        <p14:prism/>
      </p:transition>
    </mc:Choice>
    <mc:Fallback>
      <p:transition spd="slow" advTm="165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Определите, что относится к личным, а что к политическим правам?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Первая команда задает вопросы второй.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Разогнан митинг протеста против обнищания народа. (Ответ: Политическое право – свобода митингов.)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Инакомыслящего насильно отправили в психиатрическую лечебницу. (Ответ: Личное право – свобода мысли и слова.)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Человека насильно выслали из страны и лишили гражданства. (Ответ: Политическое право, т.к. права гражданина принадлежат лишь лицам обладающим гражданством.)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По некоторым религиозным верованиям людям запрещается прикасаться к оружию. Если человек такой веры, то он не может служить и если отказывается служить, то становится правонарушителем, т.к. в Конституции РФ записано, что каждый гражданин обязан служить в армии. Что вы можете сказать по этому поводу? (ст. </a:t>
            </a:r>
            <a:r>
              <a:rPr lang="ru-RU" dirty="0" smtClean="0"/>
              <a:t>59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акон </a:t>
            </a:r>
            <a:r>
              <a:rPr lang="ru-RU" dirty="0" smtClean="0"/>
              <a:t>об альтернативной гражданской службе.)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5427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691" y="134053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810">
        <p14:prism/>
      </p:transition>
    </mc:Choice>
    <mc:Fallback>
      <p:transition spd="slow" advTm="18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Команда № 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61826"/>
              </p:ext>
            </p:extLst>
          </p:nvPr>
        </p:nvGraphicFramePr>
        <p:xfrm>
          <a:off x="457200" y="1600200"/>
          <a:ext cx="8229600" cy="501586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конкурса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 к ст. № 1 Конституции РФ.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"Мы - вам, вы - нам" теоретические вопросы.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задание: осветить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юридические свойства Конституции РФ в творческой форме.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Словарные слова : а) Федерация;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б) Республика; в) Государственное устройство; г) Конституция.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Ситуации из жизни.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Определить какие права относятся к личным, а какие к политическим.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  <p:pic>
        <p:nvPicPr>
          <p:cNvPr id="55336" name="Рисунок 4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7" name="Рисунок 5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7" y="5476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243">
        <p14:prism/>
      </p:transition>
    </mc:Choice>
    <mc:Fallback>
      <p:transition spd="slow" advTm="182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Приветствие команды № 2.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Если ты живешь в России-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Ведь она у нас одна –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Нужно знать ее устройство,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Знать свободы и права.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Мы команда  номер два,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Пожелаем вам успеха, пожелаем вам добра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Мы вам тоже не уступим –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Будем биться до конца.</a:t>
            </a:r>
          </a:p>
        </p:txBody>
      </p:sp>
      <p:pic>
        <p:nvPicPr>
          <p:cNvPr id="5632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428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171">
        <p14:prism/>
      </p:transition>
    </mc:Choice>
    <mc:Fallback>
      <p:transition spd="slow" advTm="8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857875"/>
          </a:xfrm>
        </p:spPr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u="sng" dirty="0" smtClean="0"/>
              <a:t>Ведущий: 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Мы постарались в простой, доступной форме представить определение Конституции РФ, сравнив ее со строением тела человека, т.е. с конституцией человека.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Мальчик в наушниках удрученно цитирует: «Конституция – это основной закон, который..., который... Нет, ничего не понятно!»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Появляется несколько ребят: один хилый и щуплый, второй здоровяк, эффектная девочка и просто мальчик.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Мальчик 2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О, привет, чего паришься?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Мальчик 1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Да... (машет отчаянно рукой)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Девочка берет тетрадку Мальчика 1, читает: «Конституция - это...»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По - попугайски написано! Ничего не понятно! Мне бы человеческим языком!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М2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Да чего тут непонятного? Конституция - это что? Это основной закон, в котором записаны права и свободы.  Короче какая у тебя Конституция, так ты и живешь. Вот, скажем, Ленка — конституция у нее,  я тебе скажу, впечатляет! Ленка, а у тебя тушь размазалась! </a:t>
            </a:r>
            <a:endParaRPr lang="ru-RU" dirty="0"/>
          </a:p>
        </p:txBody>
      </p:sp>
      <p:pic>
        <p:nvPicPr>
          <p:cNvPr id="5734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1428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451">
        <p14:prism/>
      </p:transition>
    </mc:Choice>
    <mc:Fallback>
      <p:transition spd="slow" advTm="174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025" y="13573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(Девочка достает зеркало, начинает поправлять макияж). Вот, видишь, органы саморегулирования работают как надо!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Опять же Санек конституция крепкая, механизм осуществления государственной власти отлажен (щупает у него бицепс, тот показывает кулак).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 какие права и свободы у Витька с такой дохлой Конституцией?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Здорово! Так Конституция, круче всех законов?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М2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Круче!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М1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Вот это я понимаю!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58372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284">
        <p14:prism/>
      </p:transition>
    </mc:Choice>
    <mc:Fallback>
      <p:transition spd="slow" advTm="112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 №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(Мы — вам, вы нам.)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Участники команд задают друг другу теоретические вопросы.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Команда № 1.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Перечислить субъекты РФ.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Национальные государства - Республики —21; государственное территориальное образование — области — </a:t>
            </a:r>
            <a:r>
              <a:rPr lang="ru-RU" dirty="0" smtClean="0"/>
              <a:t>46, </a:t>
            </a:r>
            <a:r>
              <a:rPr lang="ru-RU" dirty="0" smtClean="0"/>
              <a:t>края — </a:t>
            </a:r>
            <a:r>
              <a:rPr lang="ru-RU" dirty="0" smtClean="0"/>
              <a:t>9; </a:t>
            </a:r>
            <a:r>
              <a:rPr lang="ru-RU" dirty="0" smtClean="0"/>
              <a:t>города федерального значения — 2; национально- государственные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образования (одна автономная область и 10 автономных округов.)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Назвать высшие органы власти.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Президент — глава государства;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Парламент — Федеральное собрание — представительный и законодательный орган;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Правительство — исполнительный орган государственной власти РФ;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Высшие судебные органы и прокуратура.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5939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5001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879">
        <p14:prism/>
      </p:transition>
    </mc:Choice>
    <mc:Fallback>
      <p:transition spd="slow" advTm="138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428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Кто может быть президентом РФ?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Только гражданин РФ, не моложе 35 лет, постоянно проживающий в России не менее 10 лет, избранный на основе всеобщего равного и прямого избирательного права при тайном голосовании гражданами РФ на </a:t>
            </a:r>
            <a:r>
              <a:rPr lang="ru-RU" dirty="0" smtClean="0"/>
              <a:t>5-6 лет. </a:t>
            </a:r>
            <a:r>
              <a:rPr lang="ru-RU" dirty="0" smtClean="0"/>
              <a:t>Одно лицо не может занимать пост президента более </a:t>
            </a:r>
            <a:r>
              <a:rPr lang="ru-RU" dirty="0" smtClean="0"/>
              <a:t>2-ух </a:t>
            </a:r>
            <a:r>
              <a:rPr lang="ru-RU" dirty="0" smtClean="0"/>
              <a:t>сроков </a:t>
            </a:r>
            <a:r>
              <a:rPr lang="ru-RU" dirty="0" smtClean="0"/>
              <a:t>подряд (кандидат </a:t>
            </a:r>
            <a:r>
              <a:rPr lang="ru-RU" dirty="0" smtClean="0"/>
              <a:t>в президенты должен хорошо знать Россию, особенности ситуации, в которой она находится, должен иметь ярко выраженные личностные качества — интеллект, воля, организаторские способности, обширные знания).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60420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031">
        <p14:prism/>
      </p:transition>
    </mc:Choice>
    <mc:Fallback>
      <p:transition spd="slow" advTm="17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Итогово </a:t>
            </a:r>
            <a:r>
              <a:rPr lang="ru-RU" dirty="0"/>
              <a:t>- обобщающее занятие по теме «Конституция – основной Закон РФ» в форме игры КВН предположительно делится на 2 этапа: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50875" indent="-51435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Подготовительный.</a:t>
            </a:r>
          </a:p>
          <a:p>
            <a:pPr marL="650875" indent="-51435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Основной.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9233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100">
        <p14:prism/>
      </p:transition>
    </mc:Choice>
    <mc:Fallback>
      <p:transition spd="slow" advTm="5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128587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Функции Правительства.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Правительство — исполнительный орган гос. власти РФ. (Исполнительная власть — это наделение групп людей — министров — правом доводить принятые решения до выполнения).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Функции: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а) Разработать и представить </a:t>
            </a:r>
            <a:r>
              <a:rPr lang="ru-RU" dirty="0"/>
              <a:t>Г</a:t>
            </a:r>
            <a:r>
              <a:rPr lang="ru-RU" dirty="0" smtClean="0"/>
              <a:t>осударственной </a:t>
            </a:r>
            <a:r>
              <a:rPr lang="ru-RU" dirty="0" smtClean="0"/>
              <a:t>Думе федеральный бюджет — роспись доходов и расходов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— и обеспечить его исполнение;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б) Заботиться о финансах страны, то есть следить за пополнением казны: работа гос. предприятий, налоги, таможенные пошлины и т.д.;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в) Обеспечивать единую государственную политику в разных областях: образование, культура и т.д.;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г) Управлять федеральной собственность: энергетические системы;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д) Принимать меры по обороне страны государственной безопасности;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е) Меры по обеспечению законности прав и свобод, охране общественного порядка, борьбе с преступностью.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61444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743">
        <p14:prism/>
      </p:transition>
    </mc:Choice>
    <mc:Fallback>
      <p:transition spd="slow" advTm="16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Процедура принятия законов.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Законодательная инициатива;</a:t>
            </a:r>
          </a:p>
          <a:p>
            <a:r>
              <a:rPr lang="ru-RU" dirty="0" smtClean="0"/>
              <a:t>б) Подготовка законопроекта;</a:t>
            </a:r>
          </a:p>
          <a:p>
            <a:r>
              <a:rPr lang="ru-RU" dirty="0" smtClean="0"/>
              <a:t>в) Обсуждение в парламенте (несение поправок);</a:t>
            </a:r>
          </a:p>
          <a:p>
            <a:r>
              <a:rPr lang="ru-RU" dirty="0" smtClean="0"/>
              <a:t>г) Принятие путем голосования;</a:t>
            </a:r>
          </a:p>
          <a:p>
            <a:r>
              <a:rPr lang="ru-RU" dirty="0" smtClean="0"/>
              <a:t>д) Подписание президентом — главой государства;</a:t>
            </a:r>
          </a:p>
          <a:p>
            <a:r>
              <a:rPr lang="ru-RU" dirty="0" smtClean="0"/>
              <a:t>е) Опубликование в печати;</a:t>
            </a:r>
          </a:p>
        </p:txBody>
      </p:sp>
      <p:pic>
        <p:nvPicPr>
          <p:cNvPr id="6246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3573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390">
        <p14:prism/>
      </p:transition>
    </mc:Choice>
    <mc:Fallback>
      <p:transition spd="slow" advTm="93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3573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Две категории прав человека.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/>
              <a:t>Первая категория: государство признает за человеком личную сферу отношений, которая отдана на его усмотрение и не может быть объектом вмешательства государства — права человека на свободу, личную семейную тайну, неприкосновенность частной жизни и т.д.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/>
              <a:t>Вторая категория прав человека характеризуется активной ролью государства в их реализации, что  дает возможность человеку требовать от государственных органов и должностных лиц положительной деятельности по обеспечению соответствующих прав и свобод — право на труд, на жилище, на социальное обеспечение по возрасту (пенсии), в случае болезни (оплата больничного листа) и т.д. но не все права человека входят в эту классификацию, например право на жизнь, оно предполагает как элемент не вмешательства государства, так и активные действия, направленные на создание достойный человека условий существования (пособие по безработице, поддержка малоимущих и т.д.)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/>
          </a:p>
        </p:txBody>
      </p:sp>
      <p:pic>
        <p:nvPicPr>
          <p:cNvPr id="63492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431">
        <p14:prism/>
      </p:transition>
    </mc:Choice>
    <mc:Fallback>
      <p:transition spd="slow" advTm="174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Какое место занимает Президент в системе государственных органов?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4513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6525" indent="0">
              <a:buNone/>
            </a:pPr>
            <a:r>
              <a:rPr lang="ru-RU" dirty="0" smtClean="0"/>
              <a:t>Президент – глава государства РФ, он имеет большие полномочия и не входит ни в одну ветвь власти, а занимает особое место.</a:t>
            </a:r>
          </a:p>
          <a:p>
            <a:endParaRPr lang="ru-RU" dirty="0" smtClean="0"/>
          </a:p>
        </p:txBody>
      </p:sp>
      <p:pic>
        <p:nvPicPr>
          <p:cNvPr id="6451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7858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706">
        <p14:prism/>
      </p:transition>
    </mc:Choice>
    <mc:Fallback>
      <p:transition spd="slow" advTm="6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4.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6525" indent="0">
              <a:buNone/>
            </a:pPr>
            <a:r>
              <a:rPr lang="ru-RU" dirty="0" smtClean="0"/>
              <a:t>Мы представляем юридические свойства </a:t>
            </a:r>
            <a:r>
              <a:rPr lang="ru-RU" dirty="0" smtClean="0"/>
              <a:t>Конституции РФ </a:t>
            </a:r>
            <a:r>
              <a:rPr lang="ru-RU" dirty="0" smtClean="0"/>
              <a:t>в </a:t>
            </a:r>
            <a:r>
              <a:rPr lang="ru-RU" dirty="0" smtClean="0"/>
              <a:t>творческой</a:t>
            </a:r>
            <a:r>
              <a:rPr lang="ru-RU" dirty="0" smtClean="0"/>
              <a:t> </a:t>
            </a:r>
            <a:r>
              <a:rPr lang="ru-RU" dirty="0" smtClean="0"/>
              <a:t>форме.</a:t>
            </a:r>
          </a:p>
          <a:p>
            <a:endParaRPr lang="ru-RU" dirty="0" smtClean="0"/>
          </a:p>
        </p:txBody>
      </p:sp>
      <p:pic>
        <p:nvPicPr>
          <p:cNvPr id="6553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9286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811">
        <p14:prism/>
      </p:transition>
    </mc:Choice>
    <mc:Fallback>
      <p:transition spd="slow" advTm="3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 куплет: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 smtClean="0"/>
              <a:t>Это было все то ли в Ольхово,</a:t>
            </a:r>
          </a:p>
          <a:p>
            <a:pPr marL="136525" indent="0">
              <a:buNone/>
            </a:pPr>
            <a:r>
              <a:rPr lang="ru-RU" dirty="0" smtClean="0"/>
              <a:t>То ли в Крюково, то ль в Конаково.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 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  <a:p>
            <a:pPr marL="136525" indent="0">
              <a:buNone/>
            </a:pPr>
            <a:r>
              <a:rPr lang="ru-RU" dirty="0" smtClean="0"/>
              <a:t>Их народу надо знать,</a:t>
            </a:r>
          </a:p>
          <a:p>
            <a:pPr marL="136525" indent="0">
              <a:buNone/>
            </a:pPr>
            <a:r>
              <a:rPr lang="ru-RU" dirty="0" smtClean="0"/>
              <a:t>Чтобы жить да поживать!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6656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7162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729">
        <p14:prism/>
      </p:transition>
    </mc:Choice>
    <mc:Fallback>
      <p:transition spd="slow" advTm="3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2: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75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u="sng" dirty="0" smtClean="0"/>
              <a:t>Юридически высшею силой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Конституция издавна слыла!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 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</p:txBody>
      </p:sp>
      <p:pic>
        <p:nvPicPr>
          <p:cNvPr id="6758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428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744">
        <p14:prism/>
      </p:transition>
    </mc:Choice>
    <mc:Fallback>
      <p:transition spd="slow" advTm="2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3: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86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 smtClean="0"/>
              <a:t>Жил Андрюшка да горя не </a:t>
            </a:r>
            <a:r>
              <a:rPr lang="ru-RU" dirty="0" smtClean="0"/>
              <a:t>знавши</a:t>
            </a:r>
            <a:r>
              <a:rPr lang="en-US" dirty="0" smtClean="0"/>
              <a:t>,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Конституцию на ночь читавши.</a:t>
            </a:r>
          </a:p>
          <a:p>
            <a:pPr marL="136525" indent="0">
              <a:buNone/>
            </a:pPr>
            <a:r>
              <a:rPr lang="ru-RU" u="sng" dirty="0" smtClean="0"/>
              <a:t>Он своими правами</a:t>
            </a:r>
            <a:r>
              <a:rPr lang="ru-RU" dirty="0" smtClean="0"/>
              <a:t> гордился,</a:t>
            </a:r>
          </a:p>
          <a:p>
            <a:pPr marL="136525" indent="0">
              <a:buNone/>
            </a:pPr>
            <a:r>
              <a:rPr lang="ru-RU" dirty="0" smtClean="0"/>
              <a:t>А на Клавке никак не женился!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 smtClean="0"/>
              <a:t>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68611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428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975">
        <p14:prism/>
      </p:transition>
    </mc:Choice>
    <mc:Fallback>
      <p:transition spd="slow" advTm="49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4: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96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 smtClean="0"/>
              <a:t>Захотелось Андрюшкиной Клавке</a:t>
            </a:r>
          </a:p>
          <a:p>
            <a:pPr marL="136525" indent="0">
              <a:buNone/>
            </a:pPr>
            <a:r>
              <a:rPr lang="ru-RU" u="sng" dirty="0" smtClean="0"/>
              <a:t>К Конституции сделать поправки</a:t>
            </a:r>
            <a:r>
              <a:rPr lang="ru-RU" dirty="0" smtClean="0"/>
              <a:t>.</a:t>
            </a:r>
          </a:p>
          <a:p>
            <a:pPr marL="136525" indent="0">
              <a:buNone/>
            </a:pPr>
            <a:r>
              <a:rPr lang="ru-RU" dirty="0" smtClean="0"/>
              <a:t>Чтоб законом бы ей вооружиться,</a:t>
            </a:r>
          </a:p>
          <a:p>
            <a:pPr marL="136525" indent="0">
              <a:buNone/>
            </a:pPr>
            <a:r>
              <a:rPr lang="ru-RU" dirty="0" smtClean="0"/>
              <a:t>Лишь на Клавках Андрюшкам жениться!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 smtClean="0"/>
              <a:t>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6963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128587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187">
        <p14:prism/>
      </p:transition>
    </mc:Choice>
    <mc:Fallback>
      <p:transition spd="slow" advTm="5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5: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 smtClean="0"/>
              <a:t>Стала Клавка трясти свою бабку</a:t>
            </a:r>
          </a:p>
          <a:p>
            <a:pPr marL="136525" indent="0">
              <a:buNone/>
            </a:pPr>
            <a:r>
              <a:rPr lang="ru-RU" dirty="0" smtClean="0"/>
              <a:t>Чтоб пробила бы бабка поправку.</a:t>
            </a:r>
          </a:p>
          <a:p>
            <a:pPr marL="136525" indent="0">
              <a:buNone/>
            </a:pPr>
            <a:r>
              <a:rPr lang="ru-RU" dirty="0" smtClean="0"/>
              <a:t>Чтоб на Клавках женились Андрюшки,</a:t>
            </a:r>
          </a:p>
          <a:p>
            <a:pPr marL="136525" indent="0">
              <a:buNone/>
            </a:pPr>
            <a:r>
              <a:rPr lang="ru-RU" dirty="0" smtClean="0"/>
              <a:t>И у Клавок бы жизнь стала лучше!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7065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3573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219">
        <p14:prism/>
      </p:transition>
    </mc:Choice>
    <mc:Fallback>
      <p:transition spd="slow" advTm="62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86750" cy="6858000"/>
          </a:xfrm>
        </p:spPr>
        <p:txBody>
          <a:bodyPr/>
          <a:lstStyle/>
          <a:p>
            <a:pPr marL="136525" indent="0" algn="ctr">
              <a:buNone/>
            </a:pPr>
            <a:r>
              <a:rPr lang="ru-RU" sz="1600" dirty="0" smtClean="0"/>
              <a:t>   </a:t>
            </a: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Подготовительный</a:t>
            </a:r>
            <a:endParaRPr lang="en-US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П</a:t>
            </a:r>
            <a:r>
              <a:rPr lang="ru-RU" sz="1600" dirty="0" smtClean="0"/>
              <a:t>редполагает работу преподавателя с командами учащихся над конкурсными заданиями непосредственно к самому занятию: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предложение преподавателя данной группе провести итоговое занятие в форме игры КВН;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формирование команд, выбор капитанов команд;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задание преподавателя командам: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командам подготовить приветствия;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определить форму каждого конкурса, время подготовки;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определить количество заданий, практических ситуаций;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подготовить ответы, комментарии к ним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оценка ответов со стороны команд- соперников;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В течение подготовительного периода проходит работа преподавателя с каждой командой отдельно над определением количества заданий, выбором заданий, построением выступления.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О</a:t>
            </a:r>
            <a:r>
              <a:rPr lang="ru-RU" sz="1600" dirty="0" smtClean="0"/>
              <a:t>пределяется время на выполнение конкурсных заданий.</a:t>
            </a:r>
          </a:p>
          <a:p>
            <a:pPr marL="136525" indent="0">
              <a:buNone/>
            </a:pPr>
            <a:r>
              <a:rPr lang="ru-RU" sz="1600" dirty="0" smtClean="0"/>
              <a:t> </a:t>
            </a:r>
          </a:p>
        </p:txBody>
      </p:sp>
      <p:pic>
        <p:nvPicPr>
          <p:cNvPr id="16387" name="Рисунок 5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616">
        <p14:prism/>
      </p:transition>
    </mc:Choice>
    <mc:Fallback>
      <p:transition spd="slow" advTm="166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6: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6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 smtClean="0"/>
              <a:t>Бабка Клавки, как в воду глядела</a:t>
            </a:r>
          </a:p>
          <a:p>
            <a:pPr marL="136525" indent="0">
              <a:buNone/>
            </a:pPr>
            <a:r>
              <a:rPr lang="ru-RU" dirty="0" smtClean="0"/>
              <a:t>Удрученно под нос свой пропела:</a:t>
            </a:r>
          </a:p>
          <a:p>
            <a:pPr marL="136525" indent="0">
              <a:buNone/>
            </a:pPr>
            <a:r>
              <a:rPr lang="ru-RU" dirty="0" smtClean="0"/>
              <a:t>«Не осилю задачу я, Клава,</a:t>
            </a:r>
          </a:p>
          <a:p>
            <a:pPr marL="136525" indent="0">
              <a:buNone/>
            </a:pPr>
            <a:r>
              <a:rPr lang="ru-RU" u="sng" dirty="0" smtClean="0"/>
              <a:t>На защите её вся держава</a:t>
            </a:r>
            <a:r>
              <a:rPr lang="ru-RU" dirty="0" smtClean="0"/>
              <a:t>!»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71683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35731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799">
        <p14:prism/>
      </p:transition>
    </mc:Choice>
    <mc:Fallback>
      <p:transition spd="slow" advTm="67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7: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27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u="sng" dirty="0" smtClean="0"/>
              <a:t>А уж суд-то Конституционный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Ой, суровый и грозный оный!</a:t>
            </a:r>
          </a:p>
          <a:p>
            <a:pPr marL="136525" indent="0">
              <a:buNone/>
            </a:pPr>
            <a:r>
              <a:rPr lang="ru-RU" dirty="0" smtClean="0"/>
              <a:t>Как дознается кто воду мутит</a:t>
            </a:r>
          </a:p>
          <a:p>
            <a:pPr marL="136525" indent="0">
              <a:buNone/>
            </a:pPr>
            <a:r>
              <a:rPr lang="ru-RU" dirty="0" smtClean="0"/>
              <a:t>Он мне, Клавочка, руки-то скрутит!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72707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42875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270">
        <p14:prism/>
      </p:transition>
    </mc:Choice>
    <mc:Fallback>
      <p:transition spd="slow" advTm="62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8: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37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 smtClean="0"/>
              <a:t>Да с такой </a:t>
            </a:r>
            <a:r>
              <a:rPr lang="ru-RU" u="sng" dirty="0" smtClean="0"/>
              <a:t>Юридической базой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Твой Андрюшка покруче спецназа!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6525" indent="0">
              <a:buNone/>
            </a:pPr>
            <a:r>
              <a:rPr lang="ru-RU" dirty="0" smtClean="0"/>
              <a:t>Ой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свойства, да свойства, да свойства мои,</a:t>
            </a:r>
          </a:p>
          <a:p>
            <a:pPr marL="136525" indent="0">
              <a:buNone/>
            </a:pPr>
            <a:r>
              <a:rPr lang="ru-RU" dirty="0" smtClean="0"/>
              <a:t>Юридические! Конституции!</a:t>
            </a:r>
          </a:p>
          <a:p>
            <a:pPr marL="136525" indent="0">
              <a:buNone/>
            </a:pPr>
            <a:r>
              <a:rPr lang="ru-RU" dirty="0" smtClean="0"/>
              <a:t> </a:t>
            </a:r>
          </a:p>
          <a:p>
            <a:pPr marL="136525" indent="0">
              <a:buNone/>
            </a:pPr>
            <a:endParaRPr lang="ru-RU" dirty="0" smtClean="0"/>
          </a:p>
        </p:txBody>
      </p:sp>
      <p:pic>
        <p:nvPicPr>
          <p:cNvPr id="73731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128587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207">
        <p14:prism/>
      </p:transition>
    </mc:Choice>
    <mc:Fallback>
      <p:transition spd="slow" advTm="32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Куплет 9: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Сам Андрей вскоре остепенился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Добровольно на Клавке женился.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И в Госдуме</a:t>
            </a:r>
            <a:r>
              <a:rPr lang="ru-RU" dirty="0" smtClean="0"/>
              <a:t> он теперь заседает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smtClean="0"/>
              <a:t>С Конституцией законы сверяет</a:t>
            </a:r>
            <a:r>
              <a:rPr lang="ru-RU" dirty="0" smtClean="0"/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Ой свойства, да свойства, да свойства мои,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Юридические! Конституции!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Их народу надо знать,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Чтобы жить да поживать!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(Не петь, а сказать хором)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Конституция Федерации –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Суть успеха развития нации!</a:t>
            </a:r>
          </a:p>
        </p:txBody>
      </p:sp>
      <p:pic>
        <p:nvPicPr>
          <p:cNvPr id="7475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5001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826">
        <p14:prism/>
      </p:transition>
    </mc:Choice>
    <mc:Fallback>
      <p:transition spd="slow" advTm="10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15001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5.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6000750"/>
          </a:xfrm>
        </p:spPr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Словарная работа: каждая группа получает задание: дать определение таким понятиям как: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Команда 2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а. Автономия. (Ответ: Автономия – это предоставления какой-либо части государства самоуправления (самостоятельности) для решения вопросов, требующих учетов местной специфики.)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б. Конституционный статус личности. (Ответ: Конституционный статус личности – это сумма конституционных норм, закрепляющих положение человека гражданина в российском обществе и государстве, объем его прав, свобод и обязанности. Образует личный статус личности в РФ (ст. 64 Конституции РФ).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в. Признаки правового государства. (Ответ: Признаками правового государства являются: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верховенство закона;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признание естественных прав и свобод человека;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существует разделение властей;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существует независимый суд.) г. Демократическая власть. (Ответ: Демократическая власть – это народная форма правления, когда народ облечен высшей властью и осуществляет ее непосредственно – собрания, митинги и референдумы – либо через своих представителей, избранных при свободной избирательной системе.)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</p:txBody>
      </p:sp>
      <p:pic>
        <p:nvPicPr>
          <p:cNvPr id="75780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111">
        <p14:prism/>
      </p:transition>
    </mc:Choice>
    <mc:Fallback>
      <p:transition spd="slow" advTm="18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15001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Жизненные ситуации, по которым участники команд должны дать свои умозаключения.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Ситуация 5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Отце и сын Кибриковы открыли маленькое, но своё дело. Они приобрели помещение, установили в нем необходимое специальное оборудование и стали заниматься ремонтом легковых автомобилей. Дела пошли не плохо. Но через некоторое время отец умер. Другие дети, являющиеся тоже наследниками умершего, потребовали приобретенное имуществ разделить в соответствии с законом.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i="1" dirty="0" smtClean="0"/>
              <a:t>Как вы думаете, не будет ли здесь нарушено право частной собственности, которое согласно ст. 35 Конституции РФ охраняется законом?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(Ответ: нет.)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76804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631">
        <p14:prism/>
      </p:transition>
    </mc:Choice>
    <mc:Fallback>
      <p:transition spd="slow" advTm="156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 открытого урока по изучению Конституции РФ с использованием нетрадиционной  формы </a:t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smtClean="0"/>
              <a:t>игры КВН).</a:t>
            </a:r>
            <a:endParaRPr lang="ru-RU" dirty="0"/>
          </a:p>
        </p:txBody>
      </p:sp>
      <p:pic>
        <p:nvPicPr>
          <p:cNvPr id="1026" name="Picture 2" descr="C:\Users\самсунг\Desktop\флэш 1гб\картинки\tit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214688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4" descr="78628_Picture 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1500188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Конкурс № 7.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Определите, что относится к личным, а что к политическим правам?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/>
              <a:t>Вторая команда задает вопросы первой.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1)</a:t>
            </a:r>
            <a:r>
              <a:rPr lang="ru-RU" dirty="0" smtClean="0"/>
              <a:t>Пенсионеры собрались на митинг, протестуя против закона о замене льгот денежными компенсациями. (Ответ: Политические права.)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2)</a:t>
            </a:r>
            <a:r>
              <a:rPr lang="ru-RU" dirty="0" smtClean="0"/>
              <a:t>Соседка подглядывала в замочную скважину чужой квартиры. (Ответ: Личные право на неприкосновенность личной жизни.)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3)</a:t>
            </a:r>
            <a:r>
              <a:rPr lang="ru-RU" dirty="0" smtClean="0"/>
              <a:t>Старейшины спартанцев решили сбросить слабого новорожденного в пропасть. (Ответ: Личное право на жизнь.)</a:t>
            </a:r>
            <a:endParaRPr lang="en-US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4) </a:t>
            </a:r>
            <a:r>
              <a:rPr lang="ru-RU" dirty="0" smtClean="0"/>
              <a:t>Знаменитый китайский философ Конфуций знал очень важное условие успешного управления государством. Попытайтесь закончить фразу, раскрывающие эти условия. (Слов должно быть не более 3-4-ёх.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«Управление государством зависит от…»   Ответ: От подбора мудрых людей.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  <a:r>
              <a:rPr lang="ru-RU" dirty="0" smtClean="0"/>
              <a:t>Знаменитый китайский философ Конфуций знал очень важное условие успешного управления государством. Попытайтесь закончить фразу, раскрывающие эти условия. (Слов должно быть не более 3-4-ёх.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«Управление государством зависит от…»   Ответ: От подбора мудрых людей.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77828" name="Рисунок 3" descr="75px-Coat_of_Arms_of_the_Russian_Federation.sv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0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Новая папка\f7e512ad254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imn__gimn_rossiibez_slovmp3._[mp3ex.ne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rjytw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3886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126">
        <p14:prism/>
      </p:transition>
    </mc:Choice>
    <mc:Fallback>
      <p:transition spd="slow" advTm="111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475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Рисунок 4" descr="78628_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1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1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1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1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1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Основной этап.</a:t>
            </a:r>
            <a:r>
              <a:rPr lang="ru-RU" sz="31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1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1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Проведение итогово - обобщающего занятия: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План: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вводное слово преподавателя;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представление жюри;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представление заданий конкурсов;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начало урока-игры с приветствия команд;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комментарии команд к ст. №1 Конституции РФ и к определению «Конституция РФ – основной закон государства»;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конкурс «Мы – вам, вы - нам» (команды задают друг другу теоретические вопросы)</a:t>
            </a:r>
            <a:r>
              <a:rPr lang="en-US" dirty="0" smtClean="0"/>
              <a:t>;</a:t>
            </a:r>
            <a:endParaRPr lang="ru-RU" dirty="0" smtClean="0"/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домашнее задание;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словарная работа;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разбор практических ситуаций;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разграничение политических и личных прав;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подведение итогов по конкурсным заданиям;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сообщение итогов;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- заключительное слово преподавателя.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7411" name="Рисунок 3" descr="75px-Coat_of_Arms_of_the_Russian_Federation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00063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598">
        <p14:prism/>
      </p:transition>
    </mc:Choice>
    <mc:Fallback>
      <p:transition spd="slow" advTm="185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Ход проведения занятия: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Преподаватель: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отмечает отсутствующих;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выступает с вводным словом;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объявляет план работы на данном занятии;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объясняет цели занятия: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образовательная – воспроизведение и закрепление  ранее полученных знаний,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воспитательная – уважение основного закона,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 развития – развитие творческой личности;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- объявляет регламент работы по каждому конкурсу: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1. Приветствия команд – 3 мин;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2. Комментарии команд к ст. №1 Конституции РФ – 7 мин;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3. «Мы – вам, вы - нам» - 5 мин;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4. Домашнее задание – 12 мин;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5. Словарная работа – 5 мин;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6. Разбор практических ситуаций – 5 мин;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7. Разграничение политических и личных прав – 4 мин.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Жюри подводит итоги.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18435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428625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427">
        <p14:prism/>
      </p:transition>
    </mc:Choice>
    <mc:Fallback>
      <p:transition spd="slow" advTm="174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Конкурсы: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Приветствия команд, связанные с положениями Конституционного права;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Команда № 1 комментирует ст. № 1 Конституцию РФ;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Команда № 2 комментирует определение «Конституция РФ – это…»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«Мы – вам, вы - нам» - команды задают друг другу теоретические вопросы;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Домашнее задание Команда № 1 освещает принципы Конституции.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Команда № 2 освещает юридические свойства Конституции;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Словарная работа – обе команды получают слова на карточках, которые необходимо объяснить;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Разбор практических ситуаций;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Разграничение политических и личных прав.</a:t>
            </a:r>
            <a:endParaRPr lang="ru-RU" dirty="0"/>
          </a:p>
        </p:txBody>
      </p:sp>
      <p:pic>
        <p:nvPicPr>
          <p:cNvPr id="19459" name="Рисунок 3" descr="75px-Coat_of_Arms_of_the_Russian_Federati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78628_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000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777">
        <p14:prism/>
      </p:transition>
    </mc:Choice>
    <mc:Fallback>
      <p:transition spd="slow" advTm="157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3321</Words>
  <Application>Microsoft Office PowerPoint</Application>
  <PresentationFormat>Экран (4:3)</PresentationFormat>
  <Paragraphs>712</Paragraphs>
  <Slides>67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Апекс</vt:lpstr>
      <vt:lpstr>Воздушный поток</vt:lpstr>
      <vt:lpstr>Презентация PowerPoint</vt:lpstr>
      <vt:lpstr>Составила преподаватель:  Тягай Людмила Федоровна</vt:lpstr>
      <vt:lpstr> Тема : Конституция – Основной закон Российской Федерации. </vt:lpstr>
      <vt:lpstr>.</vt:lpstr>
      <vt:lpstr>    Итогово - обобщающее занятие по теме «Конституция – основной Закон РФ» в форме игры КВН предположительно делится на 2 этапа: </vt:lpstr>
      <vt:lpstr> </vt:lpstr>
      <vt:lpstr>   Основной этап. Проведение итогово - обобщающего занятия: </vt:lpstr>
      <vt:lpstr>Ход проведения занятия: </vt:lpstr>
      <vt:lpstr>Конкурсы:</vt:lpstr>
      <vt:lpstr>Презентация PowerPoint</vt:lpstr>
      <vt:lpstr>Предмет Конституционного права – это 2 сферы общественных отношений: </vt:lpstr>
      <vt:lpstr>Команда № 1 </vt:lpstr>
      <vt:lpstr>Приветствие  </vt:lpstr>
      <vt:lpstr>Команда № 1 доступно комментирует ст. № 1 Конституции РФ.  </vt:lpstr>
      <vt:lpstr>Презентация PowerPoint</vt:lpstr>
      <vt:lpstr>Презентация PowerPoint</vt:lpstr>
      <vt:lpstr>Конкурс № 3.  </vt:lpstr>
      <vt:lpstr>Команда № 2. </vt:lpstr>
      <vt:lpstr>Презентация PowerPoint</vt:lpstr>
      <vt:lpstr>2. Что такое гражданство? </vt:lpstr>
      <vt:lpstr> 3. Гражданские (личные) права и свободы.</vt:lpstr>
      <vt:lpstr>Конституционный статус личности в РФ.  </vt:lpstr>
      <vt:lpstr>Кто может быть гражданином РФ?</vt:lpstr>
      <vt:lpstr>Презентация PowerPoint</vt:lpstr>
      <vt:lpstr>  Судебная власть.</vt:lpstr>
      <vt:lpstr>Конкурс № 4 Домашние задание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№ 5 </vt:lpstr>
      <vt:lpstr>Конкурс № 6 Ситуация 1. </vt:lpstr>
      <vt:lpstr>Ситуация 2. </vt:lpstr>
      <vt:lpstr>Конкурс № 7.</vt:lpstr>
      <vt:lpstr>Команда № 2 </vt:lpstr>
      <vt:lpstr>Конкурс № 1 </vt:lpstr>
      <vt:lpstr>Конкурс № 2 </vt:lpstr>
      <vt:lpstr>Презентация PowerPoint</vt:lpstr>
      <vt:lpstr>Конкурс  № 3 (Мы — вам, вы нам.) </vt:lpstr>
      <vt:lpstr>Кто может быть президентом РФ? </vt:lpstr>
      <vt:lpstr>Функции Правительства. </vt:lpstr>
      <vt:lpstr>Процедура принятия законов. </vt:lpstr>
      <vt:lpstr>Две категории прав человека.</vt:lpstr>
      <vt:lpstr>Какое место занимает Президент в системе государственных органов? </vt:lpstr>
      <vt:lpstr>Конкурс № 4. Домашнее задание </vt:lpstr>
      <vt:lpstr>1 куплет: </vt:lpstr>
      <vt:lpstr>Куплет 2: </vt:lpstr>
      <vt:lpstr>Куплет 3: </vt:lpstr>
      <vt:lpstr>Куплет 4: </vt:lpstr>
      <vt:lpstr>Куплет 5: </vt:lpstr>
      <vt:lpstr>Куплет 6: </vt:lpstr>
      <vt:lpstr>Куплет 7: </vt:lpstr>
      <vt:lpstr>Куплет 8: </vt:lpstr>
      <vt:lpstr>Куплет 9: </vt:lpstr>
      <vt:lpstr>Конкурс № 5. </vt:lpstr>
      <vt:lpstr>Конкурс № 6.</vt:lpstr>
      <vt:lpstr>Подведение итогов открытого урока по изучению Конституции РФ с использованием нетрадиционной  формы  (игры КВН).</vt:lpstr>
      <vt:lpstr>Конкурс № 7.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Политехнический колледж № 50                Составила преподаватель:  Тягай Людмила Федоровна</dc:title>
  <dc:creator>Тягай Людмила Фёдоровна</dc:creator>
  <cp:lastModifiedBy>самсунг</cp:lastModifiedBy>
  <cp:revision>12</cp:revision>
  <dcterms:modified xsi:type="dcterms:W3CDTF">2010-12-24T14:18:38Z</dcterms:modified>
</cp:coreProperties>
</file>