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6" r:id="rId2"/>
    <p:sldId id="268" r:id="rId3"/>
    <p:sldId id="264" r:id="rId4"/>
    <p:sldId id="270" r:id="rId5"/>
    <p:sldId id="265" r:id="rId6"/>
    <p:sldId id="260" r:id="rId7"/>
    <p:sldId id="261" r:id="rId8"/>
    <p:sldId id="273" r:id="rId9"/>
    <p:sldId id="269" r:id="rId10"/>
    <p:sldId id="27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22" autoAdjust="0"/>
    <p:restoredTop sz="94660"/>
  </p:normalViewPr>
  <p:slideViewPr>
    <p:cSldViewPr>
      <p:cViewPr>
        <p:scale>
          <a:sx n="70" d="100"/>
          <a:sy n="70" d="100"/>
        </p:scale>
        <p:origin x="-52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5A992F-1C16-4EF3-B8EB-493FFCA59F88}" type="datetimeFigureOut">
              <a:rPr lang="ru-RU" smtClean="0"/>
              <a:pPr/>
              <a:t>07.01.2011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4B9057-5232-4A0F-8F55-6CAA5D8794A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ru-RU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Кормилец человека и животных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(Грибы, ягоды, орехи, съедобные побеги)</a:t>
            </a:r>
          </a:p>
          <a:p>
            <a:pPr lvl="0"/>
            <a:r>
              <a:rPr lang="ru-RU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Древесина	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Сами деревья - мощные фабрики биомассы. На каждом гектаре лесов ее сосредоточено более 250 тонн. Древесина для топлива, строек, поделок, сырье для промышленности - дубильное, лекарственное, красящее:</a:t>
            </a:r>
          </a:p>
          <a:p>
            <a:pPr lvl="0"/>
            <a:r>
              <a:rPr lang="ru-RU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Охотничьи угодья	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Лесная зона - крупнейшее в мире охотничье угодье. Белка и соболь, куница и горностай, бобр и выдра, тетерев, глухарь, рябчик - чего только не приносят охотники из русских лесов!</a:t>
            </a:r>
          </a:p>
          <a:p>
            <a:pPr lvl="0"/>
            <a:r>
              <a:rPr lang="ru-RU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Поставщик О2	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0"/>
            <a:r>
              <a:rPr lang="ru-RU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Оздоровитель</a:t>
            </a:r>
            <a:r>
              <a:rPr lang="ru-RU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и ресурс отдыха	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лесу человек черпает силы, отдыхает от бешенного теперь ритма жизни,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оздоравливается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lvl="0"/>
            <a:r>
              <a:rPr lang="ru-RU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Украшение ландшафта	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0"/>
            <a:r>
              <a:rPr lang="ru-RU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Лес - это просто красиво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Источник вдохновения	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Учитель обращает внимание на картины художников, говорит о писателях и поэтах, всегда воспевавших лес в своих произведениях (М.Пришвин, К.Паустовский :), о композиторах (М.Глинка, И.Глазунов., П.Чайковский :).</a:t>
            </a:r>
          </a:p>
          <a:p>
            <a:pPr lvl="0"/>
            <a:r>
              <a:rPr lang="ru-RU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Воспитатель	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Так как он во многом сформировал черты характера и психологии русского человека.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Защитник	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лесу укрывались во время смуты, войн, а еще лес защитник полей и урожаев.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9057-5232-4A0F-8F55-6CAA5D8794AC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Заказники Томской области</a:t>
            </a:r>
          </a:p>
          <a:p>
            <a:r>
              <a:rPr lang="ru-RU" dirty="0" err="1" smtClean="0"/>
              <a:t>Баргузинский</a:t>
            </a:r>
            <a:r>
              <a:rPr lang="ru-RU" baseline="0" dirty="0" smtClean="0"/>
              <a:t> заповедник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 нас в стране создано множество охраняемых лесных территорий. В Томской области действует 16 заказников, решается вопрос о создании заповедника в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Тегульдетском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районе и национального парка в междуречье. Охраняются памятники природы (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Кисловский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бор, Большой муравейник.)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9057-5232-4A0F-8F55-6CAA5D8794AC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Леса России - это глухомань ельников, и величие дубрав, и пропитанные солнцем сосновые боры, и белоствольные березняки. Леса России охватывают целых четыре природные зоны: тайга, смешанные леса, широколиственные леса, мелколиственные леса. Лесная зона находится южнее зоны тундры, на карте она обозна­чена зеленым цветом. Зона лесов расположена в умеренном поясе, значит, ярко выражены все четыре времени года, холодная зима и теплое лето.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Поэтому их объединяют в типы. Посмотрите на карту природных зон России и назовите те леса, которые выделены. (Дети называют: тайга, смешанные и широколиственные леса, муссонные леса Дальнего Востока).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Россия занимает первое место в мире по площади лесов и, конечно, самая большая доля (80%), самая древняя и снежная ландшафтная зона России  - приходится на тайгу. Её ширина в Европейской части достигает 800 километров, а в Западной и Восточной Сибири — 2150 километров. Таёжные зоны России стали формироваться ещё до наступления ледников.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9057-5232-4A0F-8F55-6CAA5D8794AC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Тайгу образуют различные хвойные породы деревьев, что и объясняет разный внешний облик тайги. Часто встречаются темнохвойные елово-пихтовые леса, где к ним присоединяются кедровники. Кроны елей плотно сомкнуты, под ними селятся ковры изо мха, а другие растения в нижних ярусах плохо переносят постоянную тень и поэтому развиты слабо. Так же западносибирская тайга богата сосной, лиственницей, на местах пожарищ растут береза и осина.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Тайге свойственно отсутствие или слабое развитие подлеска (так как в лесу мало света), а также однообразие травяно-кустарникового яруса и мохового покрова (зелёные мхи). Виды кустарников (можжевельник, жимолость, смородина, ива и др.), кустарничков (черника, брусника и др.) и трав (кислица,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грушанка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 немногочисленны как в Евразии, так и в Северной Америке.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9057-5232-4A0F-8F55-6CAA5D8794AC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 югу на смену тайге приходит 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смешанный лес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В нем наряду с хвойными деревьями растут 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березы, осины, ольхи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(показ гербария, закрепление карточек на карте). Зима в таком лесу мягче. У лиственных деревьев некрупные листья, которые они сбрасывают на зиму.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Ближе к югу зоны становится еще теплее, и смешанные леса сменяются 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широколиственными,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в которых растут 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дуб, липа, клен, ясень, вяз.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Это теплолюбивые деревья, поэтому они имеют крупные листья, на зиму сбрасывают листву, размножаются семенами (картина «Широколиственный лес»).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9057-5232-4A0F-8F55-6CAA5D8794AC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Животный мир тайги богаче и разнообразнее, чем животный мир тундры:  здесь можно встретить крупных и мелких животных, насекомых Многочисленны и широко распространены: рысь, норка, росомаха, бурундук, куница, соболь, белка, летяга и др.  Бурый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медведь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9057-5232-4A0F-8F55-6CAA5D8794AC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78FE9-9012-4111-8ABC-5E54B13DE828}" type="datetimeFigureOut">
              <a:rPr lang="ru-RU" smtClean="0"/>
              <a:pPr/>
              <a:t>07.01.2011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13A11-0F6C-4309-A39A-51712E48B4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78FE9-9012-4111-8ABC-5E54B13DE828}" type="datetimeFigureOut">
              <a:rPr lang="ru-RU" smtClean="0"/>
              <a:pPr/>
              <a:t>07.01.2011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13A11-0F6C-4309-A39A-51712E48B4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78FE9-9012-4111-8ABC-5E54B13DE828}" type="datetimeFigureOut">
              <a:rPr lang="ru-RU" smtClean="0"/>
              <a:pPr/>
              <a:t>07.01.2011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13A11-0F6C-4309-A39A-51712E48B4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78FE9-9012-4111-8ABC-5E54B13DE828}" type="datetimeFigureOut">
              <a:rPr lang="ru-RU" smtClean="0"/>
              <a:pPr/>
              <a:t>07.01.2011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13A11-0F6C-4309-A39A-51712E48B4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78FE9-9012-4111-8ABC-5E54B13DE828}" type="datetimeFigureOut">
              <a:rPr lang="ru-RU" smtClean="0"/>
              <a:pPr/>
              <a:t>07.01.2011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13A11-0F6C-4309-A39A-51712E48B4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78FE9-9012-4111-8ABC-5E54B13DE828}" type="datetimeFigureOut">
              <a:rPr lang="ru-RU" smtClean="0"/>
              <a:pPr/>
              <a:t>07.01.2011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13A11-0F6C-4309-A39A-51712E48B4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78FE9-9012-4111-8ABC-5E54B13DE828}" type="datetimeFigureOut">
              <a:rPr lang="ru-RU" smtClean="0"/>
              <a:pPr/>
              <a:t>07.01.2011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13A11-0F6C-4309-A39A-51712E48B4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78FE9-9012-4111-8ABC-5E54B13DE828}" type="datetimeFigureOut">
              <a:rPr lang="ru-RU" smtClean="0"/>
              <a:pPr/>
              <a:t>07.01.2011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13A11-0F6C-4309-A39A-51712E48B4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78FE9-9012-4111-8ABC-5E54B13DE828}" type="datetimeFigureOut">
              <a:rPr lang="ru-RU" smtClean="0"/>
              <a:pPr/>
              <a:t>07.01.2011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13A11-0F6C-4309-A39A-51712E48B4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78FE9-9012-4111-8ABC-5E54B13DE828}" type="datetimeFigureOut">
              <a:rPr lang="ru-RU" smtClean="0"/>
              <a:pPr/>
              <a:t>07.01.2011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13A11-0F6C-4309-A39A-51712E48B4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78FE9-9012-4111-8ABC-5E54B13DE828}" type="datetimeFigureOut">
              <a:rPr lang="ru-RU" smtClean="0"/>
              <a:pPr/>
              <a:t>07.01.2011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13A11-0F6C-4309-A39A-51712E48B4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378FE9-9012-4111-8ABC-5E54B13DE828}" type="datetimeFigureOut">
              <a:rPr lang="ru-RU" smtClean="0"/>
              <a:pPr/>
              <a:t>07.01.2011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D13A11-0F6C-4309-A39A-51712E48B43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cosystema.ru/07referats/slovgeo/828.htm" TargetMode="External"/><Relationship Id="rId7" Type="http://schemas.openxmlformats.org/officeDocument/2006/relationships/hyperlink" Target="http://www.magicbaikal.ru/info/reserves.htm" TargetMode="External"/><Relationship Id="rId2" Type="http://schemas.openxmlformats.org/officeDocument/2006/relationships/hyperlink" Target="http://900igr.net/photo/o-zhivotnykh/_Sibir-1.files/ZHivotnye-Rosii.-Sibir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zapovedall.ru/" TargetMode="External"/><Relationship Id="rId5" Type="http://schemas.openxmlformats.org/officeDocument/2006/relationships/hyperlink" Target="http://lesarossii.narod.ru/" TargetMode="External"/><Relationship Id="rId4" Type="http://schemas.openxmlformats.org/officeDocument/2006/relationships/hyperlink" Target="http://wapedia.mobi/ru/%D0%A2%D0%B0%D0%B9%D0%B3%D0%B0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1091;&#1088;&#1086;&#1082;&#1080;\&#1043;&#1091;&#1078;&#1086;&#1074;&#1072;\009.mp3" TargetMode="Externa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12" Type="http://schemas.openxmlformats.org/officeDocument/2006/relationships/image" Target="../media/image2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11" Type="http://schemas.openxmlformats.org/officeDocument/2006/relationships/image" Target="../media/image20.jpeg"/><Relationship Id="rId5" Type="http://schemas.openxmlformats.org/officeDocument/2006/relationships/image" Target="../media/image14.jpeg"/><Relationship Id="rId10" Type="http://schemas.openxmlformats.org/officeDocument/2006/relationships/image" Target="../media/image19.jpeg"/><Relationship Id="rId4" Type="http://schemas.openxmlformats.org/officeDocument/2006/relationships/image" Target="../media/image13.jpeg"/><Relationship Id="rId9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Relationship Id="rId9" Type="http://schemas.openxmlformats.org/officeDocument/2006/relationships/image" Target="../media/image28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12" Type="http://schemas.openxmlformats.org/officeDocument/2006/relationships/image" Target="../media/image3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11" Type="http://schemas.openxmlformats.org/officeDocument/2006/relationships/image" Target="../media/image37.jpeg"/><Relationship Id="rId5" Type="http://schemas.openxmlformats.org/officeDocument/2006/relationships/image" Target="../media/image31.jpeg"/><Relationship Id="rId10" Type="http://schemas.openxmlformats.org/officeDocument/2006/relationships/image" Target="../media/image36.jpeg"/><Relationship Id="rId4" Type="http://schemas.openxmlformats.org/officeDocument/2006/relationships/image" Target="../media/image30.jpeg"/><Relationship Id="rId9" Type="http://schemas.openxmlformats.org/officeDocument/2006/relationships/image" Target="../media/image35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500042"/>
            <a:ext cx="7929618" cy="928694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Plain">
              <a:avLst>
                <a:gd name="adj" fmla="val 50000"/>
              </a:avLst>
            </a:prstTxWarp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/>
            <a:r>
              <a:rPr lang="ru-RU" sz="5400" b="1" cap="none" spc="0" dirty="0" smtClean="0">
                <a:ln w="19050">
                  <a:solidFill>
                    <a:sysClr val="windowText" lastClr="000000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Леса </a:t>
            </a:r>
            <a:r>
              <a:rPr lang="ru-RU" sz="5400" b="1" cap="none" spc="0" dirty="0" smtClean="0">
                <a:ln w="19050">
                  <a:solidFill>
                    <a:sysClr val="windowText" lastClr="000000"/>
                  </a:solidFill>
                  <a:prstDash val="solid"/>
                </a:ln>
                <a:solidFill>
                  <a:schemeClr val="accent3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России</a:t>
            </a:r>
            <a:endParaRPr lang="ru-RU" sz="5400" b="1" cap="none" spc="0" dirty="0">
              <a:ln w="19050">
                <a:solidFill>
                  <a:sysClr val="windowText" lastClr="000000"/>
                </a:solidFill>
                <a:prstDash val="solid"/>
              </a:ln>
              <a:solidFill>
                <a:schemeClr val="accent3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pic>
        <p:nvPicPr>
          <p:cNvPr id="3" name="Picture 2" descr="D:\Документы Оля\левитан.jpg"/>
          <p:cNvPicPr>
            <a:picLocks noChangeAspect="1" noChangeArrowheads="1"/>
          </p:cNvPicPr>
          <p:nvPr/>
        </p:nvPicPr>
        <p:blipFill>
          <a:blip r:embed="rId3"/>
          <a:srcRect t="4707" r="64032" b="5857"/>
          <a:stretch>
            <a:fillRect/>
          </a:stretch>
        </p:blipFill>
        <p:spPr bwMode="auto">
          <a:xfrm>
            <a:off x="500034" y="1500174"/>
            <a:ext cx="8072494" cy="392909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71472" y="5473005"/>
            <a:ext cx="7572428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Работу выполнила учитель начальных классов </a:t>
            </a:r>
          </a:p>
          <a:p>
            <a:pPr algn="ctr"/>
            <a:r>
              <a:rPr lang="ru-RU" sz="2800" b="1" cap="none" spc="0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МОУ «Лицей №1» г. Балаково</a:t>
            </a:r>
          </a:p>
          <a:p>
            <a:pPr algn="ctr"/>
            <a:r>
              <a:rPr lang="ru-RU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Гужова</a:t>
            </a:r>
            <a:r>
              <a:rPr lang="ru-RU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Ольга Владимировна</a:t>
            </a:r>
            <a:endParaRPr lang="ru-RU" sz="2800" b="1" cap="none" spc="0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dissolv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Литература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>
                <a:hlinkClick r:id="rId2"/>
              </a:rPr>
              <a:t>http://900igr.net/photo/o-zhivotnykh/_Sibir-1.files/ZHivotnye-Rosii.-Sibir.html</a:t>
            </a:r>
            <a:r>
              <a:rPr lang="ru-RU" dirty="0" smtClean="0"/>
              <a:t> Животные России. Сибирь.</a:t>
            </a:r>
          </a:p>
          <a:p>
            <a:r>
              <a:rPr lang="en-US" dirty="0" smtClean="0">
                <a:hlinkClick r:id="rId3"/>
              </a:rPr>
              <a:t>http://www.ecosystema.ru/07referats/slovgeo/828.htm</a:t>
            </a:r>
            <a:r>
              <a:rPr lang="ru-RU" dirty="0" smtClean="0"/>
              <a:t>  Тайга. Географический словарь</a:t>
            </a:r>
          </a:p>
          <a:p>
            <a:r>
              <a:rPr lang="en-US" dirty="0" smtClean="0">
                <a:hlinkClick r:id="rId4"/>
              </a:rPr>
              <a:t>http://wapedia.mobi/ru/%D0%A2%D0%B0%D0%B9%D0%B3%D0%B0</a:t>
            </a:r>
            <a:r>
              <a:rPr lang="ru-RU" dirty="0" smtClean="0"/>
              <a:t> </a:t>
            </a:r>
            <a:r>
              <a:rPr lang="ru-RU" dirty="0" err="1" smtClean="0"/>
              <a:t>Википедия</a:t>
            </a:r>
            <a:r>
              <a:rPr lang="ru-RU" dirty="0" smtClean="0"/>
              <a:t>. Тайга</a:t>
            </a:r>
          </a:p>
          <a:p>
            <a:r>
              <a:rPr lang="en-US" dirty="0" smtClean="0">
                <a:hlinkClick r:id="rId5"/>
              </a:rPr>
              <a:t>http://lesarossii.narod.ru/</a:t>
            </a:r>
            <a:r>
              <a:rPr lang="ru-RU" dirty="0" smtClean="0"/>
              <a:t>  Леса России</a:t>
            </a:r>
          </a:p>
          <a:p>
            <a:r>
              <a:rPr lang="en-US" dirty="0" smtClean="0">
                <a:hlinkClick r:id="rId6"/>
              </a:rPr>
              <a:t>http://zapovedall.ru/</a:t>
            </a:r>
            <a:r>
              <a:rPr lang="ru-RU" dirty="0" smtClean="0"/>
              <a:t> </a:t>
            </a:r>
            <a:r>
              <a:rPr lang="ru-RU" dirty="0" smtClean="0"/>
              <a:t>Заповедники России</a:t>
            </a:r>
          </a:p>
          <a:p>
            <a:r>
              <a:rPr lang="en-US" dirty="0" smtClean="0">
                <a:hlinkClick r:id="rId7"/>
              </a:rPr>
              <a:t>http://</a:t>
            </a:r>
            <a:r>
              <a:rPr lang="en-US" dirty="0" smtClean="0">
                <a:hlinkClick r:id="rId7"/>
              </a:rPr>
              <a:t>www.magicbaikal.ru/info/reserves.htm#Barguzin</a:t>
            </a:r>
            <a:r>
              <a:rPr lang="ru-RU" dirty="0" smtClean="0"/>
              <a:t>  </a:t>
            </a:r>
            <a:r>
              <a:rPr lang="ru-RU" dirty="0" err="1" smtClean="0"/>
              <a:t>Баргузинский</a:t>
            </a:r>
            <a:r>
              <a:rPr lang="ru-RU" dirty="0" smtClean="0"/>
              <a:t> заповедник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500042"/>
            <a:ext cx="7072362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Тест </a:t>
            </a:r>
            <a:r>
              <a:rPr lang="ru-RU" sz="3200" b="1" dirty="0" smtClean="0"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3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Тундра</a:t>
            </a:r>
            <a:r>
              <a:rPr lang="ru-RU" sz="3200" b="1" dirty="0" smtClean="0">
                <a:ea typeface="Calibri" pitchFamily="34" charset="0"/>
                <a:cs typeface="Times New Roman" pitchFamily="18" charset="0"/>
              </a:rPr>
              <a:t>»</a:t>
            </a:r>
            <a:endParaRPr lang="ru-RU" sz="3200" b="1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u="sng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1.Зона тундры расположена ...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а) севернее арктических пустынь;</a:t>
            </a:r>
            <a:endParaRPr lang="ru-RU" sz="2400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б) южнее арктических пустынь.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latin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71472" y="2500306"/>
            <a:ext cx="62865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u="sng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2.Тундра расположена ...</a:t>
            </a:r>
            <a:endParaRPr lang="ru-RU" sz="2400" u="sng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а) на равнинах;</a:t>
            </a:r>
            <a:endParaRPr lang="ru-RU" sz="2400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б) на возвышенностях;</a:t>
            </a:r>
            <a:endParaRPr lang="ru-RU" sz="2400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в) </a:t>
            </a:r>
            <a:r>
              <a:rPr lang="ru-RU" sz="2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горах.</a:t>
            </a:r>
            <a:endParaRPr lang="ru-RU" sz="2400" dirty="0" smtClean="0">
              <a:latin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4071942"/>
            <a:ext cx="757242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u="sng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3.В тундре ...</a:t>
            </a:r>
            <a:endParaRPr lang="ru-RU" sz="2400" u="sng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а)ярко выражены все четыре времени года, одинаковые по продолжительности;</a:t>
            </a:r>
            <a:endParaRPr lang="ru-RU" sz="2400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б)длинная суровая зима и жаркое лето;</a:t>
            </a:r>
            <a:endParaRPr lang="ru-RU" sz="2400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в)длинная суровая зима и короткое прохладное лето.</a:t>
            </a:r>
            <a:endParaRPr lang="ru-RU" sz="2400" dirty="0" smtClean="0">
              <a:latin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1214422"/>
            <a:ext cx="707236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u="sng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4.Главное занятие коренного населения тундры</a:t>
            </a:r>
            <a:endParaRPr lang="ru-RU" sz="2400" u="sng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а)рыболовство;</a:t>
            </a:r>
            <a:endParaRPr lang="ru-RU" sz="2400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б)оленеводство;</a:t>
            </a:r>
            <a:endParaRPr lang="ru-RU" sz="2400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в)земледелие.</a:t>
            </a:r>
            <a:endParaRPr lang="ru-RU" sz="2400" dirty="0" smtClean="0">
              <a:latin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1472" y="2643182"/>
            <a:ext cx="77153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u="sng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5.Растения тундры ...</a:t>
            </a:r>
            <a:endParaRPr lang="ru-RU" sz="2400" u="sng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а)высокие с мощными корнями и широкими листьями;</a:t>
            </a:r>
            <a:endParaRPr lang="ru-RU" sz="2400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б)низкорослые со стелющимися корнями и мелкими листьями.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71472" y="4143380"/>
            <a:ext cx="75724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u="sng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6.К тундровым растениям относятся ...</a:t>
            </a:r>
            <a:endParaRPr lang="ru-RU" sz="2400" u="sng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а)верблюжья колючка, саксаул, кактус;</a:t>
            </a:r>
            <a:endParaRPr lang="ru-RU" sz="2400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б)кедр, осина, пальма;</a:t>
            </a:r>
            <a:endParaRPr lang="ru-RU" sz="2400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в)карликовая ива, мох-ягель, черника.</a:t>
            </a:r>
            <a:endParaRPr lang="ru-RU" sz="2400" dirty="0" smtClean="0">
              <a:latin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71472" y="1285860"/>
            <a:ext cx="721523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u="sng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7.В тундре обитают 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...</a:t>
            </a:r>
            <a:endParaRPr lang="ru-RU" sz="2400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а)тюлени, моржи, киты;</a:t>
            </a:r>
            <a:endParaRPr lang="ru-RU" sz="2400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б)песцы, лемминги, волки;</a:t>
            </a:r>
            <a:endParaRPr lang="ru-RU" sz="2400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в)верблюды, лошади, коровы.</a:t>
            </a:r>
            <a:endParaRPr lang="ru-RU" sz="2400" dirty="0" smtClean="0">
              <a:latin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0034" y="2857496"/>
            <a:ext cx="78581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u="sng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8.Укажи верную цепь питания:</a:t>
            </a:r>
            <a:endParaRPr lang="ru-RU" sz="2400" u="sng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а)растения -&gt; лемминги -&gt; полярные совы;</a:t>
            </a:r>
            <a:endParaRPr lang="ru-RU" sz="2400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б)комары, мошки -&gt; полярные куропатки -</a:t>
            </a:r>
            <a:r>
              <a:rPr lang="ru-RU" sz="2400" dirty="0" smtClean="0"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песцы;</a:t>
            </a:r>
            <a:endParaRPr lang="ru-RU" sz="2400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в)растения -&gt; кречеты -</a:t>
            </a:r>
            <a:r>
              <a:rPr lang="ru-RU" sz="2400" dirty="0" smtClean="0"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волки.</a:t>
            </a:r>
            <a:endParaRPr lang="ru-RU" sz="2400" dirty="0" smtClean="0">
              <a:latin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00034" y="4572008"/>
            <a:ext cx="814393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u="sng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9.Тундровый заповедник расположен 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...</a:t>
            </a:r>
            <a:endParaRPr lang="ru-RU" sz="2400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а)на полуострове Ямал;</a:t>
            </a:r>
            <a:endParaRPr lang="ru-RU" sz="2400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б)на полуострове Таймыр;</a:t>
            </a:r>
            <a:endParaRPr lang="ru-RU" sz="2400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в)на Кольском полуострове.</a:t>
            </a:r>
            <a:endParaRPr lang="ru-RU" sz="2400" dirty="0" smtClean="0"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7" dur="indefinite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7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8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9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57" dur="indefinite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58" dur="indefinite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59" dur="indefinite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3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8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12" dur="indefinite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13" dur="indefinite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14" dur="indefinite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5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29" dur="indefinite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0" dur="indefinite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31" dur="indefinite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9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5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49" dur="indefinite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50" dur="indefinite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51" dur="indefinite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8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1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4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9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5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4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0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04" dur="indefinite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05" dur="indefinite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6" dur="indefinite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4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0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24" dur="indefinite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25" dur="indefinite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26" dur="indefinite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4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0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44" dur="indefinite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45" dur="indefinite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46" dur="indefinite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2" grpId="1" build="allAtOnce"/>
      <p:bldP spid="3" grpId="0" build="allAtOnce"/>
      <p:bldP spid="3" grpId="1" build="allAtOnce"/>
      <p:bldP spid="4" grpId="0" build="allAtOnce"/>
      <p:bldP spid="4" grpId="1" build="allAtOnce"/>
      <p:bldP spid="5" grpId="0" build="allAtOnce"/>
      <p:bldP spid="5" grpId="1" build="allAtOnce"/>
      <p:bldP spid="6" grpId="0" build="allAtOnce"/>
      <p:bldP spid="6" grpId="1" build="allAtOnce"/>
      <p:bldP spid="7" grpId="0" build="allAtOnce"/>
      <p:bldP spid="7" grpId="1" build="allAtOnce"/>
      <p:bldP spid="8" grpId="0" build="allAtOnce"/>
      <p:bldP spid="9" grpId="0" build="allAtOnce"/>
      <p:bldP spid="10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357166"/>
            <a:ext cx="2762269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14678" y="2428868"/>
            <a:ext cx="2500330" cy="2348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929322" y="4606795"/>
            <a:ext cx="2786082" cy="2071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3571868" y="285728"/>
            <a:ext cx="45352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>
                  <a:solidFill>
                    <a:sysClr val="windowText" lastClr="000000"/>
                  </a:solidFill>
                </a:ln>
                <a:solidFill>
                  <a:schemeClr val="accent3"/>
                </a:solidFill>
                <a:effectLst/>
              </a:rPr>
              <a:t>Значение</a:t>
            </a:r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 </a:t>
            </a:r>
            <a:r>
              <a:rPr lang="ru-RU" sz="5400" b="1" cap="none" spc="0" dirty="0" smtClean="0">
                <a:ln>
                  <a:solidFill>
                    <a:sysClr val="windowText" lastClr="000000"/>
                  </a:solidFill>
                </a:ln>
                <a:solidFill>
                  <a:schemeClr val="accent3"/>
                </a:solidFill>
                <a:effectLst/>
              </a:rPr>
              <a:t>леса</a:t>
            </a:r>
            <a:endParaRPr lang="ru-RU" sz="5400" b="1" cap="none" spc="0" dirty="0">
              <a:ln>
                <a:solidFill>
                  <a:sysClr val="windowText" lastClr="000000"/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357554" y="1142984"/>
            <a:ext cx="34057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u="sng" dirty="0" smtClean="0"/>
              <a:t>Кормилец человека и животных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00034" y="3143248"/>
            <a:ext cx="12538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u="sng" dirty="0" smtClean="0"/>
              <a:t>Древесина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00034" y="3929066"/>
            <a:ext cx="19305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u="sng" dirty="0" smtClean="0"/>
              <a:t>Охотничьи угодья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500430" y="1785926"/>
            <a:ext cx="23631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u="sng" dirty="0" smtClean="0"/>
              <a:t>Поставщик кислорода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57158" y="4929198"/>
            <a:ext cx="32188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u="sng" dirty="0" err="1" smtClean="0"/>
              <a:t>Оздоровитель</a:t>
            </a:r>
            <a:r>
              <a:rPr lang="ru-RU" u="sng" dirty="0" smtClean="0"/>
              <a:t> и ресурс отдыха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000760" y="2643182"/>
            <a:ext cx="2438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u="sng" dirty="0" smtClean="0"/>
              <a:t>Украшение ландшафта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072198" y="3286124"/>
            <a:ext cx="25968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u="sng" dirty="0" smtClean="0"/>
              <a:t>Лес - это просто красиво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929058" y="5286388"/>
            <a:ext cx="13995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u="sng" dirty="0" smtClean="0"/>
              <a:t>Воспитатель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6143636" y="3714752"/>
            <a:ext cx="2438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Источник вдохновения</a:t>
            </a:r>
            <a:endParaRPr lang="ru-RU" dirty="0"/>
          </a:p>
        </p:txBody>
      </p:sp>
      <p:pic>
        <p:nvPicPr>
          <p:cNvPr id="15" name="009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4929190" y="607220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3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3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3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8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D:\Документы Оля\заказники томс обл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642918"/>
            <a:ext cx="8286750" cy="178595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357422" y="2500306"/>
            <a:ext cx="514602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/>
              <a:t>Заказники Томской области</a:t>
            </a:r>
            <a:endParaRPr lang="ru-RU" sz="3200" b="1" dirty="0"/>
          </a:p>
        </p:txBody>
      </p:sp>
      <p:pic>
        <p:nvPicPr>
          <p:cNvPr id="30723" name="Picture 3" descr="D:\Документы Оля\заповедник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14612" y="3071810"/>
            <a:ext cx="3929090" cy="2352449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428860" y="5715016"/>
            <a:ext cx="48467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err="1" smtClean="0"/>
              <a:t>Баргузинский</a:t>
            </a:r>
            <a:r>
              <a:rPr lang="ru-RU" sz="3200" b="1" dirty="0" smtClean="0"/>
              <a:t> заповедник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Документы Оля\тайга\тайга глобус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7846" y="500042"/>
            <a:ext cx="7914681" cy="592255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143504" y="1500174"/>
            <a:ext cx="1643074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214942" y="1571612"/>
            <a:ext cx="157163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9050">
                  <a:solidFill>
                    <a:schemeClr val="tx1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Тайга </a:t>
            </a:r>
            <a:endParaRPr lang="ru-RU" sz="3200" b="1" cap="none" spc="0" dirty="0">
              <a:ln w="19050">
                <a:solidFill>
                  <a:schemeClr val="tx1"/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357554" y="785794"/>
            <a:ext cx="4143404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428992" y="714356"/>
            <a:ext cx="491243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i="1" cap="none" spc="0" dirty="0" smtClean="0">
                <a:ln w="19050">
                  <a:solidFill>
                    <a:schemeClr val="tx1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Лесные зоны  России</a:t>
            </a:r>
            <a:endParaRPr lang="ru-RU" sz="4000" b="1" i="1" cap="none" spc="0" dirty="0">
              <a:ln w="19050">
                <a:solidFill>
                  <a:schemeClr val="tx1"/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143504" y="2428868"/>
            <a:ext cx="1928826" cy="642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214942" y="2643182"/>
            <a:ext cx="325441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9050">
                  <a:solidFill>
                    <a:schemeClr val="tx1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Смешанные леса</a:t>
            </a:r>
            <a:endParaRPr lang="ru-RU" sz="3200" b="1" cap="none" spc="0" dirty="0">
              <a:ln w="19050">
                <a:solidFill>
                  <a:schemeClr val="tx1"/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286380" y="3500438"/>
            <a:ext cx="1857388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5000628" y="3286124"/>
            <a:ext cx="3000396" cy="2286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786314" y="3857628"/>
            <a:ext cx="3857652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9050">
                  <a:solidFill>
                    <a:schemeClr val="tx1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Широколиственные</a:t>
            </a:r>
          </a:p>
          <a:p>
            <a:pPr algn="ctr"/>
            <a:r>
              <a:rPr lang="ru-RU" sz="3200" b="1" cap="none" spc="0" dirty="0" smtClean="0">
                <a:ln w="19050">
                  <a:solidFill>
                    <a:schemeClr val="tx1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леса</a:t>
            </a:r>
            <a:endParaRPr lang="ru-RU" sz="3200" b="1" cap="none" spc="0" dirty="0">
              <a:ln w="19050">
                <a:solidFill>
                  <a:schemeClr val="tx1"/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604546"/>
            <a:ext cx="8001056" cy="5681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 descr="D:\Документы Оля\тайга\тайга карта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10" y="494486"/>
            <a:ext cx="8221531" cy="6006347"/>
          </a:xfrm>
          <a:prstGeom prst="rect">
            <a:avLst/>
          </a:prstGeom>
          <a:noFill/>
        </p:spPr>
      </p:pic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857224" y="571480"/>
            <a:ext cx="7643866" cy="101566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"Сила и очарование тайги, - писал А.П. Чехов, - не в деревьях-гигантах и не в гробовой тишине, а в том, что одни только перелетные птицы знают, где она кончается:"</a:t>
            </a:r>
            <a:endParaRPr kumimoji="0" lang="ru-RU" sz="2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/>
      <p:bldP spid="6" grpId="0" animBg="1"/>
      <p:bldP spid="7" grpId="0"/>
      <p:bldP spid="8" grpId="0" animBg="1"/>
      <p:bldP spid="8" grpId="1" animBg="1"/>
      <p:bldP spid="9" grpId="0"/>
      <p:bldP spid="11" grpId="0" animBg="1"/>
      <p:bldP spid="12" grpId="0"/>
      <p:bldP spid="133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1" descr="D:\Документы Оля\зел мох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524000" y="-1143000"/>
            <a:ext cx="12192000" cy="9144000"/>
          </a:xfrm>
          <a:prstGeom prst="rect">
            <a:avLst/>
          </a:prstGeom>
          <a:noFill/>
        </p:spPr>
      </p:pic>
      <p:pic>
        <p:nvPicPr>
          <p:cNvPr id="4099" name="Picture 3" descr="D:\Документы Оля\vasnecov_a3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196806"/>
            <a:ext cx="8643998" cy="6161152"/>
          </a:xfrm>
          <a:prstGeom prst="rect">
            <a:avLst/>
          </a:prstGeom>
          <a:noFill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00760" y="428604"/>
            <a:ext cx="2619375" cy="3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86116" y="4429132"/>
            <a:ext cx="2286016" cy="2141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8596" y="357166"/>
            <a:ext cx="2500330" cy="3540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143239" y="428604"/>
            <a:ext cx="2569431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Прямоугольник 9"/>
          <p:cNvSpPr/>
          <p:nvPr/>
        </p:nvSpPr>
        <p:spPr>
          <a:xfrm>
            <a:off x="642910" y="3786190"/>
            <a:ext cx="130035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сосна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000364" y="3857628"/>
            <a:ext cx="276389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лиственница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572264" y="3929066"/>
            <a:ext cx="87934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ель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715008" y="5500702"/>
            <a:ext cx="114871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кедр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857224" y="500042"/>
            <a:ext cx="2956354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Прямоугольник 14"/>
          <p:cNvSpPr/>
          <p:nvPr/>
        </p:nvSpPr>
        <p:spPr>
          <a:xfrm>
            <a:off x="714348" y="2643182"/>
            <a:ext cx="331860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0">
                  <a:solidFill>
                    <a:sysClr val="windowText" lastClr="000000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можжевельник</a:t>
            </a:r>
            <a:endParaRPr lang="ru-RU" sz="3600" b="1" cap="none" spc="0" dirty="0">
              <a:ln w="19050">
                <a:solidFill>
                  <a:sysClr val="windowText" lastClr="000000"/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572132" y="500042"/>
            <a:ext cx="2495938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Прямоугольник 16"/>
          <p:cNvSpPr/>
          <p:nvPr/>
        </p:nvSpPr>
        <p:spPr>
          <a:xfrm>
            <a:off x="5715008" y="2643182"/>
            <a:ext cx="184916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0">
                  <a:solidFill>
                    <a:sysClr val="windowText" lastClr="000000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черника</a:t>
            </a:r>
            <a:endParaRPr lang="ru-RU" sz="3600" b="1" cap="none" spc="0" dirty="0">
              <a:ln w="19050">
                <a:solidFill>
                  <a:sysClr val="windowText" lastClr="000000"/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42910" y="5643578"/>
            <a:ext cx="244182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0">
                  <a:solidFill>
                    <a:sysClr val="windowText" lastClr="000000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жимолость</a:t>
            </a:r>
            <a:endParaRPr lang="ru-RU" sz="3600" b="1" cap="none" spc="0" dirty="0">
              <a:ln w="19050">
                <a:solidFill>
                  <a:sysClr val="windowText" lastClr="000000"/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357818" y="3429000"/>
            <a:ext cx="2762501" cy="2069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" name="Прямоугольник 20"/>
          <p:cNvSpPr/>
          <p:nvPr/>
        </p:nvSpPr>
        <p:spPr>
          <a:xfrm>
            <a:off x="5643570" y="5500702"/>
            <a:ext cx="184858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0">
                  <a:solidFill>
                    <a:sysClr val="windowText" lastClr="000000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кислица</a:t>
            </a:r>
            <a:endParaRPr lang="ru-RU" sz="3600" b="1" cap="none" spc="0" dirty="0">
              <a:ln w="19050">
                <a:solidFill>
                  <a:sysClr val="windowText" lastClr="000000"/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714348" y="3500438"/>
            <a:ext cx="3038496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" dur="indefinite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6" dur="indefinite"/>
                                        <p:tgtEl>
                                          <p:spTgt spid="1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4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7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4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5" grpId="0"/>
      <p:bldP spid="17" grpId="0"/>
      <p:bldP spid="19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8860" y="1928802"/>
            <a:ext cx="1712956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/>
          <a:srcRect t="18750" r="47826"/>
          <a:stretch>
            <a:fillRect/>
          </a:stretch>
        </p:blipFill>
        <p:spPr bwMode="auto">
          <a:xfrm>
            <a:off x="357158" y="928670"/>
            <a:ext cx="1571636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43504" y="285728"/>
            <a:ext cx="1728919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929190" y="3429000"/>
            <a:ext cx="2071702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215206" y="285728"/>
            <a:ext cx="1643074" cy="2256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57158" y="4000504"/>
            <a:ext cx="1658578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286644" y="3071810"/>
            <a:ext cx="1643074" cy="2396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Прямоугольник 10"/>
          <p:cNvSpPr/>
          <p:nvPr/>
        </p:nvSpPr>
        <p:spPr>
          <a:xfrm>
            <a:off x="214282" y="214290"/>
            <a:ext cx="41434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Смешанный лес</a:t>
            </a:r>
            <a:r>
              <a:rPr lang="ru-RU" sz="3600" dirty="0" smtClean="0"/>
              <a:t>. </a:t>
            </a:r>
            <a:endParaRPr lang="ru-RU" sz="36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929058" y="5857892"/>
            <a:ext cx="500515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/>
              <a:t>Широколиственный лес</a:t>
            </a:r>
            <a:endParaRPr lang="ru-RU" sz="36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071670" y="928670"/>
            <a:ext cx="8739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береза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928926" y="4357694"/>
            <a:ext cx="5405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ива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714348" y="6286520"/>
            <a:ext cx="7573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ольха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643570" y="5572140"/>
            <a:ext cx="5483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дуб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7786710" y="2571744"/>
            <a:ext cx="6719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липа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7858148" y="5572140"/>
            <a:ext cx="7521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ясень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5715008" y="2643182"/>
            <a:ext cx="5626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вяз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20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8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1" dur="2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4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20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86446" y="3786190"/>
            <a:ext cx="3107188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1214421"/>
            <a:ext cx="3143272" cy="47196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10" y="4214818"/>
            <a:ext cx="2357454" cy="1937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2910" y="1214422"/>
            <a:ext cx="2428892" cy="2587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357950" y="4214818"/>
            <a:ext cx="1928826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786182" y="4214818"/>
            <a:ext cx="1928826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Прямоугольник 10"/>
          <p:cNvSpPr/>
          <p:nvPr/>
        </p:nvSpPr>
        <p:spPr>
          <a:xfrm>
            <a:off x="714348" y="214290"/>
            <a:ext cx="65744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0">
                  <a:solidFill>
                    <a:sysClr val="windowText" lastClr="000000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Животный</a:t>
            </a:r>
            <a:r>
              <a:rPr lang="ru-RU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r>
              <a:rPr lang="ru-RU" sz="5400" b="1" dirty="0" smtClean="0">
                <a:ln w="19050">
                  <a:solidFill>
                    <a:sysClr val="windowText" lastClr="000000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мир тайги</a:t>
            </a:r>
            <a:endParaRPr lang="ru-RU" sz="5400" b="1" cap="none" spc="0" dirty="0">
              <a:ln w="19050">
                <a:solidFill>
                  <a:sysClr val="windowText" lastClr="000000"/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071538" y="6000768"/>
            <a:ext cx="15716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рысь</a:t>
            </a:r>
            <a:endParaRPr lang="ru-RU" sz="32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929058" y="1214422"/>
            <a:ext cx="2501667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Прямоугольник 14"/>
          <p:cNvSpPr/>
          <p:nvPr/>
        </p:nvSpPr>
        <p:spPr>
          <a:xfrm>
            <a:off x="6500826" y="1285860"/>
            <a:ext cx="14686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/>
              <a:t>куница</a:t>
            </a:r>
            <a:endParaRPr lang="ru-RU" sz="3200" b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6215074" y="6000768"/>
            <a:ext cx="19030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/>
              <a:t>росомаха</a:t>
            </a:r>
            <a:endParaRPr lang="ru-RU" sz="3200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785786" y="3714752"/>
            <a:ext cx="18565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/>
              <a:t>бурундук</a:t>
            </a:r>
            <a:endParaRPr lang="ru-RU" sz="3200" b="1" dirty="0"/>
          </a:p>
        </p:txBody>
      </p:sp>
      <p:pic>
        <p:nvPicPr>
          <p:cNvPr id="5123" name="Picture 3" descr="D:\Документы Оля\норка.jpe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714744" y="1857364"/>
            <a:ext cx="1714512" cy="1714512"/>
          </a:xfrm>
          <a:prstGeom prst="rect">
            <a:avLst/>
          </a:prstGeom>
          <a:noFill/>
        </p:spPr>
      </p:pic>
      <p:sp>
        <p:nvSpPr>
          <p:cNvPr id="21" name="Прямоугольник 20"/>
          <p:cNvSpPr/>
          <p:nvPr/>
        </p:nvSpPr>
        <p:spPr>
          <a:xfrm>
            <a:off x="4000496" y="3643314"/>
            <a:ext cx="12502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/>
              <a:t>норка</a:t>
            </a:r>
            <a:endParaRPr lang="ru-RU" sz="3200" b="1" dirty="0"/>
          </a:p>
        </p:txBody>
      </p:sp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929322" y="1142984"/>
            <a:ext cx="2571768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Прямоугольник 21"/>
          <p:cNvSpPr/>
          <p:nvPr/>
        </p:nvSpPr>
        <p:spPr>
          <a:xfrm>
            <a:off x="6429388" y="3643314"/>
            <a:ext cx="14296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/>
              <a:t>соболь</a:t>
            </a:r>
            <a:endParaRPr lang="ru-RU" sz="3200" b="1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1285852" y="6072206"/>
            <a:ext cx="12196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/>
              <a:t>белка</a:t>
            </a:r>
            <a:endParaRPr lang="ru-RU" sz="3200" b="1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4071934" y="6072206"/>
            <a:ext cx="13171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/>
              <a:t>летяга</a:t>
            </a:r>
            <a:endParaRPr lang="ru-RU" sz="3200" b="1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6357950" y="6072206"/>
            <a:ext cx="22186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/>
              <a:t>заяц-беляк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26" name="Picture 3" descr="D:\Документы Оля\медведь.jp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2714612" y="1571612"/>
            <a:ext cx="3643338" cy="4354233"/>
          </a:xfrm>
          <a:prstGeom prst="rect">
            <a:avLst/>
          </a:prstGeom>
          <a:noFill/>
        </p:spPr>
      </p:pic>
      <p:sp>
        <p:nvSpPr>
          <p:cNvPr id="27" name="Прямоугольник 26"/>
          <p:cNvSpPr/>
          <p:nvPr/>
        </p:nvSpPr>
        <p:spPr>
          <a:xfrm>
            <a:off x="3143240" y="5286388"/>
            <a:ext cx="30156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/>
              <a:t>Бурый медведь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9" dur="1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1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3" dur="1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5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7" dur="10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9" dur="10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5" grpId="0"/>
      <p:bldP spid="15" grpId="1"/>
      <p:bldP spid="16" grpId="0"/>
      <p:bldP spid="16" grpId="1"/>
      <p:bldP spid="17" grpId="0"/>
      <p:bldP spid="21" grpId="0"/>
      <p:bldP spid="22" grpId="0"/>
      <p:bldP spid="23" grpId="0"/>
      <p:bldP spid="24" grpId="0"/>
      <p:bldP spid="25" grpId="0"/>
      <p:bldP spid="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214282" y="642918"/>
            <a:ext cx="850112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Тайга    </a:t>
            </a:r>
            <a:r>
              <a:rPr lang="ru-RU" sz="3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Смешанные     Широколиственные 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</a:t>
            </a:r>
            <a:r>
              <a:rPr lang="ru-RU" sz="3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леса                             </a:t>
            </a:r>
            <a:r>
              <a:rPr lang="ru-RU" sz="32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леса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 </a:t>
            </a: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285720" y="5500702"/>
            <a:ext cx="1285884" cy="52322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ереза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4786322"/>
            <a:ext cx="1214446" cy="52322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Кедр</a:t>
            </a:r>
            <a:endParaRPr lang="ru-RU" sz="2800" b="1" dirty="0" smtClean="0">
              <a:latin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43108" y="5500702"/>
            <a:ext cx="1214446" cy="52322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сосна</a:t>
            </a:r>
            <a:endParaRPr lang="ru-RU" sz="2800" b="1" dirty="0" smtClean="0">
              <a:latin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00100" y="6143644"/>
            <a:ext cx="2428892" cy="52322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лиственница</a:t>
            </a:r>
            <a:endParaRPr lang="ru-RU" sz="2800" b="1" dirty="0" smtClean="0">
              <a:latin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786182" y="5500702"/>
            <a:ext cx="1143008" cy="52322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ель</a:t>
            </a:r>
            <a:endParaRPr lang="ru-RU" sz="2800" b="1" dirty="0" smtClean="0">
              <a:latin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357818" y="4857760"/>
            <a:ext cx="1214446" cy="52322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пихта</a:t>
            </a:r>
            <a:endParaRPr lang="ru-RU" sz="2800" b="1" dirty="0" smtClean="0">
              <a:latin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429256" y="5500702"/>
            <a:ext cx="928694" cy="52322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дуб</a:t>
            </a:r>
            <a:endParaRPr lang="ru-RU" sz="2800" b="1" dirty="0" smtClean="0">
              <a:latin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000892" y="4857760"/>
            <a:ext cx="857256" cy="52322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вяз</a:t>
            </a:r>
            <a:endParaRPr lang="ru-RU" sz="2800" b="1" dirty="0" smtClean="0">
              <a:latin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858016" y="5429264"/>
            <a:ext cx="1357322" cy="52322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ясень</a:t>
            </a:r>
            <a:endParaRPr lang="ru-RU" sz="2800" b="1" dirty="0" smtClean="0">
              <a:latin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214546" y="4857760"/>
            <a:ext cx="1000132" cy="52322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клен</a:t>
            </a:r>
            <a:endParaRPr lang="ru-RU" sz="2800" b="1" dirty="0" smtClean="0">
              <a:latin typeface="Arial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786182" y="4857760"/>
            <a:ext cx="1104918" cy="52322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ольха</a:t>
            </a:r>
            <a:endParaRPr lang="ru-RU" sz="2800" b="1" dirty="0" smtClean="0">
              <a:latin typeface="Arial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000496" y="6143644"/>
            <a:ext cx="785818" cy="52322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ива</a:t>
            </a:r>
            <a:endParaRPr lang="ru-RU" sz="2800" b="1" dirty="0" smtClean="0"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4.44033E-6 L 0.00018 -0.4116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2.81221E-6 L 0.43143 -0.4246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6" y="-2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2.81221E-6 L -0.08472 -0.43502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" y="-2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2.81221E-6 L -0.55382 -0.31985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7" y="-1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81221E-6 L -0.0842 -0.31985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" y="-1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62535E-7 L 0.2882 -0.40287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" y="-2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4.62535E-7 L -0.20225 -0.28746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" y="-1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8 0.06545 L -0.3783 -0.1487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9" y="-1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4.62535E-7 L 0.09184 -0.28746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" y="-1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3.43201E-6 L -0.08785 -0.16165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" y="-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3.90379E-6 L -0.10452 -0.15033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-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3.73728E-6 L -0.07482 -0.36008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" y="-1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884</TotalTime>
  <Words>901</Words>
  <Application>Microsoft Office PowerPoint</Application>
  <PresentationFormat>Экран (4:3)</PresentationFormat>
  <Paragraphs>143</Paragraphs>
  <Slides>10</Slides>
  <Notes>6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Литература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Евгений</dc:creator>
  <cp:lastModifiedBy>Евгений</cp:lastModifiedBy>
  <cp:revision>96</cp:revision>
  <dcterms:created xsi:type="dcterms:W3CDTF">2009-11-08T15:19:18Z</dcterms:created>
  <dcterms:modified xsi:type="dcterms:W3CDTF">2011-01-07T19:50:29Z</dcterms:modified>
</cp:coreProperties>
</file>