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ms-office.legacyDiagramText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legacyDocTextInfo.bin" ContentType="application/vnd.ms-office.legacyDocTextInf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32"/>
  </p:notesMasterIdLst>
  <p:handoutMasterIdLst>
    <p:handoutMasterId r:id="rId33"/>
  </p:handoutMasterIdLst>
  <p:sldIdLst>
    <p:sldId id="271" r:id="rId2"/>
    <p:sldId id="272" r:id="rId3"/>
    <p:sldId id="275" r:id="rId4"/>
    <p:sldId id="256" r:id="rId5"/>
    <p:sldId id="257" r:id="rId6"/>
    <p:sldId id="281" r:id="rId7"/>
    <p:sldId id="258" r:id="rId8"/>
    <p:sldId id="279" r:id="rId9"/>
    <p:sldId id="259" r:id="rId10"/>
    <p:sldId id="263" r:id="rId11"/>
    <p:sldId id="260" r:id="rId12"/>
    <p:sldId id="280" r:id="rId13"/>
    <p:sldId id="261" r:id="rId14"/>
    <p:sldId id="262" r:id="rId15"/>
    <p:sldId id="264" r:id="rId16"/>
    <p:sldId id="273" r:id="rId17"/>
    <p:sldId id="265" r:id="rId18"/>
    <p:sldId id="266" r:id="rId19"/>
    <p:sldId id="267" r:id="rId20"/>
    <p:sldId id="268" r:id="rId21"/>
    <p:sldId id="274" r:id="rId22"/>
    <p:sldId id="269" r:id="rId23"/>
    <p:sldId id="282" r:id="rId24"/>
    <p:sldId id="278" r:id="rId25"/>
    <p:sldId id="283" r:id="rId26"/>
    <p:sldId id="287" r:id="rId27"/>
    <p:sldId id="270" r:id="rId28"/>
    <p:sldId id="286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orte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orte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orte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orte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orte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orte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orte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orte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orte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0000"/>
    <a:srgbClr val="000066"/>
    <a:srgbClr val="CC9900"/>
    <a:srgbClr val="820000"/>
    <a:srgbClr val="003366"/>
    <a:srgbClr val="99CCFF"/>
    <a:srgbClr val="336699"/>
    <a:srgbClr val="99FF99"/>
    <a:srgbClr val="FFFF00"/>
    <a:srgbClr val="33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5" autoAdjust="0"/>
    <p:restoredTop sz="94595" autoAdjust="0"/>
  </p:normalViewPr>
  <p:slideViewPr>
    <p:cSldViewPr>
      <p:cViewPr varScale="1">
        <p:scale>
          <a:sx n="70" d="100"/>
          <a:sy n="70" d="100"/>
        </p:scale>
        <p:origin x="-5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3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microsoft.com/office/2006/relationships/legacyDocTextInfo" Target="legacyDocTextInfo.bin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3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-0.23195637501834021"/>
                  <c:y val="-0.16209015612717595"/>
                </c:manualLayout>
              </c:layout>
              <c:tx>
                <c:rich>
                  <a:bodyPr/>
                  <a:lstStyle/>
                  <a:p>
                    <a:r>
                      <a:rPr lang="ru-RU" sz="2800" b="1" dirty="0" smtClean="0">
                        <a:solidFill>
                          <a:srgbClr val="820000"/>
                        </a:solidFill>
                      </a:rPr>
                      <a:t>70</a:t>
                    </a:r>
                    <a:r>
                      <a:rPr lang="ru-RU" sz="2800" b="1" baseline="0" dirty="0" smtClean="0">
                        <a:solidFill>
                          <a:srgbClr val="820000"/>
                        </a:solidFill>
                      </a:rPr>
                      <a:t> %</a:t>
                    </a:r>
                    <a:endParaRPr lang="en-US" sz="2800" b="1" dirty="0">
                      <a:solidFill>
                        <a:srgbClr val="820000"/>
                      </a:solidFill>
                    </a:endParaRPr>
                  </a:p>
                </c:rich>
              </c:tx>
              <c:showVal val="1"/>
            </c:dLbl>
            <c:delete val="1"/>
          </c:dLbls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A4C84B-BCB7-4734-B8D5-6B3609806D29}" type="doc">
      <dgm:prSet loTypeId="urn:microsoft.com/office/officeart/2005/8/layout/venn3" loCatId="relationship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4EC52154-9222-44B5-9A6A-3DE414B288F1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rgbClr val="CC9900"/>
              </a:solidFill>
              <a:latin typeface="Georgia" pitchFamily="18" charset="0"/>
            </a:rPr>
            <a:t>Пыль</a:t>
          </a:r>
          <a:endParaRPr lang="ru-RU" sz="2400" b="1" i="1" dirty="0">
            <a:solidFill>
              <a:srgbClr val="CC9900"/>
            </a:solidFill>
            <a:latin typeface="Georgia" pitchFamily="18" charset="0"/>
          </a:endParaRPr>
        </a:p>
      </dgm:t>
    </dgm:pt>
    <dgm:pt modelId="{ED4B9E5A-557E-4311-916A-646F9E2E2E41}" type="parTrans" cxnId="{CCDCC534-E81D-413D-9246-0B802CDF7713}">
      <dgm:prSet/>
      <dgm:spPr/>
      <dgm:t>
        <a:bodyPr/>
        <a:lstStyle/>
        <a:p>
          <a:endParaRPr lang="ru-RU"/>
        </a:p>
      </dgm:t>
    </dgm:pt>
    <dgm:pt modelId="{CC4ABB5B-717E-4922-B541-B2538CA251E9}" type="sibTrans" cxnId="{CCDCC534-E81D-413D-9246-0B802CDF7713}">
      <dgm:prSet/>
      <dgm:spPr/>
      <dgm:t>
        <a:bodyPr/>
        <a:lstStyle/>
        <a:p>
          <a:endParaRPr lang="ru-RU"/>
        </a:p>
      </dgm:t>
    </dgm:pt>
    <dgm:pt modelId="{9AC57A43-C80A-48EE-AB2F-DA554E4F2181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rgbClr val="CC9900"/>
              </a:solidFill>
              <a:latin typeface="Georgia" pitchFamily="18" charset="0"/>
            </a:rPr>
            <a:t>Пот</a:t>
          </a:r>
          <a:endParaRPr lang="ru-RU" sz="2400" b="1" i="1" dirty="0">
            <a:solidFill>
              <a:srgbClr val="CC9900"/>
            </a:solidFill>
            <a:latin typeface="Georgia" pitchFamily="18" charset="0"/>
          </a:endParaRPr>
        </a:p>
      </dgm:t>
    </dgm:pt>
    <dgm:pt modelId="{825811DC-7C05-4A0C-B1C3-F1A3AA396E4C}" type="parTrans" cxnId="{27383AEF-2B6B-412F-9737-DE376E99B34D}">
      <dgm:prSet/>
      <dgm:spPr/>
      <dgm:t>
        <a:bodyPr/>
        <a:lstStyle/>
        <a:p>
          <a:endParaRPr lang="ru-RU"/>
        </a:p>
      </dgm:t>
    </dgm:pt>
    <dgm:pt modelId="{114E5904-FE33-4242-9807-7D6CCF2BBA99}" type="sibTrans" cxnId="{27383AEF-2B6B-412F-9737-DE376E99B34D}">
      <dgm:prSet/>
      <dgm:spPr/>
      <dgm:t>
        <a:bodyPr/>
        <a:lstStyle/>
        <a:p>
          <a:endParaRPr lang="ru-RU"/>
        </a:p>
      </dgm:t>
    </dgm:pt>
    <dgm:pt modelId="{881F1014-7718-4DF0-9E68-3B3742804E8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i="1" dirty="0" smtClean="0">
              <a:solidFill>
                <a:srgbClr val="CC9900"/>
              </a:solidFill>
              <a:latin typeface="Georgia" pitchFamily="18" charset="0"/>
            </a:rPr>
            <a:t>Повреждения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i="1" dirty="0">
            <a:solidFill>
              <a:srgbClr val="CC9900"/>
            </a:solidFill>
            <a:latin typeface="Georgia" pitchFamily="18" charset="0"/>
          </a:endParaRPr>
        </a:p>
      </dgm:t>
    </dgm:pt>
    <dgm:pt modelId="{9ECF0BF1-9CCC-4093-BFD0-24150D8D1D71}" type="parTrans" cxnId="{9149B3AA-0EB7-440D-9BA2-3FEB9FE29209}">
      <dgm:prSet/>
      <dgm:spPr/>
      <dgm:t>
        <a:bodyPr/>
        <a:lstStyle/>
        <a:p>
          <a:endParaRPr lang="ru-RU"/>
        </a:p>
      </dgm:t>
    </dgm:pt>
    <dgm:pt modelId="{EACC68D9-47F4-48B1-9485-9287E6414629}" type="sibTrans" cxnId="{9149B3AA-0EB7-440D-9BA2-3FEB9FE29209}">
      <dgm:prSet/>
      <dgm:spPr/>
      <dgm:t>
        <a:bodyPr/>
        <a:lstStyle/>
        <a:p>
          <a:endParaRPr lang="ru-RU"/>
        </a:p>
      </dgm:t>
    </dgm:pt>
    <dgm:pt modelId="{403771E4-3580-467A-8FE0-EEE02580A8FC}" type="pres">
      <dgm:prSet presAssocID="{E0A4C84B-BCB7-4734-B8D5-6B3609806D2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DABB36-2AEE-437E-AFA4-A3EA71971640}" type="pres">
      <dgm:prSet presAssocID="{4EC52154-9222-44B5-9A6A-3DE414B288F1}" presName="Name5" presStyleLbl="venn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35DF26-4023-4751-8EEF-C62891389C00}" type="pres">
      <dgm:prSet presAssocID="{CC4ABB5B-717E-4922-B541-B2538CA251E9}" presName="space" presStyleCnt="0"/>
      <dgm:spPr/>
    </dgm:pt>
    <dgm:pt modelId="{F5E8AFE8-5307-42FD-9852-41088A6A0887}" type="pres">
      <dgm:prSet presAssocID="{9AC57A43-C80A-48EE-AB2F-DA554E4F2181}" presName="Name5" presStyleLbl="vennNode1" presStyleIdx="1" presStyleCnt="3" custLinFactNeighborX="12590" custLinFactNeighborY="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92F00-F532-4635-90CA-BC620E5EB11B}" type="pres">
      <dgm:prSet presAssocID="{114E5904-FE33-4242-9807-7D6CCF2BBA99}" presName="space" presStyleCnt="0"/>
      <dgm:spPr/>
    </dgm:pt>
    <dgm:pt modelId="{9CA6AF58-28EB-4876-BDFE-FA70372A4D67}" type="pres">
      <dgm:prSet presAssocID="{881F1014-7718-4DF0-9E68-3B3742804E83}" presName="Name5" presStyleLbl="vennNode1" presStyleIdx="2" presStyleCnt="3" custLinFactNeighborX="-1526" custLinFactNeighborY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3BFD5D-C76A-42F3-8420-85048A9C0D79}" type="presOf" srcId="{9AC57A43-C80A-48EE-AB2F-DA554E4F2181}" destId="{F5E8AFE8-5307-42FD-9852-41088A6A0887}" srcOrd="0" destOrd="0" presId="urn:microsoft.com/office/officeart/2005/8/layout/venn3"/>
    <dgm:cxn modelId="{D77DB815-6925-4D0C-A5F2-7A4F9E4B7B2B}" type="presOf" srcId="{881F1014-7718-4DF0-9E68-3B3742804E83}" destId="{9CA6AF58-28EB-4876-BDFE-FA70372A4D67}" srcOrd="0" destOrd="0" presId="urn:microsoft.com/office/officeart/2005/8/layout/venn3"/>
    <dgm:cxn modelId="{AF47E3AE-BF00-4B6E-985E-6E45103CE436}" type="presOf" srcId="{4EC52154-9222-44B5-9A6A-3DE414B288F1}" destId="{90DABB36-2AEE-437E-AFA4-A3EA71971640}" srcOrd="0" destOrd="0" presId="urn:microsoft.com/office/officeart/2005/8/layout/venn3"/>
    <dgm:cxn modelId="{CCDCC534-E81D-413D-9246-0B802CDF7713}" srcId="{E0A4C84B-BCB7-4734-B8D5-6B3609806D29}" destId="{4EC52154-9222-44B5-9A6A-3DE414B288F1}" srcOrd="0" destOrd="0" parTransId="{ED4B9E5A-557E-4311-916A-646F9E2E2E41}" sibTransId="{CC4ABB5B-717E-4922-B541-B2538CA251E9}"/>
    <dgm:cxn modelId="{9149B3AA-0EB7-440D-9BA2-3FEB9FE29209}" srcId="{E0A4C84B-BCB7-4734-B8D5-6B3609806D29}" destId="{881F1014-7718-4DF0-9E68-3B3742804E83}" srcOrd="2" destOrd="0" parTransId="{9ECF0BF1-9CCC-4093-BFD0-24150D8D1D71}" sibTransId="{EACC68D9-47F4-48B1-9485-9287E6414629}"/>
    <dgm:cxn modelId="{27383AEF-2B6B-412F-9737-DE376E99B34D}" srcId="{E0A4C84B-BCB7-4734-B8D5-6B3609806D29}" destId="{9AC57A43-C80A-48EE-AB2F-DA554E4F2181}" srcOrd="1" destOrd="0" parTransId="{825811DC-7C05-4A0C-B1C3-F1A3AA396E4C}" sibTransId="{114E5904-FE33-4242-9807-7D6CCF2BBA99}"/>
    <dgm:cxn modelId="{632C081E-AB0C-47CE-9F7F-35A1EE09ADE2}" type="presOf" srcId="{E0A4C84B-BCB7-4734-B8D5-6B3609806D29}" destId="{403771E4-3580-467A-8FE0-EEE02580A8FC}" srcOrd="0" destOrd="0" presId="urn:microsoft.com/office/officeart/2005/8/layout/venn3"/>
    <dgm:cxn modelId="{DB69F586-43B5-4BA4-8E18-2C743515B4A4}" type="presParOf" srcId="{403771E4-3580-467A-8FE0-EEE02580A8FC}" destId="{90DABB36-2AEE-437E-AFA4-A3EA71971640}" srcOrd="0" destOrd="0" presId="urn:microsoft.com/office/officeart/2005/8/layout/venn3"/>
    <dgm:cxn modelId="{FBD769B2-7A57-4CAD-A138-F731D7C130B5}" type="presParOf" srcId="{403771E4-3580-467A-8FE0-EEE02580A8FC}" destId="{F435DF26-4023-4751-8EEF-C62891389C00}" srcOrd="1" destOrd="0" presId="urn:microsoft.com/office/officeart/2005/8/layout/venn3"/>
    <dgm:cxn modelId="{3750B028-4F52-4C4E-91CA-8D14ECA2DABC}" type="presParOf" srcId="{403771E4-3580-467A-8FE0-EEE02580A8FC}" destId="{F5E8AFE8-5307-42FD-9852-41088A6A0887}" srcOrd="2" destOrd="0" presId="urn:microsoft.com/office/officeart/2005/8/layout/venn3"/>
    <dgm:cxn modelId="{37CFD919-FA96-4BB2-9CAE-5DC0118DDB46}" type="presParOf" srcId="{403771E4-3580-467A-8FE0-EEE02580A8FC}" destId="{8BC92F00-F532-4635-90CA-BC620E5EB11B}" srcOrd="3" destOrd="0" presId="urn:microsoft.com/office/officeart/2005/8/layout/venn3"/>
    <dgm:cxn modelId="{1DE67A8B-83B0-4B02-81CA-8614182D89B6}" type="presParOf" srcId="{403771E4-3580-467A-8FE0-EEE02580A8FC}" destId="{9CA6AF58-28EB-4876-BDFE-FA70372A4D67}" srcOrd="4" destOrd="0" presId="urn:microsoft.com/office/officeart/2005/8/layout/venn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9.bin"/><Relationship Id="rId7" Type="http://schemas.microsoft.com/office/2006/relationships/legacyDiagramText" Target="legacyDiagramText13.bin"/><Relationship Id="rId2" Type="http://schemas.microsoft.com/office/2006/relationships/legacyDiagramText" Target="legacyDiagramText8.bin"/><Relationship Id="rId1" Type="http://schemas.microsoft.com/office/2006/relationships/legacyDiagramText" Target="legacyDiagramText7.bin"/><Relationship Id="rId6" Type="http://schemas.microsoft.com/office/2006/relationships/legacyDiagramText" Target="legacyDiagramText12.bin"/><Relationship Id="rId5" Type="http://schemas.microsoft.com/office/2006/relationships/legacyDiagramText" Target="legacyDiagramText11.bin"/><Relationship Id="rId4" Type="http://schemas.microsoft.com/office/2006/relationships/legacyDiagramText" Target="legacyDiagramText10.bin"/></Relationships>
</file>

<file path=ppt/drawings/_rels/vmlDrawing3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16.bin"/><Relationship Id="rId7" Type="http://schemas.microsoft.com/office/2006/relationships/legacyDiagramText" Target="legacyDiagramText20.bin"/><Relationship Id="rId2" Type="http://schemas.microsoft.com/office/2006/relationships/legacyDiagramText" Target="legacyDiagramText15.bin"/><Relationship Id="rId1" Type="http://schemas.microsoft.com/office/2006/relationships/legacyDiagramText" Target="legacyDiagramText14.bin"/><Relationship Id="rId6" Type="http://schemas.microsoft.com/office/2006/relationships/legacyDiagramText" Target="legacyDiagramText19.bin"/><Relationship Id="rId5" Type="http://schemas.microsoft.com/office/2006/relationships/legacyDiagramText" Target="legacyDiagramText18.bin"/><Relationship Id="rId4" Type="http://schemas.microsoft.com/office/2006/relationships/legacyDiagramText" Target="legacyDiagramText17.bin"/></Relationships>
</file>

<file path=ppt/drawings/_rels/vmlDrawing4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23.bin"/><Relationship Id="rId7" Type="http://schemas.microsoft.com/office/2006/relationships/legacyDiagramText" Target="legacyDiagramText27.bin"/><Relationship Id="rId2" Type="http://schemas.microsoft.com/office/2006/relationships/legacyDiagramText" Target="legacyDiagramText22.bin"/><Relationship Id="rId1" Type="http://schemas.microsoft.com/office/2006/relationships/legacyDiagramText" Target="legacyDiagramText21.bin"/><Relationship Id="rId6" Type="http://schemas.microsoft.com/office/2006/relationships/legacyDiagramText" Target="legacyDiagramText26.bin"/><Relationship Id="rId5" Type="http://schemas.microsoft.com/office/2006/relationships/legacyDiagramText" Target="legacyDiagramText25.bin"/><Relationship Id="rId4" Type="http://schemas.microsoft.com/office/2006/relationships/legacyDiagramText" Target="legacyDiagramText24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57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57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42B07B9E-4830-43A9-B157-AF9F00E1CA6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56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6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56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146434C3-376B-442A-8907-F7C1AF803DC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15FBFB-22B7-4E3E-9F0B-B25FAA54FC5F}" type="slidenum">
              <a:rPr lang="ru-RU"/>
              <a:pPr/>
              <a:t>1</a:t>
            </a:fld>
            <a:endParaRPr lang="ru-RU"/>
          </a:p>
        </p:txBody>
      </p:sp>
      <p:sp>
        <p:nvSpPr>
          <p:cNvPr id="18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CF699B-A983-4A94-B7B4-BB7DFED8BF97}" type="slidenum">
              <a:rPr lang="ru-RU"/>
              <a:pPr/>
              <a:t>13</a:t>
            </a:fld>
            <a:endParaRPr lang="ru-RU"/>
          </a:p>
        </p:txBody>
      </p:sp>
      <p:sp>
        <p:nvSpPr>
          <p:cNvPr id="16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1BCDF0-9C4A-4C34-AFA2-96B82DA3BF2C}" type="slidenum">
              <a:rPr lang="ru-RU"/>
              <a:pPr/>
              <a:t>14</a:t>
            </a:fld>
            <a:endParaRPr lang="ru-RU"/>
          </a:p>
        </p:txBody>
      </p:sp>
      <p:sp>
        <p:nvSpPr>
          <p:cNvPr id="16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BFE9A7-6DD0-43A7-861E-F7C4F09E1682}" type="slidenum">
              <a:rPr lang="ru-RU"/>
              <a:pPr/>
              <a:t>15</a:t>
            </a:fld>
            <a:endParaRPr lang="ru-RU"/>
          </a:p>
        </p:txBody>
      </p:sp>
      <p:sp>
        <p:nvSpPr>
          <p:cNvPr id="16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EB3FBE-6423-4567-B56D-AB067B4DF384}" type="slidenum">
              <a:rPr lang="ru-RU"/>
              <a:pPr/>
              <a:t>16</a:t>
            </a:fld>
            <a:endParaRPr lang="ru-RU"/>
          </a:p>
        </p:txBody>
      </p:sp>
      <p:sp>
        <p:nvSpPr>
          <p:cNvPr id="18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51076B-8C56-44C4-8A25-5B9BD7E7566C}" type="slidenum">
              <a:rPr lang="ru-RU"/>
              <a:pPr/>
              <a:t>17</a:t>
            </a:fld>
            <a:endParaRPr lang="ru-RU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6BCA5A-0E94-4BEA-B2FB-4EFA83DD776A}" type="slidenum">
              <a:rPr lang="ru-RU"/>
              <a:pPr/>
              <a:t>18</a:t>
            </a:fld>
            <a:endParaRPr lang="ru-RU"/>
          </a:p>
        </p:txBody>
      </p:sp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4D4D12-4BB5-44EF-B6E7-1662E80A1B76}" type="slidenum">
              <a:rPr lang="ru-RU"/>
              <a:pPr/>
              <a:t>19</a:t>
            </a:fld>
            <a:endParaRPr lang="ru-RU"/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0CB324-B10C-4394-AAF2-339B0CC526F5}" type="slidenum">
              <a:rPr lang="ru-RU"/>
              <a:pPr/>
              <a:t>20</a:t>
            </a:fld>
            <a:endParaRPr lang="ru-RU"/>
          </a:p>
        </p:txBody>
      </p:sp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14E9DA-8DB0-4A30-9C7C-D759F5E90CB9}" type="slidenum">
              <a:rPr lang="ru-RU"/>
              <a:pPr/>
              <a:t>22</a:t>
            </a:fld>
            <a:endParaRPr lang="ru-RU"/>
          </a:p>
        </p:txBody>
      </p:sp>
      <p:sp>
        <p:nvSpPr>
          <p:cNvPr id="172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BF1F33-DA9E-4FEF-86C2-6F7E2A530261}" type="slidenum">
              <a:rPr lang="ru-RU"/>
              <a:pPr/>
              <a:t>27</a:t>
            </a:fld>
            <a:endParaRPr lang="ru-RU"/>
          </a:p>
        </p:txBody>
      </p:sp>
      <p:sp>
        <p:nvSpPr>
          <p:cNvPr id="17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E7FB8B-5DC7-4F9E-ACE5-C37883ADEDBF}" type="slidenum">
              <a:rPr lang="ru-RU"/>
              <a:pPr/>
              <a:t>2</a:t>
            </a:fld>
            <a:endParaRPr lang="ru-RU"/>
          </a:p>
        </p:txBody>
      </p:sp>
      <p:sp>
        <p:nvSpPr>
          <p:cNvPr id="183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8ED84C-6D3A-43CD-876F-4D10C015741E}" type="slidenum">
              <a:rPr lang="ru-RU"/>
              <a:pPr/>
              <a:t>4</a:t>
            </a:fld>
            <a:endParaRPr lang="ru-RU"/>
          </a:p>
        </p:txBody>
      </p:sp>
      <p:sp>
        <p:nvSpPr>
          <p:cNvPr id="15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67DA9B-1399-46CB-BE03-FE5D94E345CF}" type="slidenum">
              <a:rPr lang="ru-RU"/>
              <a:pPr/>
              <a:t>5</a:t>
            </a:fld>
            <a:endParaRPr lang="ru-RU"/>
          </a:p>
        </p:txBody>
      </p:sp>
      <p:sp>
        <p:nvSpPr>
          <p:cNvPr id="15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8E192-4463-42C6-B43A-5E0E17C5AED0}" type="slidenum">
              <a:rPr lang="ru-RU"/>
              <a:pPr/>
              <a:t>7</a:t>
            </a:fld>
            <a:endParaRPr lang="ru-RU"/>
          </a:p>
        </p:txBody>
      </p:sp>
      <p:sp>
        <p:nvSpPr>
          <p:cNvPr id="16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2880A8-BDA4-4620-967B-CD09480ECEAD}" type="slidenum">
              <a:rPr lang="ru-RU"/>
              <a:pPr/>
              <a:t>9</a:t>
            </a:fld>
            <a:endParaRPr lang="ru-RU"/>
          </a:p>
        </p:txBody>
      </p:sp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B3CE42-350E-4F64-A916-E657CB47D1F7}" type="slidenum">
              <a:rPr lang="ru-RU"/>
              <a:pPr/>
              <a:t>10</a:t>
            </a:fld>
            <a:endParaRPr lang="ru-RU"/>
          </a:p>
        </p:txBody>
      </p:sp>
      <p:sp>
        <p:nvSpPr>
          <p:cNvPr id="16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B9CB16-1D12-4CEA-B465-D7A72F65AEC7}" type="slidenum">
              <a:rPr lang="ru-RU"/>
              <a:pPr/>
              <a:t>11</a:t>
            </a:fld>
            <a:endParaRPr lang="ru-RU"/>
          </a:p>
        </p:txBody>
      </p:sp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6434C3-376B-442A-8907-F7C1AF803DC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71D0DA-0584-4FB4-B635-6E1573677A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39A30E-60C0-4B92-81BA-F1CCF61222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490A5-01C7-40F5-A314-BED7C62E70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5B752E8-828F-4BEB-A633-94C63F854C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24A50B-96B6-444B-9788-490EFB7123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992B3-FFCC-42D0-9943-4CA77CA856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02DCD7-FB14-4C83-9809-E69048A7F6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A6A66C-A2AA-4489-BBBF-152417DA6D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E90A93-BFCC-4CA6-A970-63861B3E76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0BCA29-DA9D-40FE-ABB3-DE6BF6957A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5362A8-DFE5-4564-9291-F62E9C28B4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E0B39C-E0A6-452D-8B61-76EB39E3C7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6699"/>
            </a:gs>
            <a:gs pos="50000">
              <a:srgbClr val="99CCFF"/>
            </a:gs>
            <a:gs pos="100000">
              <a:srgbClr val="3366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239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239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B2536837-ABC1-418B-9C44-230EADF4446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&#1041;&#1077;&#1083;&#1080;&#1082;&#1086;&#1074;&#1072;\&#1056;&#1072;&#1073;&#1086;&#1095;&#1080;&#1081;%20&#1089;&#1090;&#1086;&#1083;\&#1040;&#1085;&#1072;&#1083;&#1080;&#1079;&#1072;&#1090;&#1086;&#1088;&#1099;.%20&#1047;&#1088;&#1080;&#1090;&#1077;&#1083;&#1100;&#1085;&#1099;&#1081;%20&#1072;&#1085;&#1072;&#1083;&#1080;&#1079;&#1072;&#1090;&#1086;&#1088;\&#1057;&#1083;&#1077;&#1079;&#1099;.wma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41;&#1077;&#1083;&#1080;&#1082;&#1086;&#1074;&#1072;\&#1056;&#1072;&#1073;&#1086;&#1095;&#1080;&#1081;%20&#1089;&#1090;&#1086;&#1083;\&#1040;&#1085;&#1072;&#1083;&#1080;&#1079;&#1072;&#1090;&#1086;&#1088;&#1099;.%20&#1047;&#1088;&#1080;&#1090;&#1077;&#1083;&#1100;&#1085;&#1099;&#1081;%20&#1072;&#1085;&#1072;&#1083;&#1080;&#1079;&#1072;&#1090;&#1086;&#1088;\&#1044;&#1074;&#1080;&#1078;&#1077;&#1085;&#1080;&#1077;%20&#1075;&#1083;&#1072;&#1079;.wma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&#1041;&#1077;&#1083;&#1080;&#1082;&#1086;&#1074;&#1072;\&#1056;&#1072;&#1073;&#1086;&#1095;&#1080;&#1081;%20&#1089;&#1090;&#1086;&#1083;\&#1040;&#1085;&#1072;&#1083;&#1080;&#1079;&#1072;&#1090;&#1086;&#1088;&#1099;.%20&#1047;&#1088;&#1080;&#1090;&#1077;&#1083;&#1100;&#1085;&#1099;&#1081;%20&#1072;&#1085;&#1072;&#1083;&#1080;&#1079;&#1072;&#1090;&#1086;&#1088;\&#1057;&#1090;&#1088;&#1086;&#1077;&#1085;&#1080;&#1077;%20&#1075;&#1083;&#1072;&#1079;&#1072;.wav" TargetMode="External"/><Relationship Id="rId6" Type="http://schemas.openxmlformats.org/officeDocument/2006/relationships/hyperlink" Target="file:///F:\&#1040;&#1085;&#1072;&#1083;&#1080;&#1079;&#1072;&#1090;&#1086;&#1088;&#1099;.%20&#1047;&#1088;&#1080;&#1090;&#1077;&#1083;&#1100;&#1085;&#1099;&#1081;%20&#1072;&#1085;&#1072;&#1083;&#1080;&#1079;&#1072;&#1090;&#1086;&#1088;\&#1088;&#1072;&#1073;&#1086;&#1095;&#1072;&#1103;%20&#1090;&#1077;&#1090;&#1088;&#1072;&#1076;&#1100;.docx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41;&#1077;&#1083;&#1080;&#1082;&#1086;&#1074;&#1072;\&#1056;&#1072;&#1073;&#1086;&#1095;&#1080;&#1081;%20&#1089;&#1090;&#1086;&#1083;\&#1040;&#1085;&#1072;&#1083;&#1080;&#1079;&#1072;&#1090;&#1086;&#1088;&#1099;.%20&#1047;&#1088;&#1080;&#1090;&#1077;&#1083;&#1100;&#1085;&#1099;&#1081;%20&#1072;&#1085;&#1072;&#1083;&#1080;&#1079;&#1072;&#1090;&#1086;&#1088;\&#1062;&#1074;&#1077;&#1090;%20&#1075;&#1083;&#1072;&#1079;.wma" TargetMode="Externa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1;&#1077;&#1083;&#1080;&#1082;&#1086;&#1074;&#1072;\&#1056;&#1072;&#1073;&#1086;&#1095;&#1080;&#1081;%20&#1089;&#1090;&#1086;&#1083;\&#1040;&#1085;&#1072;&#1083;&#1080;&#1079;&#1072;&#1090;&#1086;&#1088;&#1099;.%20&#1047;&#1088;&#1080;&#1090;&#1077;&#1083;&#1100;&#1085;&#1099;&#1081;%20&#1072;&#1085;&#1072;&#1083;&#1080;&#1079;&#1072;&#1090;&#1086;&#1088;\&#1047;&#1088;&#1072;&#1095;&#1082;&#1086;&#1074;&#1099;&#1081;%20&#1088;&#1077;&#1092;&#1083;&#1077;&#1082;&#1089;.wav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&#1041;&#1077;&#1083;&#1080;&#1082;&#1086;&#1074;&#1072;\&#1056;&#1072;&#1073;&#1086;&#1095;&#1080;&#1081;%20&#1089;&#1090;&#1086;&#1083;\&#1040;&#1085;&#1072;&#1083;&#1080;&#1079;&#1072;&#1090;&#1086;&#1088;&#1099;.%20&#1047;&#1088;&#1080;&#1090;&#1077;&#1083;&#1100;&#1085;&#1099;&#1081;%20&#1072;&#1085;&#1072;&#1083;&#1080;&#1079;&#1072;&#1090;&#1086;&#1088;\&#1050;&#1086;&#1083;&#1073;&#1086;&#1095;&#1082;&#1080;%20&#1080;%20&#1087;&#1072;&#1083;&#1086;&#1095;&#1082;&#1080;.wav" TargetMode="Externa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notesSlide" Target="../notesSlides/notes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1;&#1077;&#1083;&#1080;&#1082;&#1086;&#1074;&#1072;\&#1056;&#1072;&#1073;&#1086;&#1095;&#1080;&#1081;%20&#1089;&#1090;&#1086;&#1083;\&#1040;&#1085;&#1072;&#1083;&#1080;&#1079;&#1072;&#1090;&#1086;&#1088;&#1099;.%20&#1047;&#1088;&#1080;&#1090;&#1077;&#1083;&#1100;&#1085;&#1099;&#1081;%20&#1072;&#1085;&#1072;&#1083;&#1080;&#1079;&#1072;&#1090;&#1086;&#1088;\&#1060;&#1086;&#1088;&#1084;&#1080;&#1088;&#1086;&#1074;&#1072;&#1085;&#1080;&#1077;%20&#1080;&#1079;&#1086;&#1073;&#1088;&#1072;&#1078;&#1077;&#1085;&#1080;&#1103;.wav" TargetMode="Externa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41;&#1077;&#1083;&#1080;&#1082;&#1086;&#1074;&#1072;\&#1056;&#1072;&#1073;&#1086;&#1095;&#1080;&#1081;%20&#1089;&#1090;&#1086;&#1083;\&#1040;&#1085;&#1072;&#1083;&#1080;&#1079;&#1072;&#1090;&#1086;&#1088;&#1099;.%20&#1047;&#1088;&#1080;&#1090;&#1077;&#1083;&#1100;&#1085;&#1099;&#1081;%20&#1072;&#1085;&#1072;&#1083;&#1080;&#1079;&#1072;&#1090;&#1086;&#1088;\&#1057;&#1082;&#1086;&#1088;&#1086;&#1089;&#1090;&#1100;%20&#1074;&#1086;&#1089;&#1087;&#1088;&#1080;&#1103;&#1090;&#1080;&#1103;%20&#1080;&#1079;&#1086;&#1073;&#1088;&#1072;&#1078;&#1077;&#1085;&#1080;&#1103;.wma" TargetMode="Externa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1040;&#1085;&#1072;&#1083;&#1080;&#1079;&#1072;&#1090;&#1086;&#1088;&#1099;.%20&#1047;&#1088;&#1080;&#1090;&#1077;&#1083;&#1100;&#1085;&#1099;&#1081;%20&#1072;&#1085;&#1072;&#1083;&#1080;&#1079;&#1072;&#1090;&#1086;&#1088;\&#1044;&#1086;&#1087;&#1086;&#1083;&#1085;&#1080;&#1090;&#1077;&#1083;&#1100;&#1085;&#1072;&#1103;%20&#1080;&#1085;&#1092;&#1086;&#1088;&#1084;&#1072;&#1094;&#1080;&#1103;%20&#1082;%20&#1091;&#1088;&#1086;&#1082;&#1091;.docx" TargetMode="External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1;&#1077;&#1083;&#1080;&#1082;&#1086;&#1074;&#1072;\&#1056;&#1072;&#1073;&#1086;&#1095;&#1080;&#1081;%20&#1089;&#1090;&#1086;&#1083;\&#1040;&#1085;&#1072;&#1083;&#1080;&#1079;&#1072;&#1090;&#1086;&#1088;&#1099;.%20&#1047;&#1088;&#1080;&#1090;&#1077;&#1083;&#1100;&#1085;&#1099;&#1081;%20&#1072;&#1085;&#1072;&#1083;&#1080;&#1079;&#1072;&#1090;&#1086;&#1088;\&#1055;&#1088;&#1080;&#1095;&#1080;&#1085;&#1099;%20&#1085;&#1072;&#1088;&#1091;&#1096;&#1077;&#1085;&#1080;&#1103;%20&#1079;&#1088;&#1077;&#1085;&#1080;&#1103;.wma" TargetMode="External"/><Relationship Id="rId5" Type="http://schemas.openxmlformats.org/officeDocument/2006/relationships/image" Target="../media/image43.png"/><Relationship Id="rId4" Type="http://schemas.openxmlformats.org/officeDocument/2006/relationships/image" Target="../media/image4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41;&#1077;&#1083;&#1080;&#1082;&#1086;&#1074;&#1072;\&#1056;&#1072;&#1073;&#1086;&#1095;&#1080;&#1081;%20&#1089;&#1090;&#1086;&#1083;\&#1040;&#1085;&#1072;&#1083;&#1080;&#1079;&#1072;&#1090;&#1086;&#1088;&#1099;.%20&#1047;&#1088;&#1080;&#1090;&#1077;&#1083;&#1100;&#1085;&#1099;&#1081;%20&#1072;&#1085;&#1072;&#1083;&#1080;&#1079;&#1072;&#1090;&#1086;&#1088;\&#1043;&#1080;&#1084;&#1085;&#1072;&#1089;&#1090;&#1080;&#1082;&#1072;%20&#1076;&#1083;&#1103;%20&#1075;&#1083;&#1072;&#1079;.wma" TargetMode="Externa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audio" Target="file:///C:\Documents%20and%20Settings\&#1041;&#1077;&#1083;&#1080;&#1082;&#1086;&#1074;&#1072;\&#1056;&#1072;&#1073;&#1086;&#1095;&#1080;&#1081;%20&#1089;&#1090;&#1086;&#1083;\&#1040;&#1085;&#1072;&#1083;&#1080;&#1079;&#1072;&#1090;&#1086;&#1088;&#1099;.%20&#1047;&#1088;&#1080;&#1090;&#1077;&#1083;&#1100;&#1085;&#1099;&#1081;%20&#1072;&#1085;&#1072;&#1083;&#1080;&#1079;&#1072;&#1090;&#1086;&#1088;\&#1040;&#1089;&#1090;&#1080;&#1075;&#1084;&#1072;&#1090;&#1080;&#1079;&#1084;.wav" TargetMode="External"/><Relationship Id="rId7" Type="http://schemas.openxmlformats.org/officeDocument/2006/relationships/image" Target="../media/image45.png"/><Relationship Id="rId2" Type="http://schemas.openxmlformats.org/officeDocument/2006/relationships/audio" Target="file:///C:\Documents%20and%20Settings\&#1041;&#1077;&#1083;&#1080;&#1082;&#1086;&#1074;&#1072;\&#1056;&#1072;&#1073;&#1086;&#1095;&#1080;&#1081;%20&#1089;&#1090;&#1086;&#1083;\&#1040;&#1085;&#1072;&#1083;&#1080;&#1079;&#1072;&#1090;&#1086;&#1088;&#1099;.%20&#1047;&#1088;&#1080;&#1090;&#1077;&#1083;&#1100;&#1085;&#1099;&#1081;%20&#1072;&#1085;&#1072;&#1083;&#1080;&#1079;&#1072;&#1090;&#1086;&#1088;\&#1044;&#1072;&#1083;&#1100;&#1085;&#1086;&#1079;&#1086;&#1088;&#1082;&#1086;&#1089;&#1090;&#1100;.wav" TargetMode="External"/><Relationship Id="rId1" Type="http://schemas.openxmlformats.org/officeDocument/2006/relationships/audio" Target="file:///C:\Documents%20and%20Settings\&#1041;&#1077;&#1083;&#1080;&#1082;&#1086;&#1074;&#1072;\&#1056;&#1072;&#1073;&#1086;&#1095;&#1080;&#1081;%20&#1089;&#1090;&#1086;&#1083;\&#1040;&#1085;&#1072;&#1083;&#1080;&#1079;&#1072;&#1090;&#1086;&#1088;&#1099;.%20&#1047;&#1088;&#1080;&#1090;&#1077;&#1083;&#1100;&#1085;&#1099;&#1081;%20&#1072;&#1085;&#1072;&#1083;&#1080;&#1079;&#1072;&#1090;&#1086;&#1088;\&#1041;&#1083;&#1080;&#1079;&#1086;&#1088;&#1091;&#1082;&#1086;&#1089;&#1090;&#1100;.wav" TargetMode="External"/><Relationship Id="rId6" Type="http://schemas.openxmlformats.org/officeDocument/2006/relationships/image" Target="../media/image47.png"/><Relationship Id="rId11" Type="http://schemas.openxmlformats.org/officeDocument/2006/relationships/image" Target="../media/image51.jpeg"/><Relationship Id="rId5" Type="http://schemas.openxmlformats.org/officeDocument/2006/relationships/image" Target="../media/image46.png"/><Relationship Id="rId10" Type="http://schemas.openxmlformats.org/officeDocument/2006/relationships/image" Target="../media/image50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1040;&#1085;&#1072;&#1083;&#1080;&#1079;&#1072;&#1090;&#1086;&#1088;&#1099;.%20&#1047;&#1088;&#1080;&#1090;&#1077;&#1083;&#1100;&#1085;&#1099;&#1081;%20&#1072;&#1085;&#1072;&#1083;&#1080;&#1079;&#1072;&#1090;&#1086;&#1088;\&#1044;&#1086;&#1087;&#1086;&#1083;&#1085;&#1080;&#1090;&#1077;&#1083;&#1100;&#1085;&#1072;&#1103;%20&#1080;&#1085;&#1092;&#1086;&#1088;&#1084;&#1072;&#1094;&#1080;&#1103;%20&#1082;%20&#1091;&#1088;&#1086;&#1082;&#1091;.docx" TargetMode="External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gif"/><Relationship Id="rId4" Type="http://schemas.openxmlformats.org/officeDocument/2006/relationships/image" Target="../media/image5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hyperlink" Target="file:///F:\&#1040;&#1085;&#1072;&#1083;&#1080;&#1079;&#1072;&#1090;&#1086;&#1088;&#1099;.%20&#1047;&#1088;&#1080;&#1090;&#1077;&#1083;&#1100;&#1085;&#1099;&#1081;%20&#1072;&#1085;&#1072;&#1083;&#1080;&#1079;&#1072;&#1090;&#1086;&#1088;\&#1056;&#1072;&#1073;&#1086;&#1095;&#1072;&#1103;%20&#1090;&#1077;&#1090;&#1088;&#1072;&#1076;&#1100;.docx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jpeg"/><Relationship Id="rId2" Type="http://schemas.openxmlformats.org/officeDocument/2006/relationships/audio" Target="file:///C:\Documents%20and%20Settings\&#1041;&#1077;&#1083;&#1080;&#1082;&#1086;&#1074;&#1072;\&#1056;&#1072;&#1073;&#1086;&#1095;&#1080;&#1081;%20&#1089;&#1090;&#1086;&#1083;\&#1040;&#1085;&#1072;&#1083;&#1080;&#1079;&#1072;&#1090;&#1086;&#1088;&#1099;.%20&#1047;&#1088;&#1080;&#1090;&#1077;&#1083;&#1100;&#1085;&#1099;&#1081;%20&#1072;&#1085;&#1072;&#1083;&#1080;&#1079;&#1072;&#1090;&#1086;&#1088;\&#1057;&#1090;&#1088;&#1086;&#1077;&#1085;&#1080;&#1077;%20&#1072;&#1085;&#1072;&#1083;&#1080;&#1079;&#1072;&#1090;&#1086;&#1088;&#1072;.wav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11" Type="http://schemas.openxmlformats.org/officeDocument/2006/relationships/image" Target="../media/image11.png"/><Relationship Id="rId5" Type="http://schemas.openxmlformats.org/officeDocument/2006/relationships/image" Target="../media/image6.jpeg"/><Relationship Id="rId10" Type="http://schemas.openxmlformats.org/officeDocument/2006/relationships/hyperlink" Target="file:///F:\&#1040;&#1085;&#1072;&#1083;&#1080;&#1079;&#1072;&#1090;&#1086;&#1088;&#1099;.%20&#1047;&#1088;&#1080;&#1090;&#1077;&#1083;&#1100;&#1085;&#1099;&#1081;%20&#1072;&#1085;&#1072;&#1083;&#1080;&#1079;&#1072;&#1090;&#1086;&#1088;\&#1056;&#1072;&#1073;&#1086;&#1095;&#1072;&#1103;%20&#1090;&#1077;&#1090;&#1088;&#1072;&#1076;&#1100;.docx" TargetMode="External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&#1041;&#1077;&#1083;&#1080;&#1082;&#1086;&#1074;&#1072;\&#1056;&#1072;&#1073;&#1086;&#1095;&#1080;&#1081;%20&#1089;&#1090;&#1086;&#1083;\&#1040;&#1085;&#1072;&#1083;&#1080;&#1079;&#1072;&#1090;&#1086;&#1088;&#1099;.%20&#1047;&#1088;&#1080;&#1090;&#1077;&#1083;&#1100;&#1085;&#1099;&#1081;%20&#1072;&#1085;&#1072;&#1083;&#1080;&#1079;&#1072;&#1090;&#1086;&#1088;\&#1047;&#1088;&#1080;&#1090;&#1077;&#1083;&#1100;&#1085;&#1099;&#1081;%20&#1072;&#1085;&#1072;&#1083;&#1080;&#1079;&#1072;&#1090;&#1086;&#1088;.wav" TargetMode="Externa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png"/><Relationship Id="rId5" Type="http://schemas.openxmlformats.org/officeDocument/2006/relationships/image" Target="../media/image14.gif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3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Анализаторы. Зрительный анализатор.</a:t>
            </a:r>
          </a:p>
        </p:txBody>
      </p:sp>
      <p:sp>
        <p:nvSpPr>
          <p:cNvPr id="17613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987675" y="5516563"/>
            <a:ext cx="6400800" cy="1341437"/>
          </a:xfrm>
        </p:spPr>
        <p:txBody>
          <a:bodyPr/>
          <a:lstStyle/>
          <a:p>
            <a:r>
              <a:rPr lang="ru-RU" sz="24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Гафиатуллина Людмила Александровна МОУ СОШ №59, </a:t>
            </a:r>
          </a:p>
          <a:p>
            <a:r>
              <a:rPr lang="ru-RU" sz="24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п. Белозерный</a:t>
            </a:r>
          </a:p>
        </p:txBody>
      </p:sp>
      <p:pic>
        <p:nvPicPr>
          <p:cNvPr id="176135" name="Picture 7" descr="16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836613"/>
            <a:ext cx="4559300" cy="460851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оловина рамки 4"/>
          <p:cNvSpPr/>
          <p:nvPr/>
        </p:nvSpPr>
        <p:spPr>
          <a:xfrm>
            <a:off x="0" y="0"/>
            <a:ext cx="1428728" cy="1357298"/>
          </a:xfrm>
          <a:prstGeom prst="halfFrame">
            <a:avLst>
              <a:gd name="adj1" fmla="val 20000"/>
              <a:gd name="adj2" fmla="val 22963"/>
            </a:avLst>
          </a:prstGeom>
          <a:solidFill>
            <a:schemeClr val="bg1">
              <a:lumMod val="50000"/>
            </a:schemeClr>
          </a:solidFill>
          <a:ln w="3175">
            <a:solidFill>
              <a:srgbClr val="33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76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chemeClr val="bg1"/>
                </a:solidFill>
              </a:rPr>
              <a:t>Зрительный анализатор</a:t>
            </a:r>
          </a:p>
        </p:txBody>
      </p:sp>
      <p:pic>
        <p:nvPicPr>
          <p:cNvPr id="139269" name="i-main-pic" descr="Картинка 55 из 3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714488"/>
            <a:ext cx="5283144" cy="3772789"/>
          </a:xfrm>
          <a:prstGeom prst="roundRect">
            <a:avLst>
              <a:gd name="adj" fmla="val 16667"/>
            </a:avLst>
          </a:prstGeom>
          <a:ln w="28575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6" name="Picture 7" descr="9903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469633"/>
            <a:ext cx="4214842" cy="4602573"/>
          </a:xfrm>
          <a:prstGeom prst="roundRect">
            <a:avLst>
              <a:gd name="adj" fmla="val 16667"/>
            </a:avLst>
          </a:prstGeom>
          <a:ln w="28575"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5" name="TextBox 4"/>
          <p:cNvSpPr txBox="1"/>
          <p:nvPr/>
        </p:nvSpPr>
        <p:spPr>
          <a:xfrm>
            <a:off x="1571604" y="6000768"/>
            <a:ext cx="5505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0066"/>
                </a:solidFill>
                <a:latin typeface="Georgia" pitchFamily="18" charset="0"/>
              </a:rPr>
              <a:t>Почему говорят, что глаз смотрит,</a:t>
            </a:r>
          </a:p>
          <a:p>
            <a:pPr algn="ctr"/>
            <a:r>
              <a:rPr lang="ru-RU" sz="2000" b="1" i="1" dirty="0" smtClean="0">
                <a:solidFill>
                  <a:srgbClr val="000066"/>
                </a:solidFill>
                <a:latin typeface="Georgia" pitchFamily="18" charset="0"/>
              </a:rPr>
              <a:t>а мозг видит?</a:t>
            </a:r>
          </a:p>
          <a:p>
            <a:endParaRPr lang="ru-RU" sz="2000" b="1" i="1" dirty="0">
              <a:solidFill>
                <a:srgbClr val="000066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428604"/>
            <a:ext cx="8229600" cy="1582726"/>
          </a:xfrm>
        </p:spPr>
        <p:txBody>
          <a:bodyPr/>
          <a:lstStyle/>
          <a:p>
            <a:r>
              <a:rPr lang="ru-RU" sz="3200" b="1" dirty="0">
                <a:solidFill>
                  <a:schemeClr val="bg1"/>
                </a:solidFill>
              </a:rPr>
              <a:t>Брови, ресницы и веки </a:t>
            </a:r>
            <a:r>
              <a:rPr lang="ru-RU" sz="3200" b="1" dirty="0" smtClean="0">
                <a:solidFill>
                  <a:schemeClr val="bg1"/>
                </a:solidFill>
              </a:rPr>
              <a:t/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 Не просто даны человеку,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Глаз как стражи они охраняют,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Подумайте, от чего его защищают?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32103" name="i-main-pic" descr="Картинка 63 из 6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928802"/>
            <a:ext cx="4929222" cy="32549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4" name="Схема 3"/>
          <p:cNvGraphicFramePr/>
          <p:nvPr/>
        </p:nvGraphicFramePr>
        <p:xfrm>
          <a:off x="1500166" y="5000636"/>
          <a:ext cx="6500858" cy="1857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0" grpId="0"/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3000372"/>
            <a:ext cx="5486400" cy="928694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700000"/>
                </a:solidFill>
                <a:latin typeface="Georgia" pitchFamily="18" charset="0"/>
              </a:rPr>
              <a:t>Как вы понимаете выражение: «Сдерживать слезы»?</a:t>
            </a:r>
            <a:endParaRPr lang="ru-RU" sz="2400" dirty="0">
              <a:solidFill>
                <a:srgbClr val="700000"/>
              </a:solidFill>
              <a:latin typeface="Georgia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57356" y="3857628"/>
            <a:ext cx="5486400" cy="2500330"/>
          </a:xfrm>
        </p:spPr>
        <p:txBody>
          <a:bodyPr/>
          <a:lstStyle/>
          <a:p>
            <a:endParaRPr lang="ru-RU" dirty="0" smtClean="0">
              <a:latin typeface="Georgia" pitchFamily="18" charset="0"/>
            </a:endParaRPr>
          </a:p>
          <a:p>
            <a:pPr algn="ctr"/>
            <a:r>
              <a:rPr lang="ru-RU" sz="2000" b="1" i="1" dirty="0" smtClean="0">
                <a:latin typeface="Georgia" pitchFamily="18" charset="0"/>
              </a:rPr>
              <a:t>Подумайте</a:t>
            </a:r>
          </a:p>
          <a:p>
            <a:pPr marL="457200" indent="-457200">
              <a:buAutoNum type="arabicPeriod"/>
            </a:pPr>
            <a:r>
              <a:rPr lang="ru-RU" sz="2000" b="1" i="1" dirty="0" smtClean="0">
                <a:latin typeface="Georgia" pitchFamily="18" charset="0"/>
              </a:rPr>
              <a:t>Для чего мы постоянно моргаем?</a:t>
            </a:r>
          </a:p>
          <a:p>
            <a:pPr marL="457200" indent="-457200">
              <a:buAutoNum type="arabicPeriod"/>
            </a:pPr>
            <a:r>
              <a:rPr lang="ru-RU" sz="2000" b="1" i="1" dirty="0" smtClean="0">
                <a:latin typeface="Georgia" pitchFamily="18" charset="0"/>
              </a:rPr>
              <a:t>Чем вырабатывается слезная жидкость? Из чего состоит эта железа?</a:t>
            </a:r>
          </a:p>
          <a:p>
            <a:pPr marL="457200" indent="-457200">
              <a:buAutoNum type="arabicPeriod"/>
            </a:pPr>
            <a:r>
              <a:rPr lang="ru-RU" sz="2000" b="1" i="1" dirty="0" smtClean="0">
                <a:latin typeface="Georgia" pitchFamily="18" charset="0"/>
              </a:rPr>
              <a:t>Почему слезы горько-соленые на вкус? </a:t>
            </a:r>
          </a:p>
          <a:p>
            <a:pPr marL="457200" indent="-457200">
              <a:buAutoNum type="arabicPeriod"/>
            </a:pPr>
            <a:endParaRPr lang="ru-RU" sz="2000" b="1" i="1" dirty="0">
              <a:latin typeface="Georgia" pitchFamily="18" charset="0"/>
            </a:endParaRPr>
          </a:p>
        </p:txBody>
      </p:sp>
      <p:pic>
        <p:nvPicPr>
          <p:cNvPr id="5" name="i-main-pic" descr="Картинка 6 из 18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/>
          <a:srcRect t="7865" b="7865"/>
          <a:stretch>
            <a:fillRect/>
          </a:stretch>
        </p:blipFill>
        <p:spPr bwMode="auto">
          <a:xfrm>
            <a:off x="1357290" y="428604"/>
            <a:ext cx="3048021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-main-pic" descr="Картинка 10 из 18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500042"/>
            <a:ext cx="2468538" cy="21431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Line 10"/>
          <p:cNvSpPr>
            <a:spLocks noChangeShapeType="1"/>
          </p:cNvSpPr>
          <p:nvPr/>
        </p:nvSpPr>
        <p:spPr bwMode="auto">
          <a:xfrm rot="-2280000" flipV="1">
            <a:off x="582090" y="1892443"/>
            <a:ext cx="1654399" cy="4299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14282" y="2643182"/>
            <a:ext cx="28039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990000"/>
                </a:solidFill>
                <a:latin typeface="Georgia" pitchFamily="18" charset="0"/>
              </a:rPr>
              <a:t>Слезная железа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6929454" y="2571744"/>
            <a:ext cx="16430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990000"/>
                </a:solidFill>
                <a:latin typeface="Georgia" pitchFamily="18" charset="0"/>
              </a:rPr>
              <a:t>Слезы</a:t>
            </a: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 rot="1500000" flipH="1">
            <a:off x="5235038" y="2125003"/>
            <a:ext cx="2317260" cy="6088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4" name="Слезы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001024" y="6019816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987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" grpId="0"/>
      <p:bldP spid="9" grpId="0" animBg="1"/>
      <p:bldP spid="10" grpId="0"/>
      <p:bldP spid="11" grpId="0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>
                <a:solidFill>
                  <a:schemeClr val="bg1"/>
                </a:solidFill>
              </a:rPr>
              <a:t>Глазодвигательные мышцы</a:t>
            </a:r>
            <a:r>
              <a:rPr lang="ru-RU" sz="3200" b="1">
                <a:solidFill>
                  <a:schemeClr val="tx1"/>
                </a:solidFill>
              </a:rPr>
              <a:t/>
            </a:r>
            <a:br>
              <a:rPr lang="ru-RU" sz="3200" b="1">
                <a:solidFill>
                  <a:schemeClr val="tx1"/>
                </a:solidFill>
              </a:rPr>
            </a:br>
            <a:r>
              <a:rPr lang="ru-RU" sz="2800" b="1">
                <a:solidFill>
                  <a:schemeClr val="tx1"/>
                </a:solidFill>
              </a:rPr>
              <a:t>Сколько мышц приводит глазное яблоко в движение?</a:t>
            </a:r>
          </a:p>
        </p:txBody>
      </p:sp>
      <p:pic>
        <p:nvPicPr>
          <p:cNvPr id="134149" name="i-main-pic" descr="Картинка 11 из 6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2205038"/>
            <a:ext cx="3671887" cy="3197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4151" name="i-main-pic" descr="Картинка 23 из 6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7538" y="2276475"/>
            <a:ext cx="4500562" cy="3097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4152" name="Text Box 8"/>
          <p:cNvSpPr txBox="1">
            <a:spLocks noChangeArrowheads="1"/>
          </p:cNvSpPr>
          <p:nvPr/>
        </p:nvSpPr>
        <p:spPr bwMode="auto">
          <a:xfrm>
            <a:off x="1763713" y="5805488"/>
            <a:ext cx="58832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990000"/>
                </a:solidFill>
                <a:latin typeface="Arial" charset="0"/>
              </a:rPr>
              <a:t>4 прямые и 2 косые мышцы</a:t>
            </a:r>
          </a:p>
        </p:txBody>
      </p:sp>
      <p:pic>
        <p:nvPicPr>
          <p:cNvPr id="7" name="Движение глаз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215338" y="6019816"/>
            <a:ext cx="552456" cy="552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7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341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836613"/>
          </a:xfrm>
        </p:spPr>
        <p:txBody>
          <a:bodyPr/>
          <a:lstStyle/>
          <a:p>
            <a:r>
              <a:rPr lang="ru-RU" b="1">
                <a:solidFill>
                  <a:schemeClr val="bg1"/>
                </a:solidFill>
              </a:rPr>
              <a:t>Строение глазного яблока</a:t>
            </a:r>
          </a:p>
        </p:txBody>
      </p:sp>
      <p:graphicFrame>
        <p:nvGraphicFramePr>
          <p:cNvPr id="136257" name="Group 65"/>
          <p:cNvGraphicFramePr>
            <a:graphicFrameLocks noGrp="1"/>
          </p:cNvGraphicFramePr>
          <p:nvPr>
            <p:ph idx="1"/>
          </p:nvPr>
        </p:nvGraphicFramePr>
        <p:xfrm>
          <a:off x="395288" y="908050"/>
          <a:ext cx="8229600" cy="5460049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Части и оболочки глаза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Особенности строения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Функция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8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1. Фиброзная оболочка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5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2. Сосудистая оболочка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8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3. Хрусталик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7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4. Сетчатка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7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5. Стекловидное тело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6258" name="i-main-pic" descr="Картинка 21 из 1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2133600"/>
            <a:ext cx="5256213" cy="3486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Строение глаз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786710" y="6000768"/>
            <a:ext cx="661990" cy="661990"/>
          </a:xfrm>
          <a:prstGeom prst="rect">
            <a:avLst/>
          </a:prstGeom>
        </p:spPr>
      </p:pic>
      <p:sp>
        <p:nvSpPr>
          <p:cNvPr id="7" name="Управляющая кнопка: документ 6">
            <a:hlinkClick r:id="rId6" action="ppaction://hlinkfile" highlightClick="1"/>
          </p:cNvPr>
          <p:cNvSpPr/>
          <p:nvPr/>
        </p:nvSpPr>
        <p:spPr>
          <a:xfrm>
            <a:off x="7000892" y="6072206"/>
            <a:ext cx="428628" cy="571504"/>
          </a:xfrm>
          <a:prstGeom prst="actionButtonDocument">
            <a:avLst/>
          </a:prstGeom>
          <a:solidFill>
            <a:srgbClr val="CC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6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41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chemeClr val="bg1"/>
                </a:solidFill>
              </a:rPr>
              <a:t>От чего зависит цвет глаз человека</a:t>
            </a:r>
          </a:p>
        </p:txBody>
      </p:sp>
      <p:pic>
        <p:nvPicPr>
          <p:cNvPr id="142341" name="i-main-pic" descr="Картинка 22 из 1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1857364"/>
            <a:ext cx="1905000" cy="18383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2342" name="i-main-pic" descr="Картинка 8 из 657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3131" y="4456118"/>
            <a:ext cx="3200869" cy="24018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2345" name="i-main-pic" descr="Картинка 18 из 657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4286232"/>
            <a:ext cx="2571768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2346" name="i-main-pic" descr="Картинка 36 из 657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26" y="4545012"/>
            <a:ext cx="3081164" cy="23129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2347" name="Text Box 11"/>
          <p:cNvSpPr txBox="1">
            <a:spLocks noChangeArrowheads="1"/>
          </p:cNvSpPr>
          <p:nvPr/>
        </p:nvSpPr>
        <p:spPr bwMode="auto">
          <a:xfrm>
            <a:off x="6215074" y="2571744"/>
            <a:ext cx="19446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990000"/>
                </a:solidFill>
                <a:latin typeface="Arial" charset="0"/>
              </a:rPr>
              <a:t>Радужка</a:t>
            </a:r>
          </a:p>
        </p:txBody>
      </p:sp>
      <p:sp>
        <p:nvSpPr>
          <p:cNvPr id="142349" name="Text Box 13"/>
          <p:cNvSpPr txBox="1">
            <a:spLocks noChangeArrowheads="1"/>
          </p:cNvSpPr>
          <p:nvPr/>
        </p:nvSpPr>
        <p:spPr bwMode="auto">
          <a:xfrm>
            <a:off x="642910" y="2643182"/>
            <a:ext cx="18653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990000"/>
                </a:solidFill>
                <a:latin typeface="Arial" charset="0"/>
              </a:rPr>
              <a:t>Пигмент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2571736" y="2928934"/>
            <a:ext cx="1285884" cy="71438"/>
          </a:xfrm>
          <a:prstGeom prst="rightArrow">
            <a:avLst/>
          </a:prstGeom>
          <a:solidFill>
            <a:srgbClr val="0033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>
            <a:off x="5357818" y="2786058"/>
            <a:ext cx="928694" cy="71438"/>
          </a:xfrm>
          <a:prstGeom prst="leftArrow">
            <a:avLst/>
          </a:prstGeom>
          <a:solidFill>
            <a:srgbClr val="0033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928662" y="3643314"/>
            <a:ext cx="772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 какого цвета глаза у тебя?</a:t>
            </a:r>
            <a:endParaRPr lang="ru-RU" sz="3600" b="1" i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7" name="Цвет глаз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8286776" y="357166"/>
            <a:ext cx="519114" cy="519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959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sz="4800" b="1" i="1" dirty="0">
                <a:solidFill>
                  <a:srgbClr val="000066"/>
                </a:solidFill>
                <a:latin typeface="Georgia" pitchFamily="18" charset="0"/>
              </a:rPr>
              <a:t>Зрачковый рефлекс</a:t>
            </a:r>
          </a:p>
        </p:txBody>
      </p:sp>
      <p:pic>
        <p:nvPicPr>
          <p:cNvPr id="181252" name="Picture 4" descr="87501"/>
          <p:cNvPicPr>
            <a:picLocks noGrp="1" noChangeAspect="1" noChangeArrowheads="1" noCrop="1"/>
          </p:cNvPicPr>
          <p:nvPr>
            <p:ph type="body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2000232" y="1075518"/>
            <a:ext cx="5000660" cy="57753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Зрачковый рефлекс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643834" y="5910282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z="4000" b="1" i="1">
                <a:solidFill>
                  <a:schemeClr val="bg1"/>
                </a:solidFill>
              </a:rPr>
              <a:t>Как устроена сетчатка глаза</a:t>
            </a:r>
          </a:p>
        </p:txBody>
      </p:sp>
      <p:pic>
        <p:nvPicPr>
          <p:cNvPr id="144388" name="i-main-pic" descr="Картинка 39 из 6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43041" y="2381471"/>
            <a:ext cx="6000793" cy="39034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000100" y="1214422"/>
            <a:ext cx="73885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0000"/>
                </a:solidFill>
                <a:latin typeface="Georgia" pitchFamily="18" charset="0"/>
              </a:rPr>
              <a:t>Попробуйте объяснить смысл поговорки:</a:t>
            </a:r>
          </a:p>
          <a:p>
            <a:pPr algn="ctr"/>
            <a:r>
              <a:rPr lang="ru-RU" sz="2400" b="1" i="1" dirty="0" smtClean="0">
                <a:solidFill>
                  <a:srgbClr val="700000"/>
                </a:solidFill>
                <a:latin typeface="Georgia" pitchFamily="18" charset="0"/>
              </a:rPr>
              <a:t>«В темноте все кошки серы»</a:t>
            </a:r>
            <a:endParaRPr lang="ru-RU" sz="2400" b="1" i="1" dirty="0">
              <a:solidFill>
                <a:srgbClr val="7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24" name="Organization Chart 16"/>
          <p:cNvGraphicFramePr>
            <a:graphicFrameLocks/>
          </p:cNvGraphicFramePr>
          <p:nvPr/>
        </p:nvGraphicFramePr>
        <p:xfrm>
          <a:off x="500034" y="285728"/>
          <a:ext cx="8215370" cy="6286544"/>
        </p:xfrm>
        <a:graphic>
          <a:graphicData uri="http://schemas.openxmlformats.org/drawingml/2006/compatibility">
            <com:legacyDrawing xmlns:com="http://schemas.openxmlformats.org/drawingml/2006/compatibility" spid="_x0000_s145424"/>
          </a:graphicData>
        </a:graphic>
      </p:graphicFrame>
      <p:pic>
        <p:nvPicPr>
          <p:cNvPr id="12" name="Picture 6" descr="полк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500694" y="0"/>
            <a:ext cx="3357586" cy="1755950"/>
          </a:xfrm>
          <a:prstGeom prst="roundRect">
            <a:avLst>
              <a:gd name="adj" fmla="val 16667"/>
            </a:avLst>
          </a:prstGeom>
          <a:ln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Колбочки и палочки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85786" y="5786454"/>
            <a:ext cx="642942" cy="6429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29454" y="2643182"/>
            <a:ext cx="22145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66"/>
                </a:solidFill>
                <a:latin typeface="Georgia" pitchFamily="18" charset="0"/>
              </a:rPr>
              <a:t>Что такое желтое пятно, слепое пятно?</a:t>
            </a:r>
            <a:endParaRPr lang="ru-RU" sz="2400" b="1" i="1" dirty="0">
              <a:solidFill>
                <a:srgbClr val="000066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5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5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96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Dgm spid="1454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6" name="Document"/>
          <p:cNvSpPr>
            <a:spLocks noEditPoints="1" noChangeArrowheads="1"/>
          </p:cNvSpPr>
          <p:nvPr/>
        </p:nvSpPr>
        <p:spPr bwMode="auto">
          <a:xfrm>
            <a:off x="179388" y="0"/>
            <a:ext cx="1352550" cy="180975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 dirty="0">
              <a:latin typeface="Arial" charset="0"/>
            </a:endParaRPr>
          </a:p>
          <a:p>
            <a:endParaRPr lang="ru-RU" dirty="0">
              <a:latin typeface="Arial" charset="0"/>
            </a:endParaRPr>
          </a:p>
          <a:p>
            <a:pPr algn="ctr"/>
            <a:r>
              <a:rPr lang="ru-RU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Свет</a:t>
            </a:r>
          </a:p>
        </p:txBody>
      </p:sp>
      <p:sp>
        <p:nvSpPr>
          <p:cNvPr id="146437" name="Document"/>
          <p:cNvSpPr>
            <a:spLocks noEditPoints="1" noChangeArrowheads="1"/>
          </p:cNvSpPr>
          <p:nvPr/>
        </p:nvSpPr>
        <p:spPr bwMode="auto">
          <a:xfrm>
            <a:off x="2555875" y="549275"/>
            <a:ext cx="1352550" cy="180975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endParaRPr lang="ru-RU" sz="3200" b="1" dirty="0">
              <a:latin typeface="Arial" charset="0"/>
            </a:endParaRPr>
          </a:p>
          <a:p>
            <a:pPr algn="ctr"/>
            <a:r>
              <a:rPr lang="ru-RU" sz="20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Зрачок</a:t>
            </a:r>
          </a:p>
        </p:txBody>
      </p:sp>
      <p:sp>
        <p:nvSpPr>
          <p:cNvPr id="146438" name="Document"/>
          <p:cNvSpPr>
            <a:spLocks noEditPoints="1" noChangeArrowheads="1"/>
          </p:cNvSpPr>
          <p:nvPr/>
        </p:nvSpPr>
        <p:spPr bwMode="auto">
          <a:xfrm>
            <a:off x="4859338" y="981075"/>
            <a:ext cx="1352550" cy="180975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 dirty="0">
              <a:latin typeface="Arial" charset="0"/>
            </a:endParaRPr>
          </a:p>
          <a:p>
            <a:endParaRPr lang="ru-RU" dirty="0">
              <a:latin typeface="Arial" charset="0"/>
            </a:endParaRPr>
          </a:p>
          <a:p>
            <a:pPr algn="ctr"/>
            <a:r>
              <a:rPr lang="ru-RU" sz="20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Хруста</a:t>
            </a:r>
          </a:p>
          <a:p>
            <a:pPr algn="ctr"/>
            <a:r>
              <a:rPr lang="ru-RU" sz="20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лик</a:t>
            </a:r>
          </a:p>
        </p:txBody>
      </p:sp>
      <p:sp>
        <p:nvSpPr>
          <p:cNvPr id="146439" name="Document"/>
          <p:cNvSpPr>
            <a:spLocks noEditPoints="1" noChangeArrowheads="1"/>
          </p:cNvSpPr>
          <p:nvPr/>
        </p:nvSpPr>
        <p:spPr bwMode="auto">
          <a:xfrm>
            <a:off x="7164388" y="1412875"/>
            <a:ext cx="1352550" cy="180975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endParaRPr lang="ru-RU" sz="2000" b="1" dirty="0">
              <a:solidFill>
                <a:srgbClr val="990000"/>
              </a:solidFill>
              <a:latin typeface="Arial" charset="0"/>
            </a:endParaRPr>
          </a:p>
          <a:p>
            <a:pPr algn="ctr"/>
            <a:r>
              <a:rPr lang="ru-RU" sz="20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Стекло-</a:t>
            </a:r>
          </a:p>
          <a:p>
            <a:pPr algn="ctr"/>
            <a:r>
              <a:rPr lang="ru-RU" sz="20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видное </a:t>
            </a:r>
          </a:p>
          <a:p>
            <a:pPr algn="ctr"/>
            <a:r>
              <a:rPr lang="ru-RU" sz="20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тело</a:t>
            </a:r>
          </a:p>
        </p:txBody>
      </p:sp>
      <p:sp>
        <p:nvSpPr>
          <p:cNvPr id="146440" name="Document"/>
          <p:cNvSpPr>
            <a:spLocks noEditPoints="1" noChangeArrowheads="1"/>
          </p:cNvSpPr>
          <p:nvPr/>
        </p:nvSpPr>
        <p:spPr bwMode="auto">
          <a:xfrm>
            <a:off x="250825" y="3500438"/>
            <a:ext cx="1352550" cy="180975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 dirty="0">
              <a:latin typeface="Arial" charset="0"/>
            </a:endParaRPr>
          </a:p>
          <a:p>
            <a:endParaRPr lang="ru-RU" dirty="0">
              <a:latin typeface="Arial" charset="0"/>
            </a:endParaRPr>
          </a:p>
          <a:p>
            <a:pPr algn="ctr"/>
            <a:r>
              <a:rPr lang="ru-RU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Сетчатка</a:t>
            </a:r>
          </a:p>
        </p:txBody>
      </p:sp>
      <p:sp>
        <p:nvSpPr>
          <p:cNvPr id="146441" name="Document"/>
          <p:cNvSpPr>
            <a:spLocks noEditPoints="1" noChangeArrowheads="1"/>
          </p:cNvSpPr>
          <p:nvPr/>
        </p:nvSpPr>
        <p:spPr bwMode="auto">
          <a:xfrm>
            <a:off x="2268538" y="3789363"/>
            <a:ext cx="1352550" cy="180975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 dirty="0">
              <a:latin typeface="Arial" charset="0"/>
            </a:endParaRPr>
          </a:p>
          <a:p>
            <a:pPr algn="ctr"/>
            <a:endParaRPr lang="ru-RU" sz="1400" dirty="0">
              <a:solidFill>
                <a:srgbClr val="990000"/>
              </a:solidFill>
              <a:latin typeface="Arial" charset="0"/>
            </a:endParaRPr>
          </a:p>
          <a:p>
            <a:pPr algn="ctr"/>
            <a:r>
              <a:rPr lang="ru-RU" sz="14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Зрительный </a:t>
            </a:r>
          </a:p>
          <a:p>
            <a:pPr algn="ctr"/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нерв</a:t>
            </a:r>
          </a:p>
        </p:txBody>
      </p:sp>
      <p:sp>
        <p:nvSpPr>
          <p:cNvPr id="146442" name="Document"/>
          <p:cNvSpPr>
            <a:spLocks noEditPoints="1" noChangeArrowheads="1"/>
          </p:cNvSpPr>
          <p:nvPr/>
        </p:nvSpPr>
        <p:spPr bwMode="auto">
          <a:xfrm>
            <a:off x="4643438" y="4071942"/>
            <a:ext cx="1352550" cy="180975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endParaRPr lang="ru-RU" dirty="0">
              <a:latin typeface="Arial" charset="0"/>
            </a:endParaRPr>
          </a:p>
          <a:p>
            <a:pPr algn="ctr"/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Головной </a:t>
            </a:r>
          </a:p>
          <a:p>
            <a:pPr algn="ctr"/>
            <a:r>
              <a:rPr lang="ru-RU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мозг</a:t>
            </a:r>
          </a:p>
        </p:txBody>
      </p:sp>
      <p:sp>
        <p:nvSpPr>
          <p:cNvPr id="146443" name="Document"/>
          <p:cNvSpPr>
            <a:spLocks noEditPoints="1" noChangeArrowheads="1"/>
          </p:cNvSpPr>
          <p:nvPr/>
        </p:nvSpPr>
        <p:spPr bwMode="auto">
          <a:xfrm>
            <a:off x="7019925" y="4581525"/>
            <a:ext cx="1352550" cy="180975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endParaRPr lang="ru-RU" dirty="0">
              <a:solidFill>
                <a:srgbClr val="990000"/>
              </a:solidFill>
              <a:latin typeface="Arial" charset="0"/>
            </a:endParaRPr>
          </a:p>
          <a:p>
            <a:pPr algn="ctr"/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Представ</a:t>
            </a:r>
          </a:p>
          <a:p>
            <a:pPr algn="ctr"/>
            <a:r>
              <a:rPr lang="ru-RU" dirty="0" err="1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ление</a:t>
            </a:r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о </a:t>
            </a:r>
          </a:p>
          <a:p>
            <a:pPr algn="ctr"/>
            <a:r>
              <a:rPr lang="ru-RU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предмете</a:t>
            </a:r>
          </a:p>
        </p:txBody>
      </p:sp>
      <p:sp>
        <p:nvSpPr>
          <p:cNvPr id="146461" name="Text Box 29"/>
          <p:cNvSpPr txBox="1">
            <a:spLocks noChangeArrowheads="1"/>
          </p:cNvSpPr>
          <p:nvPr/>
        </p:nvSpPr>
        <p:spPr bwMode="auto">
          <a:xfrm>
            <a:off x="179388" y="5805488"/>
            <a:ext cx="1879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latin typeface="Arial" charset="0"/>
              </a:rPr>
              <a:t>Преобразование</a:t>
            </a:r>
          </a:p>
          <a:p>
            <a:pPr algn="ctr"/>
            <a:r>
              <a:rPr lang="ru-RU" sz="1600" b="1">
                <a:solidFill>
                  <a:schemeClr val="bg1"/>
                </a:solidFill>
                <a:latin typeface="Arial" charset="0"/>
              </a:rPr>
              <a:t>света в нервные</a:t>
            </a:r>
          </a:p>
          <a:p>
            <a:pPr algn="ctr"/>
            <a:r>
              <a:rPr lang="ru-RU" sz="1600" b="1">
                <a:solidFill>
                  <a:schemeClr val="bg1"/>
                </a:solidFill>
                <a:latin typeface="Arial" charset="0"/>
              </a:rPr>
              <a:t>импульсы</a:t>
            </a:r>
          </a:p>
        </p:txBody>
      </p:sp>
      <p:sp>
        <p:nvSpPr>
          <p:cNvPr id="146463" name="Text Box 31"/>
          <p:cNvSpPr txBox="1">
            <a:spLocks noChangeArrowheads="1"/>
          </p:cNvSpPr>
          <p:nvPr/>
        </p:nvSpPr>
        <p:spPr bwMode="auto">
          <a:xfrm>
            <a:off x="82550" y="2178050"/>
            <a:ext cx="17272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rgbClr val="8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Формирование</a:t>
            </a:r>
          </a:p>
          <a:p>
            <a:pPr algn="ctr"/>
            <a:r>
              <a:rPr lang="ru-RU" sz="1600" b="1" dirty="0">
                <a:solidFill>
                  <a:srgbClr val="8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уменьшенного</a:t>
            </a:r>
          </a:p>
          <a:p>
            <a:pPr algn="ctr"/>
            <a:r>
              <a:rPr lang="ru-RU" sz="1600" b="1" dirty="0">
                <a:solidFill>
                  <a:srgbClr val="8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перевернутого</a:t>
            </a:r>
          </a:p>
          <a:p>
            <a:pPr algn="ctr"/>
            <a:r>
              <a:rPr lang="ru-RU" sz="1600" b="1" dirty="0">
                <a:solidFill>
                  <a:srgbClr val="8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изображения</a:t>
            </a:r>
          </a:p>
        </p:txBody>
      </p:sp>
      <p:sp>
        <p:nvSpPr>
          <p:cNvPr id="146465" name="Text Box 33"/>
          <p:cNvSpPr txBox="1">
            <a:spLocks noChangeArrowheads="1"/>
          </p:cNvSpPr>
          <p:nvPr/>
        </p:nvSpPr>
        <p:spPr bwMode="auto">
          <a:xfrm>
            <a:off x="5580063" y="0"/>
            <a:ext cx="32575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latin typeface="Arial" charset="0"/>
              </a:rPr>
              <a:t>Проведение и фокусирование</a:t>
            </a:r>
          </a:p>
          <a:p>
            <a:pPr algn="ctr"/>
            <a:r>
              <a:rPr lang="ru-RU" sz="1600" b="1">
                <a:solidFill>
                  <a:schemeClr val="bg1"/>
                </a:solidFill>
                <a:latin typeface="Arial" charset="0"/>
              </a:rPr>
              <a:t>Световых лучей</a:t>
            </a:r>
          </a:p>
        </p:txBody>
      </p:sp>
      <p:sp>
        <p:nvSpPr>
          <p:cNvPr id="146468" name="Text Box 36"/>
          <p:cNvSpPr txBox="1">
            <a:spLocks noChangeArrowheads="1"/>
          </p:cNvSpPr>
          <p:nvPr/>
        </p:nvSpPr>
        <p:spPr bwMode="auto">
          <a:xfrm>
            <a:off x="347663" y="2786058"/>
            <a:ext cx="87963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990000"/>
                </a:solidFill>
                <a:latin typeface="Arial" charset="0"/>
              </a:rPr>
              <a:t>Формирование изображения на сетчатке</a:t>
            </a:r>
          </a:p>
        </p:txBody>
      </p:sp>
      <p:sp>
        <p:nvSpPr>
          <p:cNvPr id="146469" name="Text Box 37"/>
          <p:cNvSpPr txBox="1">
            <a:spLocks noChangeArrowheads="1"/>
          </p:cNvSpPr>
          <p:nvPr/>
        </p:nvSpPr>
        <p:spPr bwMode="auto">
          <a:xfrm>
            <a:off x="3136900" y="6215063"/>
            <a:ext cx="42084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400" b="1">
                <a:solidFill>
                  <a:schemeClr val="bg1"/>
                </a:solidFill>
                <a:latin typeface="Arial" charset="0"/>
              </a:rPr>
              <a:t>Средний, промежуточный мозг</a:t>
            </a:r>
          </a:p>
          <a:p>
            <a:pPr algn="ctr"/>
            <a:r>
              <a:rPr lang="ru-RU" sz="1400" b="1">
                <a:solidFill>
                  <a:srgbClr val="FFFF00"/>
                </a:solidFill>
                <a:latin typeface="Arial" charset="0"/>
              </a:rPr>
              <a:t>Затылочные доли</a:t>
            </a:r>
            <a:r>
              <a:rPr lang="ru-RU" sz="1400" b="1">
                <a:solidFill>
                  <a:schemeClr val="bg1"/>
                </a:solidFill>
                <a:latin typeface="Arial" charset="0"/>
              </a:rPr>
              <a:t> коры больших полушарий</a:t>
            </a:r>
          </a:p>
        </p:txBody>
      </p:sp>
      <p:sp>
        <p:nvSpPr>
          <p:cNvPr id="28" name="Стрелка вправо 27"/>
          <p:cNvSpPr/>
          <p:nvPr/>
        </p:nvSpPr>
        <p:spPr>
          <a:xfrm>
            <a:off x="1643042" y="1214422"/>
            <a:ext cx="1071570" cy="21431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4000496" y="1714488"/>
            <a:ext cx="1071570" cy="21431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>
            <a:off x="6357950" y="2214554"/>
            <a:ext cx="1000132" cy="21431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>
            <a:off x="8643966" y="2500306"/>
            <a:ext cx="500034" cy="21431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>
            <a:off x="0" y="4286256"/>
            <a:ext cx="428596" cy="21431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>
            <a:off x="1714480" y="4714884"/>
            <a:ext cx="857256" cy="21431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право 33"/>
          <p:cNvSpPr/>
          <p:nvPr/>
        </p:nvSpPr>
        <p:spPr>
          <a:xfrm>
            <a:off x="3786182" y="4714884"/>
            <a:ext cx="1214446" cy="21431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право 34"/>
          <p:cNvSpPr/>
          <p:nvPr/>
        </p:nvSpPr>
        <p:spPr>
          <a:xfrm>
            <a:off x="6072198" y="5286388"/>
            <a:ext cx="1143008" cy="21431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верх 35"/>
          <p:cNvSpPr/>
          <p:nvPr/>
        </p:nvSpPr>
        <p:spPr>
          <a:xfrm>
            <a:off x="5286380" y="6000768"/>
            <a:ext cx="285752" cy="285752"/>
          </a:xfrm>
          <a:prstGeom prst="upArrow">
            <a:avLst/>
          </a:prstGeom>
          <a:solidFill>
            <a:srgbClr val="C00000"/>
          </a:solidFill>
          <a:ln>
            <a:solidFill>
              <a:srgbClr val="7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верх 36"/>
          <p:cNvSpPr/>
          <p:nvPr/>
        </p:nvSpPr>
        <p:spPr>
          <a:xfrm>
            <a:off x="714348" y="5429264"/>
            <a:ext cx="285752" cy="428628"/>
          </a:xfrm>
          <a:prstGeom prst="upArrow">
            <a:avLst/>
          </a:prstGeom>
          <a:solidFill>
            <a:srgbClr val="C00000"/>
          </a:solidFill>
          <a:ln>
            <a:solidFill>
              <a:srgbClr val="8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низ 37"/>
          <p:cNvSpPr/>
          <p:nvPr/>
        </p:nvSpPr>
        <p:spPr>
          <a:xfrm rot="2400000">
            <a:off x="6366196" y="548479"/>
            <a:ext cx="285752" cy="553809"/>
          </a:xfrm>
          <a:prstGeom prst="downArrow">
            <a:avLst/>
          </a:prstGeom>
          <a:solidFill>
            <a:srgbClr val="C00000"/>
          </a:solidFill>
          <a:ln>
            <a:solidFill>
              <a:srgbClr val="7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низ 38"/>
          <p:cNvSpPr/>
          <p:nvPr/>
        </p:nvSpPr>
        <p:spPr>
          <a:xfrm rot="-720000">
            <a:off x="7643834" y="642918"/>
            <a:ext cx="357190" cy="714380"/>
          </a:xfrm>
          <a:prstGeom prst="downArrow">
            <a:avLst/>
          </a:prstGeom>
          <a:solidFill>
            <a:srgbClr val="C00000"/>
          </a:solidFill>
          <a:ln>
            <a:solidFill>
              <a:srgbClr val="8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низ 39"/>
          <p:cNvSpPr/>
          <p:nvPr/>
        </p:nvSpPr>
        <p:spPr>
          <a:xfrm>
            <a:off x="928662" y="3214686"/>
            <a:ext cx="214314" cy="28575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Формирование изображения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143372" y="2857496"/>
            <a:ext cx="785818" cy="78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6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6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9565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  <p:bldLst>
      <p:bldP spid="1464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FFFF"/>
                </a:solidFill>
                <a:latin typeface="Georgia" pitchFamily="18" charset="0"/>
              </a:rPr>
              <a:t>Цели урока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rgbClr val="000066"/>
                </a:solidFill>
                <a:latin typeface="Georgia" pitchFamily="18" charset="0"/>
              </a:rPr>
              <a:t>Раскрыть строение и значение анализаторов и зрительного анализатора; </a:t>
            </a:r>
          </a:p>
          <a:p>
            <a:r>
              <a:rPr lang="ru-RU" sz="2400" b="1" dirty="0" smtClean="0">
                <a:solidFill>
                  <a:srgbClr val="000066"/>
                </a:solidFill>
                <a:latin typeface="Georgia" pitchFamily="18" charset="0"/>
              </a:rPr>
              <a:t>Углубить знания о строении и функциях глаза и его частей;</a:t>
            </a:r>
          </a:p>
          <a:p>
            <a:r>
              <a:rPr lang="ru-RU" sz="2400" b="1" dirty="0" smtClean="0">
                <a:solidFill>
                  <a:srgbClr val="000066"/>
                </a:solidFill>
                <a:latin typeface="Georgia" pitchFamily="18" charset="0"/>
              </a:rPr>
              <a:t>Показать взаимосвязь строения и функций; </a:t>
            </a:r>
          </a:p>
          <a:p>
            <a:r>
              <a:rPr lang="ru-RU" sz="2400" b="1" dirty="0" smtClean="0">
                <a:solidFill>
                  <a:srgbClr val="000066"/>
                </a:solidFill>
                <a:latin typeface="Georgia" pitchFamily="18" charset="0"/>
              </a:rPr>
              <a:t>Рассмотреть механизм проектирования изображения на сетчатке глаза;</a:t>
            </a:r>
          </a:p>
          <a:p>
            <a:r>
              <a:rPr lang="ru-RU" sz="2400" b="1" dirty="0" smtClean="0">
                <a:solidFill>
                  <a:srgbClr val="000066"/>
                </a:solidFill>
                <a:latin typeface="Georgia" pitchFamily="18" charset="0"/>
              </a:rPr>
              <a:t>Изучить правила гигиены зрения;</a:t>
            </a:r>
          </a:p>
          <a:p>
            <a:r>
              <a:rPr lang="ru-RU" sz="2400" b="1" dirty="0" smtClean="0">
                <a:solidFill>
                  <a:srgbClr val="000066"/>
                </a:solidFill>
                <a:latin typeface="Georgia" pitchFamily="18" charset="0"/>
              </a:rPr>
              <a:t>Формировать умение составлять схемы, таблицы, проводить простейшие опыты, делать выводы.</a:t>
            </a:r>
          </a:p>
          <a:p>
            <a:endParaRPr lang="ru-RU" sz="2400" b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4" name="Половина рамки 3"/>
          <p:cNvSpPr/>
          <p:nvPr/>
        </p:nvSpPr>
        <p:spPr>
          <a:xfrm>
            <a:off x="0" y="0"/>
            <a:ext cx="1571604" cy="1500174"/>
          </a:xfrm>
          <a:prstGeom prst="halfFrame">
            <a:avLst>
              <a:gd name="adj1" fmla="val 20000"/>
              <a:gd name="adj2" fmla="val 22963"/>
            </a:avLst>
          </a:prstGeom>
          <a:solidFill>
            <a:schemeClr val="bg1">
              <a:lumMod val="50000"/>
            </a:schemeClr>
          </a:solidFill>
          <a:ln w="3175">
            <a:solidFill>
              <a:srgbClr val="33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chemeClr val="bg1"/>
                </a:solidFill>
              </a:rPr>
              <a:t>Уменьшенное перевернутое изображение на сетчатке</a:t>
            </a:r>
          </a:p>
        </p:txBody>
      </p:sp>
      <p:pic>
        <p:nvPicPr>
          <p:cNvPr id="6" name="Picture 5" descr="63355"/>
          <p:cNvPicPr>
            <a:picLocks noChangeAspect="1" noChangeArrowheads="1" noCrop="1"/>
          </p:cNvPicPr>
          <p:nvPr/>
        </p:nvPicPr>
        <p:blipFill>
          <a:blip r:embed="rId4">
            <a:lum bright="-10000"/>
          </a:blip>
          <a:srcRect/>
          <a:stretch>
            <a:fillRect/>
          </a:stretch>
        </p:blipFill>
        <p:spPr bwMode="auto">
          <a:xfrm>
            <a:off x="2643174" y="1928802"/>
            <a:ext cx="3738589" cy="4374962"/>
          </a:xfrm>
          <a:prstGeom prst="roundRect">
            <a:avLst>
              <a:gd name="adj" fmla="val 16667"/>
            </a:avLst>
          </a:prstGeom>
          <a:ln w="38100">
            <a:solidFill>
              <a:srgbClr val="336699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7460" name="i-main-pic" descr="Картинка 26 из 284"/>
          <p:cNvPicPr>
            <a:picLocks noChangeAspect="1" noChangeArrowheads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1000100" y="2071678"/>
            <a:ext cx="8143900" cy="3868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корость восприятия изображения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858148" y="5929330"/>
            <a:ext cx="519114" cy="519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6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latin typeface="Georgia" pitchFamily="18" charset="0"/>
              </a:rPr>
              <a:t>Аккомодация-видение на разных расстояниях</a:t>
            </a:r>
            <a:r>
              <a:rPr lang="ru-RU" sz="3600" b="1" i="1" dirty="0" smtClean="0">
                <a:solidFill>
                  <a:srgbClr val="793905"/>
                </a:solidFill>
                <a:latin typeface="Georgia" pitchFamily="18" charset="0"/>
              </a:rPr>
              <a:t/>
            </a:r>
            <a:br>
              <a:rPr lang="ru-RU" sz="3600" b="1" i="1" dirty="0" smtClean="0">
                <a:solidFill>
                  <a:srgbClr val="793905"/>
                </a:solidFill>
                <a:latin typeface="Georgia" pitchFamily="18" charset="0"/>
              </a:rPr>
            </a:br>
            <a:endParaRPr lang="ru-RU" dirty="0">
              <a:latin typeface="Georgia" pitchFamily="18" charset="0"/>
            </a:endParaRPr>
          </a:p>
        </p:txBody>
      </p:sp>
      <p:pic>
        <p:nvPicPr>
          <p:cNvPr id="3" name="Picture 5" descr="31466"/>
          <p:cNvPicPr>
            <a:picLocks noChangeAspect="1" noChangeArrowheads="1" noCrop="1"/>
          </p:cNvPicPr>
          <p:nvPr/>
        </p:nvPicPr>
        <p:blipFill>
          <a:blip r:embed="rId2">
            <a:lum bright="-10000" contrast="-20000"/>
          </a:blip>
          <a:srcRect/>
          <a:stretch>
            <a:fillRect/>
          </a:stretch>
        </p:blipFill>
        <p:spPr bwMode="auto">
          <a:xfrm rot="-5400000">
            <a:off x="4266114" y="1091680"/>
            <a:ext cx="4143403" cy="510326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428596" y="1785926"/>
            <a:ext cx="34290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3366"/>
                </a:solidFill>
                <a:latin typeface="Georgia" pitchFamily="18" charset="0"/>
              </a:rPr>
              <a:t>Посмотрите анимацию, что происходит с хрусталиком </a:t>
            </a:r>
          </a:p>
          <a:p>
            <a:pPr algn="ctr"/>
            <a:r>
              <a:rPr lang="ru-RU" sz="2400" b="1" i="1" dirty="0" smtClean="0">
                <a:solidFill>
                  <a:srgbClr val="003366"/>
                </a:solidFill>
                <a:latin typeface="Georgia" pitchFamily="18" charset="0"/>
              </a:rPr>
              <a:t>при приближении и удалении</a:t>
            </a:r>
          </a:p>
          <a:p>
            <a:pPr algn="ctr"/>
            <a:r>
              <a:rPr lang="ru-RU" sz="2400" b="1" i="1" dirty="0" smtClean="0">
                <a:solidFill>
                  <a:srgbClr val="003366"/>
                </a:solidFill>
                <a:latin typeface="Georgia" pitchFamily="18" charset="0"/>
              </a:rPr>
              <a:t>предмета от глаза?</a:t>
            </a:r>
          </a:p>
          <a:p>
            <a:pPr algn="ctr"/>
            <a:r>
              <a:rPr lang="ru-RU" sz="2400" b="1" i="1" dirty="0" smtClean="0">
                <a:solidFill>
                  <a:srgbClr val="003366"/>
                </a:solidFill>
                <a:latin typeface="Georgia" pitchFamily="18" charset="0"/>
              </a:rPr>
              <a:t>Используем также дополнительную информацию.</a:t>
            </a:r>
            <a:endParaRPr lang="ru-RU" sz="2400" b="1" i="1" dirty="0">
              <a:solidFill>
                <a:srgbClr val="003366"/>
              </a:solidFill>
              <a:latin typeface="Georgia" pitchFamily="18" charset="0"/>
            </a:endParaRPr>
          </a:p>
        </p:txBody>
      </p:sp>
      <p:sp>
        <p:nvSpPr>
          <p:cNvPr id="9" name="Управляющая кнопка: документ 8">
            <a:hlinkClick r:id="rId3" action="ppaction://hlinkfile" highlightClick="1"/>
          </p:cNvPr>
          <p:cNvSpPr/>
          <p:nvPr/>
        </p:nvSpPr>
        <p:spPr>
          <a:xfrm>
            <a:off x="3428992" y="5929330"/>
            <a:ext cx="428628" cy="642942"/>
          </a:xfrm>
          <a:prstGeom prst="actionButtonDocumen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53" name="AutoShape 25"/>
          <p:cNvSpPr>
            <a:spLocks noChangeArrowheads="1"/>
          </p:cNvSpPr>
          <p:nvPr/>
        </p:nvSpPr>
        <p:spPr bwMode="auto">
          <a:xfrm>
            <a:off x="4286248" y="5273675"/>
            <a:ext cx="2303462" cy="1584325"/>
          </a:xfrm>
          <a:prstGeom prst="wave">
            <a:avLst>
              <a:gd name="adj1" fmla="val 13005"/>
              <a:gd name="adj2" fmla="val 0"/>
            </a:avLst>
          </a:prstGeom>
          <a:gradFill flip="none" rotWithShape="1">
            <a:gsLst>
              <a:gs pos="0">
                <a:srgbClr val="336699">
                  <a:shade val="30000"/>
                  <a:satMod val="115000"/>
                </a:srgbClr>
              </a:gs>
              <a:gs pos="50000">
                <a:srgbClr val="336699">
                  <a:shade val="67500"/>
                  <a:satMod val="115000"/>
                </a:srgbClr>
              </a:gs>
              <a:gs pos="100000">
                <a:srgbClr val="336699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b="1" dirty="0">
              <a:latin typeface="Arial" charset="0"/>
            </a:endParaRPr>
          </a:p>
          <a:p>
            <a:pPr algn="ctr"/>
            <a:r>
              <a:rPr lang="ru-RU" b="1" dirty="0">
                <a:latin typeface="Arial" charset="0"/>
              </a:rPr>
              <a:t>Чтение в </a:t>
            </a:r>
          </a:p>
          <a:p>
            <a:pPr algn="ctr"/>
            <a:r>
              <a:rPr lang="ru-RU" b="1" dirty="0">
                <a:latin typeface="Arial" charset="0"/>
              </a:rPr>
              <a:t>движущемся</a:t>
            </a:r>
          </a:p>
          <a:p>
            <a:pPr algn="ctr"/>
            <a:r>
              <a:rPr lang="ru-RU" b="1" dirty="0">
                <a:latin typeface="Arial" charset="0"/>
              </a:rPr>
              <a:t>транспорте</a:t>
            </a:r>
          </a:p>
          <a:p>
            <a:pPr algn="ctr"/>
            <a:endParaRPr lang="ru-RU" b="1" dirty="0">
              <a:latin typeface="Arial" charset="0"/>
            </a:endParaRPr>
          </a:p>
        </p:txBody>
      </p:sp>
      <p:sp>
        <p:nvSpPr>
          <p:cNvPr id="150554" name="AutoShape 26"/>
          <p:cNvSpPr>
            <a:spLocks noChangeArrowheads="1"/>
          </p:cNvSpPr>
          <p:nvPr/>
        </p:nvSpPr>
        <p:spPr bwMode="auto">
          <a:xfrm>
            <a:off x="2143108" y="4714884"/>
            <a:ext cx="1800225" cy="1439863"/>
          </a:xfrm>
          <a:prstGeom prst="wave">
            <a:avLst>
              <a:gd name="adj1" fmla="val 13005"/>
              <a:gd name="adj2" fmla="val 0"/>
            </a:avLst>
          </a:prstGeom>
          <a:gradFill flip="none" rotWithShape="1">
            <a:gsLst>
              <a:gs pos="0">
                <a:srgbClr val="336699">
                  <a:shade val="30000"/>
                  <a:satMod val="115000"/>
                </a:srgbClr>
              </a:gs>
              <a:gs pos="50000">
                <a:srgbClr val="336699">
                  <a:shade val="67500"/>
                  <a:satMod val="115000"/>
                </a:srgbClr>
              </a:gs>
              <a:gs pos="100000">
                <a:srgbClr val="336699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>
                <a:latin typeface="Arial" charset="0"/>
              </a:rPr>
              <a:t>Травмы </a:t>
            </a:r>
          </a:p>
          <a:p>
            <a:pPr algn="ctr"/>
            <a:r>
              <a:rPr lang="ru-RU" sz="2400" b="1" dirty="0">
                <a:latin typeface="Arial" charset="0"/>
              </a:rPr>
              <a:t>глаз</a:t>
            </a:r>
          </a:p>
        </p:txBody>
      </p:sp>
      <p:sp>
        <p:nvSpPr>
          <p:cNvPr id="150555" name="AutoShape 27"/>
          <p:cNvSpPr>
            <a:spLocks noChangeArrowheads="1"/>
          </p:cNvSpPr>
          <p:nvPr/>
        </p:nvSpPr>
        <p:spPr bwMode="auto">
          <a:xfrm>
            <a:off x="785786" y="3143248"/>
            <a:ext cx="1800225" cy="1439863"/>
          </a:xfrm>
          <a:prstGeom prst="wave">
            <a:avLst>
              <a:gd name="adj1" fmla="val 13005"/>
              <a:gd name="adj2" fmla="val 0"/>
            </a:avLst>
          </a:prstGeom>
          <a:gradFill flip="none" rotWithShape="1">
            <a:gsLst>
              <a:gs pos="0">
                <a:srgbClr val="336699">
                  <a:shade val="30000"/>
                  <a:satMod val="115000"/>
                </a:srgbClr>
              </a:gs>
              <a:gs pos="50000">
                <a:srgbClr val="336699">
                  <a:shade val="67500"/>
                  <a:satMod val="115000"/>
                </a:srgbClr>
              </a:gs>
              <a:gs pos="100000">
                <a:srgbClr val="336699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>
                <a:latin typeface="Arial" charset="0"/>
              </a:rPr>
              <a:t>Чтение</a:t>
            </a:r>
          </a:p>
          <a:p>
            <a:pPr algn="ctr"/>
            <a:r>
              <a:rPr lang="ru-RU" sz="2400" b="1" dirty="0">
                <a:latin typeface="Arial" charset="0"/>
              </a:rPr>
              <a:t>лежа</a:t>
            </a:r>
          </a:p>
        </p:txBody>
      </p:sp>
      <p:sp>
        <p:nvSpPr>
          <p:cNvPr id="150556" name="AutoShape 28"/>
          <p:cNvSpPr>
            <a:spLocks noChangeArrowheads="1"/>
          </p:cNvSpPr>
          <p:nvPr/>
        </p:nvSpPr>
        <p:spPr bwMode="auto">
          <a:xfrm>
            <a:off x="3357554" y="214290"/>
            <a:ext cx="1800225" cy="1439863"/>
          </a:xfrm>
          <a:prstGeom prst="wave">
            <a:avLst>
              <a:gd name="adj1" fmla="val 13005"/>
              <a:gd name="adj2" fmla="val 0"/>
            </a:avLst>
          </a:prstGeom>
          <a:gradFill flip="none" rotWithShape="1">
            <a:gsLst>
              <a:gs pos="0">
                <a:srgbClr val="336699">
                  <a:shade val="30000"/>
                  <a:satMod val="115000"/>
                </a:srgbClr>
              </a:gs>
              <a:gs pos="50000">
                <a:srgbClr val="336699">
                  <a:shade val="67500"/>
                  <a:satMod val="115000"/>
                </a:srgbClr>
              </a:gs>
              <a:gs pos="100000">
                <a:srgbClr val="336699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latin typeface="Arial" charset="0"/>
              </a:rPr>
              <a:t>Неправильный</a:t>
            </a:r>
          </a:p>
          <a:p>
            <a:pPr algn="ctr"/>
            <a:r>
              <a:rPr lang="ru-RU" b="1" dirty="0">
                <a:latin typeface="Arial" charset="0"/>
              </a:rPr>
              <a:t> режим</a:t>
            </a:r>
          </a:p>
          <a:p>
            <a:pPr algn="ctr"/>
            <a:r>
              <a:rPr lang="ru-RU" b="1" dirty="0">
                <a:latin typeface="Arial" charset="0"/>
              </a:rPr>
              <a:t>труда</a:t>
            </a:r>
          </a:p>
        </p:txBody>
      </p:sp>
      <p:sp>
        <p:nvSpPr>
          <p:cNvPr id="150557" name="AutoShape 29"/>
          <p:cNvSpPr>
            <a:spLocks noChangeArrowheads="1"/>
          </p:cNvSpPr>
          <p:nvPr/>
        </p:nvSpPr>
        <p:spPr bwMode="auto">
          <a:xfrm>
            <a:off x="5643570" y="285728"/>
            <a:ext cx="1800225" cy="1439862"/>
          </a:xfrm>
          <a:prstGeom prst="wave">
            <a:avLst>
              <a:gd name="adj1" fmla="val 13005"/>
              <a:gd name="adj2" fmla="val 0"/>
            </a:avLst>
          </a:prstGeom>
          <a:gradFill flip="none" rotWithShape="1">
            <a:gsLst>
              <a:gs pos="0">
                <a:srgbClr val="336699">
                  <a:shade val="30000"/>
                  <a:satMod val="115000"/>
                </a:srgbClr>
              </a:gs>
              <a:gs pos="50000">
                <a:srgbClr val="336699">
                  <a:shade val="67500"/>
                  <a:satMod val="115000"/>
                </a:srgbClr>
              </a:gs>
              <a:gs pos="100000">
                <a:srgbClr val="336699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>
                <a:latin typeface="Arial" charset="0"/>
              </a:rPr>
              <a:t>Вредные </a:t>
            </a:r>
          </a:p>
          <a:p>
            <a:pPr algn="ctr"/>
            <a:r>
              <a:rPr lang="ru-RU" sz="2400" b="1" dirty="0">
                <a:latin typeface="Arial" charset="0"/>
              </a:rPr>
              <a:t>привычки</a:t>
            </a:r>
          </a:p>
        </p:txBody>
      </p:sp>
      <p:sp>
        <p:nvSpPr>
          <p:cNvPr id="150558" name="AutoShape 30"/>
          <p:cNvSpPr>
            <a:spLocks noChangeArrowheads="1"/>
          </p:cNvSpPr>
          <p:nvPr/>
        </p:nvSpPr>
        <p:spPr bwMode="auto">
          <a:xfrm>
            <a:off x="6643702" y="2143116"/>
            <a:ext cx="1800225" cy="1439863"/>
          </a:xfrm>
          <a:prstGeom prst="wave">
            <a:avLst>
              <a:gd name="adj1" fmla="val 13005"/>
              <a:gd name="adj2" fmla="val 0"/>
            </a:avLst>
          </a:prstGeom>
          <a:gradFill flip="none" rotWithShape="1">
            <a:gsLst>
              <a:gs pos="0">
                <a:srgbClr val="336699">
                  <a:shade val="30000"/>
                  <a:satMod val="115000"/>
                </a:srgbClr>
              </a:gs>
              <a:gs pos="50000">
                <a:srgbClr val="336699">
                  <a:shade val="67500"/>
                  <a:satMod val="115000"/>
                </a:srgbClr>
              </a:gs>
              <a:gs pos="100000">
                <a:srgbClr val="336699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>
                <a:latin typeface="Arial" charset="0"/>
              </a:rPr>
              <a:t>Плохая </a:t>
            </a:r>
          </a:p>
          <a:p>
            <a:pPr algn="ctr"/>
            <a:r>
              <a:rPr lang="ru-RU" sz="2000" b="1" dirty="0">
                <a:latin typeface="Arial" charset="0"/>
              </a:rPr>
              <a:t>освещенность</a:t>
            </a:r>
          </a:p>
        </p:txBody>
      </p:sp>
      <p:sp>
        <p:nvSpPr>
          <p:cNvPr id="150559" name="AutoShape 31"/>
          <p:cNvSpPr>
            <a:spLocks noChangeArrowheads="1"/>
          </p:cNvSpPr>
          <p:nvPr/>
        </p:nvSpPr>
        <p:spPr bwMode="auto">
          <a:xfrm>
            <a:off x="6357950" y="3857628"/>
            <a:ext cx="1800225" cy="1439862"/>
          </a:xfrm>
          <a:prstGeom prst="wave">
            <a:avLst>
              <a:gd name="adj1" fmla="val 13005"/>
              <a:gd name="adj2" fmla="val 0"/>
            </a:avLst>
          </a:prstGeom>
          <a:gradFill flip="none" rotWithShape="1">
            <a:gsLst>
              <a:gs pos="0">
                <a:srgbClr val="336699">
                  <a:shade val="30000"/>
                  <a:satMod val="115000"/>
                </a:srgbClr>
              </a:gs>
              <a:gs pos="50000">
                <a:srgbClr val="336699">
                  <a:shade val="67500"/>
                  <a:satMod val="115000"/>
                </a:srgbClr>
              </a:gs>
              <a:gs pos="100000">
                <a:srgbClr val="336699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>
                <a:latin typeface="Arial" charset="0"/>
              </a:rPr>
              <a:t>Грязные </a:t>
            </a:r>
          </a:p>
          <a:p>
            <a:pPr algn="ctr"/>
            <a:r>
              <a:rPr lang="ru-RU" sz="2400" b="1" dirty="0">
                <a:latin typeface="Arial" charset="0"/>
              </a:rPr>
              <a:t>руки</a:t>
            </a:r>
          </a:p>
        </p:txBody>
      </p:sp>
      <p:sp>
        <p:nvSpPr>
          <p:cNvPr id="150560" name="AutoShape 32"/>
          <p:cNvSpPr>
            <a:spLocks noChangeArrowheads="1"/>
          </p:cNvSpPr>
          <p:nvPr/>
        </p:nvSpPr>
        <p:spPr bwMode="auto">
          <a:xfrm>
            <a:off x="3714744" y="2500306"/>
            <a:ext cx="2000263" cy="1643074"/>
          </a:xfrm>
          <a:prstGeom prst="wave">
            <a:avLst>
              <a:gd name="adj1" fmla="val 13005"/>
              <a:gd name="adj2" fmla="val 1026"/>
            </a:avLst>
          </a:prstGeom>
          <a:solidFill>
            <a:srgbClr val="336699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i="1" dirty="0">
                <a:solidFill>
                  <a:srgbClr val="99FF99"/>
                </a:solidFill>
                <a:latin typeface="Arial" charset="0"/>
              </a:rPr>
              <a:t>Причины </a:t>
            </a:r>
          </a:p>
          <a:p>
            <a:pPr algn="ctr"/>
            <a:r>
              <a:rPr lang="ru-RU" sz="2000" b="1" i="1" dirty="0">
                <a:solidFill>
                  <a:srgbClr val="99FF99"/>
                </a:solidFill>
                <a:latin typeface="Georgia" pitchFamily="18" charset="0"/>
              </a:rPr>
              <a:t>нарушения</a:t>
            </a:r>
          </a:p>
          <a:p>
            <a:pPr algn="ctr"/>
            <a:r>
              <a:rPr lang="ru-RU" sz="2000" b="1" i="1" dirty="0">
                <a:solidFill>
                  <a:srgbClr val="99FF99"/>
                </a:solidFill>
                <a:latin typeface="Arial" charset="0"/>
              </a:rPr>
              <a:t>зрения</a:t>
            </a:r>
          </a:p>
        </p:txBody>
      </p:sp>
      <p:sp>
        <p:nvSpPr>
          <p:cNvPr id="150561" name="AutoShape 33"/>
          <p:cNvSpPr>
            <a:spLocks noChangeArrowheads="1"/>
          </p:cNvSpPr>
          <p:nvPr/>
        </p:nvSpPr>
        <p:spPr bwMode="auto">
          <a:xfrm>
            <a:off x="928662" y="1285860"/>
            <a:ext cx="2160588" cy="1785950"/>
          </a:xfrm>
          <a:prstGeom prst="wave">
            <a:avLst>
              <a:gd name="adj1" fmla="val 13005"/>
              <a:gd name="adj2" fmla="val 0"/>
            </a:avLst>
          </a:prstGeom>
          <a:gradFill flip="none" rotWithShape="1">
            <a:gsLst>
              <a:gs pos="0">
                <a:srgbClr val="336699">
                  <a:shade val="30000"/>
                  <a:satMod val="115000"/>
                </a:srgbClr>
              </a:gs>
              <a:gs pos="50000">
                <a:srgbClr val="336699">
                  <a:shade val="67500"/>
                  <a:satMod val="115000"/>
                </a:srgbClr>
              </a:gs>
              <a:gs pos="100000">
                <a:srgbClr val="336699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b="1" dirty="0">
                <a:latin typeface="Arial" charset="0"/>
              </a:rPr>
              <a:t>Врожденные </a:t>
            </a:r>
          </a:p>
          <a:p>
            <a:pPr algn="ctr"/>
            <a:r>
              <a:rPr lang="ru-RU" b="1" dirty="0">
                <a:latin typeface="Arial" charset="0"/>
              </a:rPr>
              <a:t>изменения</a:t>
            </a:r>
          </a:p>
          <a:p>
            <a:pPr algn="ctr"/>
            <a:r>
              <a:rPr lang="ru-RU" b="1" dirty="0">
                <a:latin typeface="Arial" charset="0"/>
              </a:rPr>
              <a:t>глазного</a:t>
            </a:r>
          </a:p>
          <a:p>
            <a:pPr algn="ctr"/>
            <a:r>
              <a:rPr lang="ru-RU" b="1" dirty="0">
                <a:latin typeface="Arial" charset="0"/>
              </a:rPr>
              <a:t>яблока</a:t>
            </a:r>
          </a:p>
        </p:txBody>
      </p:sp>
      <p:pic>
        <p:nvPicPr>
          <p:cNvPr id="150582" name="Picture 54" descr="002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285728"/>
            <a:ext cx="1692275" cy="1354137"/>
          </a:xfrm>
          <a:prstGeom prst="rect">
            <a:avLst/>
          </a:prstGeom>
          <a:noFill/>
        </p:spPr>
      </p:pic>
      <p:sp>
        <p:nvSpPr>
          <p:cNvPr id="25" name="Стрелка вверх 24"/>
          <p:cNvSpPr/>
          <p:nvPr/>
        </p:nvSpPr>
        <p:spPr>
          <a:xfrm rot="-720000">
            <a:off x="4205300" y="1622231"/>
            <a:ext cx="224484" cy="928694"/>
          </a:xfrm>
          <a:prstGeom prst="upArrow">
            <a:avLst/>
          </a:prstGeom>
          <a:solidFill>
            <a:srgbClr val="3366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верх 25"/>
          <p:cNvSpPr/>
          <p:nvPr/>
        </p:nvSpPr>
        <p:spPr>
          <a:xfrm rot="1620000">
            <a:off x="5648691" y="1472844"/>
            <a:ext cx="223388" cy="1374076"/>
          </a:xfrm>
          <a:prstGeom prst="upArrow">
            <a:avLst/>
          </a:prstGeom>
          <a:solidFill>
            <a:srgbClr val="3366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-720000">
            <a:off x="5754260" y="2779056"/>
            <a:ext cx="868228" cy="224484"/>
          </a:xfrm>
          <a:prstGeom prst="rightArrow">
            <a:avLst/>
          </a:prstGeom>
          <a:solidFill>
            <a:srgbClr val="3366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 rot="-2760000">
            <a:off x="5860329" y="3910402"/>
            <a:ext cx="253415" cy="796640"/>
          </a:xfrm>
          <a:prstGeom prst="downArrow">
            <a:avLst/>
          </a:prstGeom>
          <a:solidFill>
            <a:srgbClr val="3366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5143504" y="4286256"/>
            <a:ext cx="214314" cy="1071570"/>
          </a:xfrm>
          <a:prstGeom prst="downArrow">
            <a:avLst/>
          </a:prstGeom>
          <a:solidFill>
            <a:srgbClr val="3366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лево 29"/>
          <p:cNvSpPr/>
          <p:nvPr/>
        </p:nvSpPr>
        <p:spPr>
          <a:xfrm rot="900000">
            <a:off x="3037547" y="2486995"/>
            <a:ext cx="653861" cy="225501"/>
          </a:xfrm>
          <a:prstGeom prst="leftArrow">
            <a:avLst/>
          </a:prstGeom>
          <a:solidFill>
            <a:srgbClr val="3366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лево 30"/>
          <p:cNvSpPr/>
          <p:nvPr/>
        </p:nvSpPr>
        <p:spPr>
          <a:xfrm rot="-840000">
            <a:off x="2606189" y="3708361"/>
            <a:ext cx="1010141" cy="225231"/>
          </a:xfrm>
          <a:prstGeom prst="leftArrow">
            <a:avLst/>
          </a:prstGeom>
          <a:solidFill>
            <a:srgbClr val="3366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 rot="1320000">
            <a:off x="3728159" y="3782559"/>
            <a:ext cx="225470" cy="1259653"/>
          </a:xfrm>
          <a:prstGeom prst="downArrow">
            <a:avLst/>
          </a:prstGeom>
          <a:solidFill>
            <a:srgbClr val="3366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Причины нарушения зрения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929586" y="5929330"/>
            <a:ext cx="590552" cy="590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1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150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150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150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50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150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150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150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150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1000"/>
                                        <p:tgtEl>
                                          <p:spTgt spid="150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1000"/>
                                        <p:tgtEl>
                                          <p:spTgt spid="150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1000"/>
                                        <p:tgtEl>
                                          <p:spTgt spid="150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1000"/>
                                        <p:tgtEl>
                                          <p:spTgt spid="150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1000"/>
                                        <p:tgtEl>
                                          <p:spTgt spid="150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1000"/>
                                        <p:tgtEl>
                                          <p:spTgt spid="150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1000"/>
                                        <p:tgtEl>
                                          <p:spTgt spid="150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1000"/>
                                        <p:tgtEl>
                                          <p:spTgt spid="150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1" dur="1000"/>
                                        <p:tgtEl>
                                          <p:spTgt spid="150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1000"/>
                                        <p:tgtEl>
                                          <p:spTgt spid="150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1000"/>
                                        <p:tgtEl>
                                          <p:spTgt spid="150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1000"/>
                                        <p:tgtEl>
                                          <p:spTgt spid="150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chemeClr val="bg1"/>
                </a:solidFill>
                <a:latin typeface="Georgia" pitchFamily="18" charset="0"/>
              </a:rPr>
              <a:t>Физкультура для глаз</a:t>
            </a:r>
            <a:endParaRPr lang="ru-RU" sz="36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500174"/>
            <a:ext cx="830868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 algn="ctr">
              <a:buAutoNum type="arabicPeriod"/>
            </a:pPr>
            <a:r>
              <a:rPr lang="ru-RU" sz="2800" b="1" dirty="0" smtClean="0">
                <a:solidFill>
                  <a:srgbClr val="000066"/>
                </a:solidFill>
                <a:latin typeface="Georgia" pitchFamily="18" charset="0"/>
              </a:rPr>
              <a:t>Крепко зажмурить глаза на 3-5 секунд, </a:t>
            </a:r>
          </a:p>
          <a:p>
            <a:pPr marL="514350" indent="-514350" algn="ctr"/>
            <a:r>
              <a:rPr lang="ru-RU" sz="2800" b="1" dirty="0" smtClean="0">
                <a:solidFill>
                  <a:srgbClr val="000066"/>
                </a:solidFill>
                <a:latin typeface="Georgia" pitchFamily="18" charset="0"/>
              </a:rPr>
              <a:t>   затем их открыть. Повторить 6-8 секунд.</a:t>
            </a:r>
            <a:endParaRPr lang="ru-RU" sz="2800" b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2643182"/>
            <a:ext cx="76722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66"/>
                </a:solidFill>
                <a:latin typeface="Georgia" pitchFamily="18" charset="0"/>
              </a:rPr>
              <a:t>2. Быстро моргать в течение 15 секунд.</a:t>
            </a:r>
          </a:p>
          <a:p>
            <a:pPr algn="ctr"/>
            <a:r>
              <a:rPr lang="ru-RU" sz="2800" b="1" dirty="0" smtClean="0">
                <a:solidFill>
                  <a:srgbClr val="000066"/>
                </a:solidFill>
                <a:latin typeface="Georgia" pitchFamily="18" charset="0"/>
              </a:rPr>
              <a:t>    Повторить 3-4 раза.</a:t>
            </a:r>
            <a:endParaRPr lang="ru-RU" sz="2800" b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3714752"/>
            <a:ext cx="78581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66"/>
                </a:solidFill>
                <a:latin typeface="Georgia" pitchFamily="18" charset="0"/>
              </a:rPr>
              <a:t>3. Закрыть глаза и массировать веки </a:t>
            </a:r>
          </a:p>
          <a:p>
            <a:pPr algn="ctr"/>
            <a:r>
              <a:rPr lang="ru-RU" sz="2800" b="1" dirty="0" smtClean="0">
                <a:solidFill>
                  <a:srgbClr val="000066"/>
                </a:solidFill>
                <a:latin typeface="Georgia" pitchFamily="18" charset="0"/>
              </a:rPr>
              <a:t>     круговыми движениями пальца в </a:t>
            </a:r>
          </a:p>
          <a:p>
            <a:pPr algn="ctr"/>
            <a:r>
              <a:rPr lang="ru-RU" sz="2800" b="1" dirty="0" smtClean="0">
                <a:solidFill>
                  <a:srgbClr val="000066"/>
                </a:solidFill>
                <a:latin typeface="Georgia" pitchFamily="18" charset="0"/>
              </a:rPr>
              <a:t>     течение 1 минуты</a:t>
            </a:r>
            <a:endParaRPr lang="ru-RU" sz="2800" b="1" dirty="0">
              <a:solidFill>
                <a:srgbClr val="000066"/>
              </a:solidFill>
              <a:latin typeface="Georgia" pitchFamily="18" charset="0"/>
            </a:endParaRPr>
          </a:p>
        </p:txBody>
      </p:sp>
      <p:pic>
        <p:nvPicPr>
          <p:cNvPr id="6" name="Picture 8" descr="eyes_1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5072074"/>
            <a:ext cx="3214710" cy="1607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Гимнастика для глаз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786709" y="642918"/>
            <a:ext cx="596062" cy="508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017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800736" cy="571480"/>
          </a:xfrm>
        </p:spPr>
        <p:txBody>
          <a:bodyPr/>
          <a:lstStyle/>
          <a:p>
            <a:r>
              <a:rPr lang="ru-RU" sz="3200" b="1" i="1" dirty="0" smtClean="0">
                <a:solidFill>
                  <a:schemeClr val="bg1"/>
                </a:solidFill>
                <a:latin typeface="Georgia" pitchFamily="18" charset="0"/>
              </a:rPr>
              <a:t>Нарушение зрения</a:t>
            </a:r>
            <a:endParaRPr lang="ru-RU" sz="32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3" name="Близорукость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14348" y="4500570"/>
            <a:ext cx="357190" cy="357190"/>
          </a:xfrm>
          <a:prstGeom prst="rect">
            <a:avLst/>
          </a:prstGeom>
        </p:spPr>
      </p:pic>
      <p:pic>
        <p:nvPicPr>
          <p:cNvPr id="4" name="Дальнозоркость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85786" y="3071810"/>
            <a:ext cx="357190" cy="35719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282" y="1357298"/>
            <a:ext cx="214314" cy="1143008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Астигматизм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/>
          <a:stretch>
            <a:fillRect/>
          </a:stretch>
        </p:blipFill>
        <p:spPr>
          <a:xfrm>
            <a:off x="857224" y="1500174"/>
            <a:ext cx="357190" cy="357190"/>
          </a:xfrm>
          <a:prstGeom prst="rect">
            <a:avLst/>
          </a:prstGeom>
        </p:spPr>
      </p:pic>
      <p:pic>
        <p:nvPicPr>
          <p:cNvPr id="163842" name="Picture 2" descr="eye-miopy-ed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4500570"/>
            <a:ext cx="3857653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43" name="Picture 3" descr="eye-gipermetropy-ed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143116"/>
            <a:ext cx="3857652" cy="2171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357158" y="785794"/>
            <a:ext cx="3571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66"/>
                </a:solidFill>
                <a:latin typeface="Georgia" pitchFamily="18" charset="0"/>
              </a:rPr>
              <a:t>Цилиндрическая линза</a:t>
            </a:r>
            <a:endParaRPr lang="ru-RU" sz="2000" b="1" i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034" y="2786058"/>
            <a:ext cx="3571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66"/>
                </a:solidFill>
                <a:latin typeface="Georgia" pitchFamily="18" charset="0"/>
              </a:rPr>
              <a:t>Двояковыпуклая линза</a:t>
            </a:r>
            <a:endParaRPr lang="ru-RU" sz="2000" b="1" i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0100" y="5429264"/>
            <a:ext cx="3786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66"/>
                </a:solidFill>
                <a:latin typeface="Georgia" pitchFamily="18" charset="0"/>
              </a:rPr>
              <a:t>Вогнутая линза</a:t>
            </a:r>
            <a:endParaRPr lang="ru-RU" sz="2000" b="1" i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42844" y="2643182"/>
            <a:ext cx="285752" cy="1214446"/>
          </a:xfrm>
          <a:prstGeom prst="ellips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 descr="lensshape05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rgbClr val="00B0F0">
                <a:tint val="45000"/>
                <a:satMod val="400000"/>
              </a:srgbClr>
            </a:duotone>
          </a:blip>
          <a:srcRect l="29412" r="33823"/>
          <a:stretch>
            <a:fillRect/>
          </a:stretch>
        </p:blipFill>
        <p:spPr bwMode="auto">
          <a:xfrm>
            <a:off x="142844" y="4000504"/>
            <a:ext cx="428628" cy="13716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 descr="eye-astigmatism-ed"/>
          <p:cNvPicPr/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0"/>
            <a:ext cx="3857652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7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15 0.05069 L 0.46493 -0.12778 " pathEditMode="relative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00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78 -0.01065 L 0.46094 -0.01065 " pathEditMode="relative" ptsTypes="AA">
                                      <p:cBhvr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94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78 -0.02592 L 0.46094 0.11065 " pathEditMode="relative" ptsTypes="AA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6" grpId="0" animBg="1"/>
      <p:bldP spid="15" grpId="0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5857916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latin typeface="Georgia" pitchFamily="18" charset="0"/>
              </a:rPr>
              <a:t>Близорукость</a:t>
            </a:r>
            <a:endParaRPr lang="ru-RU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3" name="Picture 8" descr="06866"/>
          <p:cNvPicPr>
            <a:picLocks noChangeAspect="1" noChangeArrowheads="1" noCrop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3571868" y="1142983"/>
            <a:ext cx="5572132" cy="51302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документ 4">
            <a:hlinkClick r:id="rId3" action="ppaction://hlinkfile" highlightClick="1"/>
          </p:cNvPr>
          <p:cNvSpPr/>
          <p:nvPr/>
        </p:nvSpPr>
        <p:spPr>
          <a:xfrm>
            <a:off x="214282" y="6072206"/>
            <a:ext cx="357190" cy="500066"/>
          </a:xfrm>
          <a:prstGeom prst="actionButtonDocumen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357298"/>
            <a:ext cx="43576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66"/>
                </a:solidFill>
                <a:latin typeface="Georgia" pitchFamily="18" charset="0"/>
              </a:rPr>
              <a:t>Рассмотрите анимацию, как видит близорукий человек близко и далеко расположенные объекты?</a:t>
            </a:r>
          </a:p>
          <a:p>
            <a:pPr algn="ctr"/>
            <a:r>
              <a:rPr lang="ru-RU" sz="2400" b="1" i="1" dirty="0" smtClean="0">
                <a:solidFill>
                  <a:srgbClr val="000066"/>
                </a:solidFill>
                <a:latin typeface="Georgia" pitchFamily="18" charset="0"/>
              </a:rPr>
              <a:t>  </a:t>
            </a:r>
            <a:endParaRPr lang="ru-RU" sz="2400" b="1" i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5715016"/>
            <a:ext cx="49292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366"/>
                </a:solidFill>
                <a:latin typeface="Georgia" pitchFamily="18" charset="0"/>
              </a:rPr>
              <a:t>Рассмотрим дополнительную информацию по нарушениям зрения человека</a:t>
            </a:r>
            <a:endParaRPr lang="ru-RU" b="1" dirty="0">
              <a:solidFill>
                <a:srgbClr val="003366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 dirty="0" smtClean="0">
                <a:solidFill>
                  <a:schemeClr val="bg1"/>
                </a:solidFill>
                <a:latin typeface="Georgia" pitchFamily="18" charset="0"/>
              </a:rPr>
              <a:t>Астигматизм</a:t>
            </a:r>
            <a:br>
              <a:rPr lang="ru-RU" sz="4800" b="1" i="1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Georgia" pitchFamily="18" charset="0"/>
              </a:rPr>
              <a:t>(рассмотрите анимацию)</a:t>
            </a:r>
            <a:endParaRPr lang="ru-RU" sz="24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3" name="Picture 2" descr="http://www.aoa.org/images/eyeball-astigmatism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3116"/>
            <a:ext cx="7951048" cy="3786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8" name="Rectangle 4"/>
          <p:cNvSpPr>
            <a:spLocks noGrp="1" noChangeArrowheads="1"/>
          </p:cNvSpPr>
          <p:nvPr>
            <p:ph type="title"/>
          </p:nvPr>
        </p:nvSpPr>
        <p:spPr>
          <a:xfrm>
            <a:off x="142844" y="285728"/>
            <a:ext cx="7729534" cy="1143000"/>
          </a:xfrm>
        </p:spPr>
        <p:txBody>
          <a:bodyPr/>
          <a:lstStyle/>
          <a:p>
            <a:r>
              <a:rPr lang="ru-RU" sz="4800" b="1" i="1" dirty="0" smtClean="0">
                <a:solidFill>
                  <a:schemeClr val="bg1"/>
                </a:solidFill>
              </a:rPr>
              <a:t>«Глаза </a:t>
            </a:r>
            <a:r>
              <a:rPr lang="ru-RU" sz="4800" b="1" i="1" dirty="0">
                <a:solidFill>
                  <a:schemeClr val="bg1"/>
                </a:solidFill>
              </a:rPr>
              <a:t>– зеркало </a:t>
            </a:r>
            <a:r>
              <a:rPr lang="ru-RU" sz="4800" b="1" i="1" dirty="0" smtClean="0">
                <a:solidFill>
                  <a:schemeClr val="bg1"/>
                </a:solidFill>
              </a:rPr>
              <a:t>души»</a:t>
            </a:r>
            <a:endParaRPr lang="ru-RU" sz="4800" b="1" i="1" dirty="0">
              <a:solidFill>
                <a:schemeClr val="bg1"/>
              </a:solidFill>
            </a:endParaRPr>
          </a:p>
        </p:txBody>
      </p:sp>
      <p:pic>
        <p:nvPicPr>
          <p:cNvPr id="154629" name="i-main-pic" descr="Картинка 287 из 23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628775"/>
            <a:ext cx="5076825" cy="381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4631" name="i-main-pic" descr="Картинка 210 из 237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4300" y="2852738"/>
            <a:ext cx="5076825" cy="381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4633" name="Picture 9" descr="5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7088" y="5661025"/>
            <a:ext cx="1871662" cy="1047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429256" y="1714488"/>
            <a:ext cx="3571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66"/>
                </a:solidFill>
                <a:latin typeface="Georgia" pitchFamily="18" charset="0"/>
              </a:rPr>
              <a:t>Как вы понимаете смысл этих слов? </a:t>
            </a:r>
            <a:endParaRPr lang="ru-RU" sz="2400" b="1" i="1" dirty="0">
              <a:solidFill>
                <a:srgbClr val="000066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142984"/>
            <a:ext cx="8229600" cy="4643470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820000"/>
                </a:solidFill>
                <a:latin typeface="Georgia" pitchFamily="18" charset="0"/>
              </a:rPr>
              <a:t>Глаза представляют собой самый ценный и удивительный дар природы. В них проявляются все чувства человека: радость, страдание, равнодушие, любовь и ненависть. Глаза – это не только зеркало души, но и как бы зеркало общего состояния здоровья. Это один из важнейших органов чувств и поэтому они заслуживают необыкновенного внимания. </a:t>
            </a:r>
            <a:endParaRPr lang="ru-RU" sz="2800" b="1" i="1" dirty="0">
              <a:solidFill>
                <a:srgbClr val="820000"/>
              </a:solidFill>
              <a:latin typeface="Georgia" pitchFamily="18" charset="0"/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500034" y="357166"/>
            <a:ext cx="785818" cy="785818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86874" cy="642942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latin typeface="Georgia" pitchFamily="18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Georgia" pitchFamily="18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Georgia" pitchFamily="18" charset="0"/>
              </a:rPr>
              <a:t>Убери лишнее</a:t>
            </a:r>
            <a:br>
              <a:rPr lang="ru-RU" sz="3600" b="1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FFC000"/>
                </a:solidFill>
                <a:latin typeface="Georgia" pitchFamily="18" charset="0"/>
              </a:rPr>
              <a:t/>
            </a:r>
            <a:br>
              <a:rPr lang="ru-RU" sz="2400" b="1" dirty="0" smtClean="0">
                <a:solidFill>
                  <a:srgbClr val="FFC0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rgbClr val="FFC000"/>
                </a:solidFill>
                <a:latin typeface="Georgia" pitchFamily="18" charset="0"/>
              </a:rPr>
              <a:t>  </a:t>
            </a:r>
            <a:br>
              <a:rPr lang="ru-RU" sz="2400" b="1" dirty="0" smtClean="0">
                <a:solidFill>
                  <a:srgbClr val="FFC000"/>
                </a:solidFill>
                <a:latin typeface="Georgia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Georgia" pitchFamily="18" charset="0"/>
              </a:rPr>
              <a:t> </a:t>
            </a:r>
            <a:endParaRPr lang="ru-RU" sz="24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285860"/>
            <a:ext cx="46281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1. Склера, сосудистая оболочка, </a:t>
            </a:r>
            <a:endParaRPr lang="ru-RU" sz="2000" dirty="0">
              <a:solidFill>
                <a:srgbClr val="00336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4876" y="1285860"/>
            <a:ext cx="16770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хрусталик,</a:t>
            </a:r>
            <a:endParaRPr lang="ru-RU" sz="2000" dirty="0">
              <a:solidFill>
                <a:srgbClr val="00336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57950" y="1285860"/>
            <a:ext cx="15001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сетчатка</a:t>
            </a:r>
            <a:b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</a:br>
            <a:endParaRPr lang="ru-RU" sz="2000" dirty="0">
              <a:solidFill>
                <a:srgbClr val="00336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714488"/>
            <a:ext cx="72152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2. Глазница, брови, слезная железа, </a:t>
            </a:r>
            <a:endParaRPr lang="ru-RU" sz="2000" dirty="0">
              <a:solidFill>
                <a:srgbClr val="003366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57818" y="1714488"/>
            <a:ext cx="23118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глазное яблоко</a:t>
            </a:r>
            <a:endParaRPr lang="ru-RU" sz="2000" dirty="0">
              <a:solidFill>
                <a:srgbClr val="003366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071678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66"/>
                </a:solidFill>
                <a:latin typeface="Georgia" pitchFamily="18" charset="0"/>
              </a:rPr>
              <a:t>3.</a:t>
            </a:r>
            <a:r>
              <a:rPr lang="ru-RU" sz="2000" b="1" dirty="0" smtClean="0">
                <a:solidFill>
                  <a:srgbClr val="FFC000"/>
                </a:solidFill>
                <a:latin typeface="Georgia" pitchFamily="18" charset="0"/>
              </a:rPr>
              <a:t> 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2071678"/>
            <a:ext cx="1261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66"/>
                </a:solidFill>
                <a:latin typeface="Georgia" pitchFamily="18" charset="0"/>
              </a:rPr>
              <a:t>Зрачок,</a:t>
            </a:r>
            <a:endParaRPr lang="ru-RU" sz="2000" dirty="0">
              <a:solidFill>
                <a:srgbClr val="000066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85918" y="2071678"/>
            <a:ext cx="507209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66"/>
                </a:solidFill>
                <a:latin typeface="Georgia" pitchFamily="18" charset="0"/>
              </a:rPr>
              <a:t>колбочки, палочки, желтое пят</a:t>
            </a:r>
            <a:r>
              <a:rPr lang="ru-RU" b="1" dirty="0" smtClean="0">
                <a:solidFill>
                  <a:srgbClr val="000066"/>
                </a:solidFill>
                <a:latin typeface="Georgia" pitchFamily="18" charset="0"/>
              </a:rPr>
              <a:t>но</a:t>
            </a:r>
            <a:br>
              <a:rPr lang="ru-RU" b="1" dirty="0" smtClean="0">
                <a:solidFill>
                  <a:srgbClr val="000066"/>
                </a:solidFill>
                <a:latin typeface="Georgia" pitchFamily="18" charset="0"/>
              </a:rPr>
            </a:b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2500306"/>
            <a:ext cx="16530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66"/>
                </a:solidFill>
                <a:latin typeface="Georgia" pitchFamily="18" charset="0"/>
              </a:rPr>
              <a:t>4. Зрение, </a:t>
            </a:r>
            <a:endParaRPr lang="ru-RU" sz="2000" dirty="0">
              <a:solidFill>
                <a:srgbClr val="000066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57356" y="2500306"/>
            <a:ext cx="16001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66"/>
                </a:solidFill>
                <a:latin typeface="Georgia" pitchFamily="18" charset="0"/>
              </a:rPr>
              <a:t>моргание,</a:t>
            </a:r>
            <a:endParaRPr lang="ru-RU" sz="2000" dirty="0">
              <a:solidFill>
                <a:srgbClr val="000066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57554" y="2500306"/>
            <a:ext cx="33575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66"/>
                </a:solidFill>
                <a:latin typeface="Georgia" pitchFamily="18" charset="0"/>
              </a:rPr>
              <a:t>слух, обоняние</a:t>
            </a:r>
            <a:br>
              <a:rPr lang="ru-RU" sz="2000" b="1" dirty="0" smtClean="0">
                <a:solidFill>
                  <a:srgbClr val="000066"/>
                </a:solidFill>
                <a:latin typeface="Georgia" pitchFamily="18" charset="0"/>
              </a:rPr>
            </a:br>
            <a:endParaRPr lang="ru-RU" sz="2000" dirty="0">
              <a:solidFill>
                <a:srgbClr val="00006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20" y="3929066"/>
            <a:ext cx="8429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0066"/>
                </a:solidFill>
                <a:latin typeface="Georgia" pitchFamily="18" charset="0"/>
              </a:rPr>
              <a:t>Вставьте в текст пропущенные слова</a:t>
            </a:r>
            <a:endParaRPr lang="ru-RU" sz="3200" b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15" name="Управляющая кнопка: документ 14">
            <a:hlinkClick r:id="rId2" action="ppaction://hlinkfile" highlightClick="1"/>
          </p:cNvPr>
          <p:cNvSpPr/>
          <p:nvPr/>
        </p:nvSpPr>
        <p:spPr>
          <a:xfrm>
            <a:off x="4214810" y="4643446"/>
            <a:ext cx="571504" cy="785818"/>
          </a:xfrm>
          <a:prstGeom prst="actionButtonDocumen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37" descr="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5429264"/>
            <a:ext cx="1607070" cy="1000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9" grpId="1"/>
      <p:bldP spid="10" grpId="0"/>
      <p:bldP spid="12" grpId="0"/>
      <p:bldP spid="12" grpId="1"/>
      <p:bldP spid="13" grpId="0"/>
      <p:bldP spid="14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  <a:latin typeface="Georgia" pitchFamily="18" charset="0"/>
              </a:rPr>
              <a:t>Подумайте, с помощью чего мы получаем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rgbClr val="820000"/>
                </a:solidFill>
                <a:latin typeface="Georgia" pitchFamily="18" charset="0"/>
              </a:rPr>
              <a:t>информацию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Georgia" pitchFamily="18" charset="0"/>
              </a:rPr>
              <a:t>об окружающем нас мире?</a:t>
            </a:r>
            <a:endParaRPr lang="ru-RU" sz="28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" name="Половина рамки 2"/>
          <p:cNvSpPr/>
          <p:nvPr/>
        </p:nvSpPr>
        <p:spPr>
          <a:xfrm>
            <a:off x="0" y="0"/>
            <a:ext cx="1428728" cy="1428736"/>
          </a:xfrm>
          <a:prstGeom prst="halfFrame">
            <a:avLst>
              <a:gd name="adj1" fmla="val 20000"/>
              <a:gd name="adj2" fmla="val 22963"/>
            </a:avLst>
          </a:prstGeom>
          <a:solidFill>
            <a:schemeClr val="bg1">
              <a:lumMod val="50000"/>
            </a:schemeClr>
          </a:solidFill>
          <a:ln w="3175">
            <a:solidFill>
              <a:srgbClr val="33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2641" name="Picture 1" descr="normal_c7004c6661b760625dc429debb5b26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000240"/>
            <a:ext cx="1785950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42" name="Picture 2" descr="d5499c9e3e2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071678"/>
            <a:ext cx="2089954" cy="1609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43" name="Picture 3" descr="12091847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4143380"/>
            <a:ext cx="2166921" cy="16251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644" name="Picture 4" descr="0609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4143380"/>
            <a:ext cx="1643050" cy="1643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57158" y="2500306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66"/>
                </a:solidFill>
                <a:latin typeface="Georgia" pitchFamily="18" charset="0"/>
              </a:rPr>
              <a:t>Слушаем</a:t>
            </a:r>
            <a:endParaRPr lang="ru-RU" sz="2400" b="1" i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00826" y="4786322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66"/>
                </a:solidFill>
                <a:latin typeface="Georgia" pitchFamily="18" charset="0"/>
              </a:rPr>
              <a:t>Ощущаем</a:t>
            </a:r>
          </a:p>
          <a:p>
            <a:r>
              <a:rPr lang="ru-RU" sz="2400" b="1" i="1" dirty="0" smtClean="0">
                <a:solidFill>
                  <a:srgbClr val="000066"/>
                </a:solidFill>
                <a:latin typeface="Georgia" pitchFamily="18" charset="0"/>
              </a:rPr>
              <a:t>запах</a:t>
            </a:r>
            <a:endParaRPr lang="ru-RU" sz="2400" b="1" i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4286256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66"/>
                </a:solidFill>
                <a:latin typeface="Georgia" pitchFamily="18" charset="0"/>
                <a:cs typeface="Gautami" pitchFamily="2"/>
              </a:rPr>
              <a:t>Видим</a:t>
            </a:r>
            <a:endParaRPr lang="ru-RU" sz="2400" b="1" i="1" dirty="0">
              <a:solidFill>
                <a:srgbClr val="000066"/>
              </a:solidFill>
              <a:latin typeface="Georgia" pitchFamily="18" charset="0"/>
              <a:cs typeface="Gautami" pitchFamily="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00760" y="2500306"/>
            <a:ext cx="3143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66"/>
                </a:solidFill>
                <a:latin typeface="Georgia" pitchFamily="18" charset="0"/>
              </a:rPr>
              <a:t>Пробуем на вкус</a:t>
            </a:r>
            <a:endParaRPr lang="ru-RU" sz="2400" b="1" i="1" dirty="0">
              <a:solidFill>
                <a:srgbClr val="000066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3286148"/>
          </a:xfrm>
        </p:spPr>
        <p:txBody>
          <a:bodyPr/>
          <a:lstStyle/>
          <a:p>
            <a:r>
              <a:rPr lang="ru-RU" sz="3600" b="1" i="1" dirty="0" smtClean="0">
                <a:solidFill>
                  <a:schemeClr val="bg1"/>
                </a:solidFill>
                <a:latin typeface="Georgia" pitchFamily="18" charset="0"/>
              </a:rPr>
              <a:t>Выполняем задания:</a:t>
            </a:r>
            <a:r>
              <a:rPr lang="ru-RU" sz="2400" dirty="0" smtClean="0">
                <a:solidFill>
                  <a:schemeClr val="bg1"/>
                </a:solidFill>
                <a:latin typeface="Georgia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Georgia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sz="2400" b="1" i="1" dirty="0" smtClean="0">
                <a:solidFill>
                  <a:srgbClr val="000066"/>
                </a:solidFill>
                <a:latin typeface="Georgia" pitchFamily="18" charset="0"/>
              </a:rPr>
              <a:t>1. Биология «Человек» (интерактивный комплекс), Тестовые задания 1-2.</a:t>
            </a:r>
            <a:br>
              <a:rPr lang="ru-RU" sz="2400" b="1" i="1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2400" b="1" i="1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2400" b="1" i="1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2400" b="1" i="1" dirty="0" smtClean="0">
                <a:solidFill>
                  <a:srgbClr val="000066"/>
                </a:solidFill>
                <a:latin typeface="Georgia" pitchFamily="18" charset="0"/>
              </a:rPr>
              <a:t>2. Кирилл и </a:t>
            </a:r>
            <a:r>
              <a:rPr lang="ru-RU" sz="2400" b="1" i="1" dirty="0" err="1" smtClean="0">
                <a:solidFill>
                  <a:srgbClr val="000066"/>
                </a:solidFill>
                <a:latin typeface="Georgia" pitchFamily="18" charset="0"/>
              </a:rPr>
              <a:t>Мефодий</a:t>
            </a:r>
            <a:r>
              <a:rPr lang="ru-RU" sz="2400" b="1" i="1" dirty="0" smtClean="0">
                <a:solidFill>
                  <a:srgbClr val="000066"/>
                </a:solidFill>
                <a:latin typeface="Georgia" pitchFamily="18" charset="0"/>
              </a:rPr>
              <a:t>, урок №16, тренажер «Строение глаза», итоговое тестирование по уроку.</a:t>
            </a:r>
            <a:endParaRPr lang="ru-RU" sz="2400" b="1" i="1" dirty="0">
              <a:solidFill>
                <a:srgbClr val="000066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24" name="Organization Chart 8"/>
          <p:cNvGraphicFramePr>
            <a:graphicFrameLocks/>
          </p:cNvGraphicFramePr>
          <p:nvPr>
            <p:ph type="dgm" idx="4294967295"/>
          </p:nvPr>
        </p:nvGraphicFramePr>
        <p:xfrm>
          <a:off x="500034" y="0"/>
          <a:ext cx="8208962" cy="4464050"/>
        </p:xfrm>
        <a:graphic>
          <a:graphicData uri="http://schemas.openxmlformats.org/drawingml/2006/compatibility">
            <com:legacyDrawing xmlns:com="http://schemas.openxmlformats.org/drawingml/2006/compatibility" spid="_x0000_s111624"/>
          </a:graphicData>
        </a:graphic>
      </p:graphicFrame>
      <p:pic>
        <p:nvPicPr>
          <p:cNvPr id="111636" name="i-main-pic" descr="Картинка 92 из 1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72074"/>
            <a:ext cx="2093462" cy="1571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1637" name="i-main-pic" descr="Картинка 42 из 109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08" y="5143512"/>
            <a:ext cx="1571636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1638" name="i-main-pic" descr="Картинка 13 из 1104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12775" y="5072074"/>
            <a:ext cx="2031225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1639" name="i-main-pic" descr="Картинка 6 из 9052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0694" y="5143512"/>
            <a:ext cx="1420830" cy="15026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1640" name="i-main-pic" descr="Картинка 18 из 1374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00496" y="5000636"/>
            <a:ext cx="1214446" cy="1718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оловина рамки 10"/>
          <p:cNvSpPr/>
          <p:nvPr/>
        </p:nvSpPr>
        <p:spPr>
          <a:xfrm>
            <a:off x="0" y="0"/>
            <a:ext cx="1428728" cy="1357298"/>
          </a:xfrm>
          <a:prstGeom prst="halfFrame">
            <a:avLst>
              <a:gd name="adj1" fmla="val 20000"/>
              <a:gd name="adj2" fmla="val 22963"/>
            </a:avLst>
          </a:prstGeom>
          <a:solidFill>
            <a:schemeClr val="bg1">
              <a:lumMod val="50000"/>
            </a:schemeClr>
          </a:solidFill>
          <a:ln w="3175">
            <a:solidFill>
              <a:srgbClr val="33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Управляющая кнопка: документ 11">
            <a:hlinkClick r:id="rId10" action="ppaction://hlinkfile" highlightClick="1"/>
          </p:cNvPr>
          <p:cNvSpPr/>
          <p:nvPr/>
        </p:nvSpPr>
        <p:spPr>
          <a:xfrm>
            <a:off x="7358082" y="142852"/>
            <a:ext cx="357190" cy="428628"/>
          </a:xfrm>
          <a:prstGeom prst="actionButtonDocumen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Строение анализатора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/>
          <a:stretch>
            <a:fillRect/>
          </a:stretch>
        </p:blipFill>
        <p:spPr>
          <a:xfrm>
            <a:off x="8072462" y="142852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1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036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Dgm spid="1116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83" name="Organization Chart 7"/>
          <p:cNvGraphicFramePr>
            <a:graphicFrameLocks/>
          </p:cNvGraphicFramePr>
          <p:nvPr>
            <p:ph type="dgm" idx="4294967295"/>
          </p:nvPr>
        </p:nvGraphicFramePr>
        <p:xfrm>
          <a:off x="0" y="188913"/>
          <a:ext cx="9144000" cy="6669087"/>
        </p:xfrm>
        <a:graphic>
          <a:graphicData uri="http://schemas.openxmlformats.org/drawingml/2006/compatibility">
            <com:legacyDrawing xmlns:com="http://schemas.openxmlformats.org/drawingml/2006/compatibility" spid="_x0000_s12698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1269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chemeClr val="bg1"/>
                </a:solidFill>
                <a:latin typeface="Georgia" pitchFamily="18" charset="0"/>
              </a:rPr>
              <a:t>Как вы думаете, каждый участок тела содержит только один вид рецепторов, или несколько?</a:t>
            </a:r>
            <a:endParaRPr lang="ru-RU" sz="32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137218" name="Picture 2" descr="http://i013.radikal.ru/0909/e3/8eaa48ce995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571744"/>
            <a:ext cx="3968032" cy="342902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857752" y="2071678"/>
            <a:ext cx="35719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66"/>
                </a:solidFill>
                <a:latin typeface="Georgia" pitchFamily="18" charset="0"/>
              </a:rPr>
              <a:t>Например: когда вы пьете горячий чай, какие ощущения возникают у вас в ротовой полости?</a:t>
            </a:r>
            <a:endParaRPr lang="ru-RU" sz="2400" b="1" i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3372" y="4714884"/>
            <a:ext cx="47863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Georgia" pitchFamily="18" charset="0"/>
              </a:rPr>
              <a:t>Попробуем сформулировать </a:t>
            </a:r>
            <a:r>
              <a:rPr lang="ru-RU" sz="3600" b="1" dirty="0" smtClean="0">
                <a:solidFill>
                  <a:srgbClr val="820000"/>
                </a:solidFill>
                <a:latin typeface="Georgia" pitchFamily="18" charset="0"/>
              </a:rPr>
              <a:t>выводы</a:t>
            </a:r>
            <a:endParaRPr lang="ru-RU" sz="3600" b="1" dirty="0">
              <a:solidFill>
                <a:srgbClr val="82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8" name="Text Box 4"/>
          <p:cNvSpPr txBox="1">
            <a:spLocks noChangeArrowheads="1"/>
          </p:cNvSpPr>
          <p:nvPr/>
        </p:nvSpPr>
        <p:spPr bwMode="auto">
          <a:xfrm>
            <a:off x="358775" y="260350"/>
            <a:ext cx="8785225" cy="631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2800" b="1">
                <a:solidFill>
                  <a:schemeClr val="bg1"/>
                </a:solidFill>
                <a:latin typeface="Arial" charset="0"/>
              </a:rPr>
              <a:t>Возникают не отдельные ощущения, а целые </a:t>
            </a:r>
          </a:p>
          <a:p>
            <a:r>
              <a:rPr lang="ru-RU" sz="2800" b="1">
                <a:solidFill>
                  <a:schemeClr val="bg1"/>
                </a:solidFill>
                <a:latin typeface="Arial" charset="0"/>
              </a:rPr>
              <a:t>                                комбинации;</a:t>
            </a:r>
          </a:p>
          <a:p>
            <a:endParaRPr lang="ru-RU" sz="2800" b="1">
              <a:solidFill>
                <a:schemeClr val="bg1"/>
              </a:solidFill>
              <a:latin typeface="Arial" charset="0"/>
            </a:endParaRPr>
          </a:p>
          <a:p>
            <a:pPr>
              <a:buFontTx/>
              <a:buChar char="•"/>
            </a:pPr>
            <a:endParaRPr lang="ru-RU">
              <a:solidFill>
                <a:schemeClr val="bg1"/>
              </a:solidFill>
              <a:latin typeface="Arial" charset="0"/>
            </a:endParaRPr>
          </a:p>
          <a:p>
            <a:pPr>
              <a:buFontTx/>
              <a:buChar char="•"/>
            </a:pPr>
            <a:endParaRPr lang="ru-RU">
              <a:solidFill>
                <a:schemeClr val="bg1"/>
              </a:solidFill>
              <a:latin typeface="Arial" charset="0"/>
            </a:endParaRPr>
          </a:p>
          <a:p>
            <a:pPr>
              <a:buFontTx/>
              <a:buChar char="•"/>
            </a:pPr>
            <a:endParaRPr lang="ru-RU" sz="2800" b="1">
              <a:solidFill>
                <a:schemeClr val="bg1"/>
              </a:solidFill>
              <a:latin typeface="Arial" charset="0"/>
            </a:endParaRPr>
          </a:p>
          <a:p>
            <a:pPr>
              <a:buFontTx/>
              <a:buChar char="•"/>
            </a:pPr>
            <a:endParaRPr lang="ru-RU" sz="2800" b="1">
              <a:solidFill>
                <a:schemeClr val="bg1"/>
              </a:solidFill>
              <a:latin typeface="Arial" charset="0"/>
            </a:endParaRPr>
          </a:p>
          <a:p>
            <a:pPr>
              <a:buFontTx/>
              <a:buChar char="•"/>
            </a:pPr>
            <a:r>
              <a:rPr lang="ru-RU" sz="2800" b="1">
                <a:solidFill>
                  <a:srgbClr val="990000"/>
                </a:solidFill>
                <a:latin typeface="Arial" charset="0"/>
              </a:rPr>
              <a:t>Анализаторы работают не изолированно, </a:t>
            </a:r>
          </a:p>
          <a:p>
            <a:r>
              <a:rPr lang="ru-RU" sz="2800" b="1">
                <a:solidFill>
                  <a:srgbClr val="990000"/>
                </a:solidFill>
                <a:latin typeface="Arial" charset="0"/>
              </a:rPr>
              <a:t>      а взаимодействуют друг с другом;</a:t>
            </a:r>
          </a:p>
          <a:p>
            <a:pPr>
              <a:buFontTx/>
              <a:buChar char="•"/>
            </a:pPr>
            <a:endParaRPr lang="ru-RU" sz="2800" b="1">
              <a:solidFill>
                <a:srgbClr val="990000"/>
              </a:solidFill>
              <a:latin typeface="Arial" charset="0"/>
            </a:endParaRPr>
          </a:p>
          <a:p>
            <a:pPr>
              <a:buFontTx/>
              <a:buChar char="•"/>
            </a:pPr>
            <a:endParaRPr lang="ru-RU">
              <a:solidFill>
                <a:srgbClr val="990000"/>
              </a:solidFill>
              <a:latin typeface="Arial" charset="0"/>
            </a:endParaRPr>
          </a:p>
          <a:p>
            <a:pPr>
              <a:buFontTx/>
              <a:buChar char="•"/>
            </a:pPr>
            <a:endParaRPr lang="ru-RU">
              <a:solidFill>
                <a:schemeClr val="bg1"/>
              </a:solidFill>
              <a:latin typeface="Arial" charset="0"/>
            </a:endParaRPr>
          </a:p>
          <a:p>
            <a:pPr>
              <a:buFontTx/>
              <a:buChar char="•"/>
            </a:pPr>
            <a:endParaRPr lang="ru-RU" sz="2800" b="1">
              <a:solidFill>
                <a:schemeClr val="bg1"/>
              </a:solidFill>
              <a:latin typeface="Arial" charset="0"/>
            </a:endParaRPr>
          </a:p>
          <a:p>
            <a:pPr>
              <a:buFontTx/>
              <a:buChar char="•"/>
            </a:pPr>
            <a:r>
              <a:rPr lang="ru-RU" sz="2800" b="1">
                <a:solidFill>
                  <a:schemeClr val="bg1"/>
                </a:solidFill>
                <a:latin typeface="Arial" charset="0"/>
              </a:rPr>
              <a:t>Человек получает полную и реальную картину </a:t>
            </a:r>
          </a:p>
          <a:p>
            <a:r>
              <a:rPr lang="ru-RU" sz="2800" b="1">
                <a:solidFill>
                  <a:schemeClr val="bg1"/>
                </a:solidFill>
                <a:latin typeface="Arial" charset="0"/>
              </a:rPr>
              <a:t>        окружающего мира. </a:t>
            </a:r>
          </a:p>
          <a:p>
            <a:endParaRPr lang="ru-RU" sz="2800" b="1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9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9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9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9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90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90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90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90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90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90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902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902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902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902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902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902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3050"/>
            <a:ext cx="3786214" cy="1162050"/>
          </a:xfrm>
        </p:spPr>
        <p:txBody>
          <a:bodyPr/>
          <a:lstStyle/>
          <a:p>
            <a:r>
              <a:rPr lang="ru-RU" sz="2400" i="1" dirty="0" smtClean="0">
                <a:solidFill>
                  <a:schemeClr val="bg1"/>
                </a:solidFill>
                <a:latin typeface="Georgia" pitchFamily="18" charset="0"/>
              </a:rPr>
              <a:t>«Лучше один раз увидеть, чем сто раз услышать»</a:t>
            </a:r>
            <a:endParaRPr lang="ru-RU" sz="2400" i="1" dirty="0">
              <a:solidFill>
                <a:schemeClr val="bg1"/>
              </a:solidFill>
              <a:latin typeface="Georgia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929058" y="1071546"/>
          <a:ext cx="4500594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sz="2000" b="1" i="1" dirty="0" smtClean="0">
                <a:solidFill>
                  <a:srgbClr val="000066"/>
                </a:solidFill>
                <a:latin typeface="Georgia" pitchFamily="18" charset="0"/>
              </a:rPr>
              <a:t>Как вы понимаете смысл  этой поговорки?</a:t>
            </a:r>
          </a:p>
          <a:p>
            <a:pPr>
              <a:buFontTx/>
              <a:buChar char="-"/>
            </a:pPr>
            <a:r>
              <a:rPr lang="ru-RU" sz="2000" b="1" i="1" dirty="0" smtClean="0">
                <a:solidFill>
                  <a:srgbClr val="000066"/>
                </a:solidFill>
                <a:latin typeface="Georgia" pitchFamily="18" charset="0"/>
              </a:rPr>
              <a:t>Каково значение зрения?</a:t>
            </a:r>
          </a:p>
          <a:p>
            <a:pPr>
              <a:buFontTx/>
              <a:buChar char="-"/>
            </a:pPr>
            <a:r>
              <a:rPr lang="ru-RU" sz="2000" b="1" i="1" dirty="0" smtClean="0">
                <a:solidFill>
                  <a:srgbClr val="000066"/>
                </a:solidFill>
                <a:latin typeface="Georgia" pitchFamily="18" charset="0"/>
              </a:rPr>
              <a:t>Можем ли мы контролировать двигательную и трудовую активность без зрения?</a:t>
            </a:r>
          </a:p>
          <a:p>
            <a:pPr>
              <a:buFontTx/>
              <a:buChar char="-"/>
            </a:pPr>
            <a:r>
              <a:rPr lang="ru-RU" sz="2000" b="1" i="1" dirty="0" smtClean="0">
                <a:solidFill>
                  <a:srgbClr val="000066"/>
                </a:solidFill>
                <a:latin typeface="Georgia" pitchFamily="18" charset="0"/>
              </a:rPr>
              <a:t>Приведите пример.</a:t>
            </a:r>
            <a:endParaRPr lang="ru-RU" sz="2000" b="1" i="1" dirty="0">
              <a:solidFill>
                <a:srgbClr val="000066"/>
              </a:solidFill>
              <a:latin typeface="Georgia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27532" y="3286124"/>
            <a:ext cx="2137958" cy="13573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000496" y="357166"/>
            <a:ext cx="475162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dirty="0" smtClean="0">
              <a:latin typeface="Georgia" pitchFamily="18" charset="0"/>
            </a:endParaRPr>
          </a:p>
          <a:p>
            <a:pPr algn="ctr"/>
            <a:r>
              <a:rPr lang="ru-RU" sz="2400" dirty="0" smtClean="0">
                <a:solidFill>
                  <a:srgbClr val="820000"/>
                </a:solidFill>
                <a:latin typeface="Georgia" pitchFamily="18" charset="0"/>
              </a:rPr>
              <a:t>70 % всей информации человек</a:t>
            </a:r>
          </a:p>
          <a:p>
            <a:pPr algn="ctr"/>
            <a:r>
              <a:rPr lang="ru-RU" sz="2400" dirty="0" smtClean="0">
                <a:solidFill>
                  <a:srgbClr val="820000"/>
                </a:solidFill>
                <a:latin typeface="Georgia" pitchFamily="18" charset="0"/>
              </a:rPr>
              <a:t> получает благодаря зрению.</a:t>
            </a:r>
            <a:endParaRPr lang="ru-RU" sz="2400" dirty="0">
              <a:solidFill>
                <a:srgbClr val="82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85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85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385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85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85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385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85" decel="100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85" decel="100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385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385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4" grpId="0" build="p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7" name="Organization Chart 5"/>
          <p:cNvGraphicFramePr>
            <a:graphicFrameLocks/>
          </p:cNvGraphicFramePr>
          <p:nvPr/>
        </p:nvGraphicFramePr>
        <p:xfrm>
          <a:off x="179388" y="260350"/>
          <a:ext cx="8964612" cy="6408738"/>
        </p:xfrm>
        <a:graphic>
          <a:graphicData uri="http://schemas.openxmlformats.org/drawingml/2006/compatibility">
            <com:legacyDrawing xmlns:com="http://schemas.openxmlformats.org/drawingml/2006/compatibility" spid="_x0000_s131077"/>
          </a:graphicData>
        </a:graphic>
      </p:graphicFrame>
      <p:pic>
        <p:nvPicPr>
          <p:cNvPr id="131095" name="Picture 23" descr="topgifs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225" y="765175"/>
            <a:ext cx="2640013" cy="930275"/>
          </a:xfrm>
          <a:prstGeom prst="rect">
            <a:avLst/>
          </a:prstGeom>
          <a:noFill/>
        </p:spPr>
      </p:pic>
      <p:pic>
        <p:nvPicPr>
          <p:cNvPr id="5" name="Зрительный анализатор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571472" y="285728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7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Dgm spid="131077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1798</TotalTime>
  <Words>709</Words>
  <Application>Microsoft PowerPoint</Application>
  <PresentationFormat>Экран (4:3)</PresentationFormat>
  <Paragraphs>249</Paragraphs>
  <Slides>30</Slides>
  <Notes>19</Notes>
  <HiddenSlides>0</HiddenSlides>
  <MMClips>15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Georgia</vt:lpstr>
      <vt:lpstr>Forte</vt:lpstr>
      <vt:lpstr>Оформление по умолчанию</vt:lpstr>
      <vt:lpstr>Анализаторы. Зрительный анализатор.</vt:lpstr>
      <vt:lpstr>Цели урока</vt:lpstr>
      <vt:lpstr>Подумайте, с помощью чего мы получаем информацию об окружающем нас мире?</vt:lpstr>
      <vt:lpstr>Слайд 4</vt:lpstr>
      <vt:lpstr>Слайд 5</vt:lpstr>
      <vt:lpstr>Как вы думаете, каждый участок тела содержит только один вид рецепторов, или несколько?</vt:lpstr>
      <vt:lpstr>Слайд 7</vt:lpstr>
      <vt:lpstr>«Лучше один раз увидеть, чем сто раз услышать»</vt:lpstr>
      <vt:lpstr>Слайд 9</vt:lpstr>
      <vt:lpstr>Зрительный анализатор</vt:lpstr>
      <vt:lpstr>Брови, ресницы и веки   Не просто даны человеку, Глаз как стражи они охраняют, Подумайте, от чего его защищают? </vt:lpstr>
      <vt:lpstr>Как вы понимаете выражение: «Сдерживать слезы»?</vt:lpstr>
      <vt:lpstr>Глазодвигательные мышцы Сколько мышц приводит глазное яблоко в движение?</vt:lpstr>
      <vt:lpstr>Строение глазного яблока</vt:lpstr>
      <vt:lpstr>От чего зависит цвет глаз человека</vt:lpstr>
      <vt:lpstr>Зрачковый рефлекс</vt:lpstr>
      <vt:lpstr>Как устроена сетчатка глаза</vt:lpstr>
      <vt:lpstr>Слайд 18</vt:lpstr>
      <vt:lpstr>Слайд 19</vt:lpstr>
      <vt:lpstr>Уменьшенное перевернутое изображение на сетчатке</vt:lpstr>
      <vt:lpstr>Аккомодация-видение на разных расстояниях </vt:lpstr>
      <vt:lpstr>Слайд 22</vt:lpstr>
      <vt:lpstr>Физкультура для глаз</vt:lpstr>
      <vt:lpstr>Нарушение зрения</vt:lpstr>
      <vt:lpstr>Близорукость</vt:lpstr>
      <vt:lpstr>Астигматизм (рассмотрите анимацию)</vt:lpstr>
      <vt:lpstr>«Глаза – зеркало души»</vt:lpstr>
      <vt:lpstr>Глаза представляют собой самый ценный и удивительный дар природы. В них проявляются все чувства человека: радость, страдание, равнодушие, любовь и ненависть. Глаза – это не только зеркало души, но и как бы зеркало общего состояния здоровья. Это один из важнейших органов чувств и поэтому они заслуживают необыкновенного внимания. </vt:lpstr>
      <vt:lpstr>  Убери лишнее      </vt:lpstr>
      <vt:lpstr>Выполняем задания:  1. Биология «Человек» (интерактивный комплекс), Тестовые задания 1-2.  2. Кирилл и Мефодий, урок №16, тренажер «Строение глаза», итоговое тестирование по уроку.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komp4</dc:creator>
  <cp:lastModifiedBy>Секретарь</cp:lastModifiedBy>
  <cp:revision>149</cp:revision>
  <cp:lastPrinted>1601-01-01T00:00:00Z</cp:lastPrinted>
  <dcterms:created xsi:type="dcterms:W3CDTF">2009-11-12T11:56:02Z</dcterms:created>
  <dcterms:modified xsi:type="dcterms:W3CDTF">2011-01-11T10:25:23Z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9</vt:i4>
  </property>
</Properties>
</file>