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CCFF"/>
    <a:srgbClr val="FFFFFF"/>
    <a:srgbClr val="FF3300"/>
    <a:srgbClr val="CC3300"/>
    <a:srgbClr val="FFFF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3" autoAdjust="0"/>
    <p:restoredTop sz="94660"/>
  </p:normalViewPr>
  <p:slideViewPr>
    <p:cSldViewPr>
      <p:cViewPr varScale="1">
        <p:scale>
          <a:sx n="102" d="100"/>
          <a:sy n="102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F44715-48B9-4694-A01F-27FC8F4E0480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5971D0-9D3F-4925-BB6A-352F86EEF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A1663-37A8-4FF5-8E21-628E43AC9A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5FEFA-052A-4131-BC68-A574B2F41E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51341-6C30-48BC-AF8B-E12B164355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43B0FD-9E39-4EBC-91B0-1C58AD1699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08A6-4E13-4D7F-8E25-A09C46D426C4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B395-8C2F-40CF-A105-B31F32B8F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7D5E-4E58-473D-B748-4284B22E9CAA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895A-9254-4858-9009-584A7027C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873C-31B7-4244-B38B-94A36CB219FF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4D77-F43F-4A2E-A138-2D41B3A15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2DF8-31AF-4CFC-811F-5DAE8BDC3ABF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AAA0-C486-4E29-84FD-0BCFA92E7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CD1E-28DD-4E37-93A4-611D5B343AFF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D102-E3FA-46ED-A1E5-9FB0B2E8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D04E-D5F2-4AE9-BE10-8E817B071418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1CD5-BE10-46FF-83A6-E090FE773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C806-4ACA-495C-B6EE-39529B321CB7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7400-F7EF-4D2D-A83A-3114E475E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8C5A-841B-4D5E-AAFE-62CC1C0BD4BB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FF3DF-7B2D-4DE2-8498-D805FE238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B5F5-4726-42F2-A9DD-6AB7F7B36CA1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104F-FF55-47AE-A43B-48AB5A17A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5DA4-87C0-45BA-90BF-BFF1C26A68D2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05306-BCFC-4093-A578-FBE92DFF1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0B2D-ED8D-458A-A433-EE26A6130989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B0D6-0F5F-46CC-9E85-E1B58BA0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83653D-2BFF-46CE-97B4-A1F9AF892FE4}" type="datetimeFigureOut">
              <a:rPr lang="ru-RU"/>
              <a:pPr>
                <a:defRPr/>
              </a:pPr>
              <a:t>18.01.2011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3390BD-BB2C-4D84-AEA3-8C3A2FE35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7" r:id="rId2"/>
    <p:sldLayoutId id="2147484309" r:id="rId3"/>
    <p:sldLayoutId id="2147484306" r:id="rId4"/>
    <p:sldLayoutId id="2147484310" r:id="rId5"/>
    <p:sldLayoutId id="2147484305" r:id="rId6"/>
    <p:sldLayoutId id="2147484304" r:id="rId7"/>
    <p:sldLayoutId id="2147484311" r:id="rId8"/>
    <p:sldLayoutId id="2147484312" r:id="rId9"/>
    <p:sldLayoutId id="2147484303" r:id="rId10"/>
    <p:sldLayoutId id="21474843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k.ru/f/b/mk/90/921127/p-11-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mk.ru/f/b/mk/90/921127/p-11-2.jpg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7724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0000FF"/>
                </a:solidFill>
                <a:latin typeface="Georgia" pitchFamily="18" charset="0"/>
              </a:rPr>
              <a:t>Питание и пищеварение</a:t>
            </a:r>
            <a:endParaRPr lang="ru-RU" sz="480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3143250"/>
            <a:ext cx="7858125" cy="135731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00FF"/>
                </a:solidFill>
                <a:latin typeface="Georgia" pitchFamily="18" charset="0"/>
              </a:rPr>
              <a:t>  Новикова Г.К., учитель биологии высшей квалификационной категории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643313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642938" y="214313"/>
            <a:ext cx="807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Georgia" pitchFamily="18" charset="0"/>
              </a:rPr>
              <a:t>МОУ «Средняя общеобразовательная школа № 2»</a:t>
            </a:r>
          </a:p>
        </p:txBody>
      </p:sp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2286000" y="614362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Georgia" pitchFamily="18" charset="0"/>
              </a:rPr>
              <a:t>Колпашево, 2011</a:t>
            </a:r>
          </a:p>
        </p:txBody>
      </p:sp>
      <p:pic>
        <p:nvPicPr>
          <p:cNvPr id="7" name="i-main-pic" descr="Картинка 6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768850"/>
            <a:ext cx="2124075" cy="20891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0125" y="428625"/>
            <a:ext cx="6572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В чём значение питания?</a:t>
            </a:r>
            <a:endParaRPr lang="ru-RU" sz="4000" b="1" i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57313" y="3286125"/>
            <a:ext cx="64293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>
                <a:solidFill>
                  <a:srgbClr val="0000FF"/>
                </a:solidFill>
                <a:latin typeface="Georgia" pitchFamily="18" charset="0"/>
              </a:rPr>
              <a:t>Объясни понятия «автотрофы и гетеротрофы», «фототрофы и хемотрофы»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6125" y="2967038"/>
            <a:ext cx="984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5604" name="Picture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2571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Подумай!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3071813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Какие питательные вещества пищи усваиваются в том виде, в каком виде они в ней содержатся?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Что же происходит с крупными молекулами белков, углеводов и жиров?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Что такое пищеварение?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None/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4071938"/>
            <a:ext cx="7000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Пищеварение –</a:t>
            </a:r>
            <a:r>
              <a:rPr lang="ru-RU" sz="2800" i="1">
                <a:latin typeface="Georgia" pitchFamily="18" charset="0"/>
              </a:rPr>
              <a:t> </a:t>
            </a:r>
            <a:r>
              <a:rPr lang="ru-RU" sz="2800" i="1">
                <a:solidFill>
                  <a:srgbClr val="0000FF"/>
                </a:solidFill>
                <a:latin typeface="Georgia" pitchFamily="18" charset="0"/>
              </a:rPr>
              <a:t>механическое измельчение пищи и химическое расщепление питательных веществ ферментами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5929313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Что такое ферменты?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725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На какие вещества расщепляются белки, углеводы и жиры пищи? 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71500" y="17859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652463" y="18669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15063" y="2214563"/>
            <a:ext cx="2000250" cy="5842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Жиры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71813" y="2214563"/>
            <a:ext cx="2714625" cy="5842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Углеводы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2938" y="2214563"/>
            <a:ext cx="2000250" cy="5842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Белки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285875" y="3071813"/>
            <a:ext cx="484188" cy="977900"/>
          </a:xfrm>
          <a:prstGeom prst="downArrow">
            <a:avLst/>
          </a:prstGeom>
          <a:solidFill>
            <a:srgbClr val="CC3300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71938" y="3071813"/>
            <a:ext cx="484187" cy="977900"/>
          </a:xfrm>
          <a:prstGeom prst="downArrow">
            <a:avLst/>
          </a:prstGeom>
          <a:solidFill>
            <a:srgbClr val="CC3300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929438" y="3000375"/>
            <a:ext cx="484187" cy="977900"/>
          </a:xfrm>
          <a:prstGeom prst="downArrow">
            <a:avLst/>
          </a:prstGeom>
          <a:solidFill>
            <a:srgbClr val="CC3300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8625" y="4357688"/>
            <a:ext cx="2286000" cy="369887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Аминокислоты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71875" y="4286250"/>
            <a:ext cx="1500188" cy="369888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Глюкоза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29375" y="4286250"/>
            <a:ext cx="1500188" cy="369888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Глицерин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29375" y="5715000"/>
            <a:ext cx="1500188" cy="646113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Жирные кислоты</a:t>
            </a:r>
          </a:p>
        </p:txBody>
      </p:sp>
      <p:sp>
        <p:nvSpPr>
          <p:cNvPr id="24" name="Крест 23"/>
          <p:cNvSpPr/>
          <p:nvPr/>
        </p:nvSpPr>
        <p:spPr>
          <a:xfrm>
            <a:off x="6929438" y="4929188"/>
            <a:ext cx="428625" cy="414337"/>
          </a:xfrm>
          <a:prstGeom prst="plus">
            <a:avLst/>
          </a:prstGeom>
          <a:solidFill>
            <a:srgbClr val="CC3300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928688" y="857250"/>
            <a:ext cx="7072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Спланхнология – </a:t>
            </a:r>
            <a:r>
              <a:rPr lang="ru-RU" sz="2800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раздел анатомии, изучающий пищеварительную, дыхательную и мочеполовую системы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0" y="3143250"/>
            <a:ext cx="86439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</a:pPr>
            <a:r>
              <a:rPr lang="ru-RU" sz="28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Функции пищеварительной системы:</a:t>
            </a:r>
          </a:p>
          <a:p>
            <a:pPr indent="449263" eaLnBrk="0" hangingPunct="0">
              <a:buFont typeface="Wingdings" pitchFamily="2" charset="2"/>
              <a:buChar char="Ø"/>
            </a:pPr>
            <a:r>
              <a:rPr lang="ru-RU" sz="28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двигательная (моторная, механическая);</a:t>
            </a:r>
          </a:p>
          <a:p>
            <a:pPr indent="449263" algn="just" eaLnBrk="0" hangingPunct="0">
              <a:buFont typeface="Wingdings" pitchFamily="2" charset="2"/>
              <a:buChar char="Ø"/>
            </a:pPr>
            <a:r>
              <a:rPr lang="ru-RU" sz="2800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секреторная (химическая);</a:t>
            </a:r>
          </a:p>
          <a:p>
            <a:pPr indent="449263" algn="just" eaLnBrk="0" hangingPunct="0">
              <a:buFont typeface="Wingdings" pitchFamily="2" charset="2"/>
              <a:buChar char="Ø"/>
            </a:pPr>
            <a:r>
              <a:rPr lang="ru-RU" sz="2800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всасывающая (всасывательная).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2714625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r>
              <a:rPr lang="ru-RU" sz="280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Каковы функции пищеварительной системы?</a:t>
            </a:r>
          </a:p>
          <a:p>
            <a:pPr indent="449263" eaLnBrk="0" hangingPunct="0"/>
            <a:endParaRPr lang="ru-RU" sz="2800" i="1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43063" y="2428875"/>
            <a:ext cx="5214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К какому типу принадлежат животные,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у которых впервые появилась пищеварительная система?</a:t>
            </a:r>
            <a:endParaRPr lang="ru-RU" sz="2000" b="1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30723" name="Picture 3" descr="D:\п_сохранения\Server\files\Царство Животные\Подцарство Многоклеточные\Тип Плоские черви\Класс Сосальщики\39_13.jpg"/>
          <p:cNvPicPr>
            <a:picLocks noChangeAspect="1" noChangeArrowheads="1"/>
          </p:cNvPicPr>
          <p:nvPr/>
        </p:nvPicPr>
        <p:blipFill>
          <a:blip r:embed="rId2"/>
          <a:srcRect t="38462" r="502" b="-3240"/>
          <a:stretch>
            <a:fillRect/>
          </a:stretch>
        </p:blipFill>
        <p:spPr bwMode="auto">
          <a:xfrm>
            <a:off x="3714744" y="4143380"/>
            <a:ext cx="4714908" cy="2500330"/>
          </a:xfrm>
          <a:prstGeom prst="roundRect">
            <a:avLst/>
          </a:prstGeom>
          <a:noFill/>
        </p:spPr>
      </p:pic>
      <p:pic>
        <p:nvPicPr>
          <p:cNvPr id="30724" name="Picture 4" descr="D:\п_сохранения\Server\files\Царство Животные\Подцарство Многоклеточные\Тип Плоские черви\Класс Сосальщики\39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214710" cy="200026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0" y="5429250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В чём наблюдается отличие в строении пищеварительной системы различных позвоночных животных?</a:t>
            </a:r>
            <a:endParaRPr lang="ru-RU" sz="2000" b="1" i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5813" y="0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Укажите черты сходства  в строении пищеварительной системы различных позвоночных животных.</a:t>
            </a:r>
            <a:endParaRPr lang="ru-RU" sz="2000" b="1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028" name="Picture 4" descr="C:\Documents and Settings\User\Мои документы\Мои результаты сканирования\2011-01 (янв)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929090" cy="14287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7" name="Picture 9" descr="F:\Мой портфолио\Мои конкурсные работы\Первое сентября\Питание и пищеварение 2010-2011 уч. г\рыбы.jpg"/>
          <p:cNvPicPr>
            <a:picLocks noChangeAspect="1" noChangeArrowheads="1"/>
          </p:cNvPicPr>
          <p:nvPr/>
        </p:nvPicPr>
        <p:blipFill>
          <a:blip r:embed="rId3"/>
          <a:srcRect t="14643" r="3500" b="44643"/>
          <a:stretch>
            <a:fillRect/>
          </a:stretch>
        </p:blipFill>
        <p:spPr bwMode="auto">
          <a:xfrm>
            <a:off x="117444" y="844531"/>
            <a:ext cx="3571900" cy="1714512"/>
          </a:xfrm>
          <a:prstGeom prst="roundRect">
            <a:avLst/>
          </a:prstGeom>
          <a:noFill/>
        </p:spPr>
      </p:pic>
      <p:pic>
        <p:nvPicPr>
          <p:cNvPr id="17419" name="Picture 11" descr="F:\Мой портфолио\Мои конкурсные работы\Первое сентября\Питание и пищеварение 2010-2011 уч. г\п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142984"/>
            <a:ext cx="2928958" cy="1857388"/>
          </a:xfrm>
          <a:prstGeom prst="roundRect">
            <a:avLst/>
          </a:prstGeom>
          <a:noFill/>
        </p:spPr>
      </p:pic>
      <p:pic>
        <p:nvPicPr>
          <p:cNvPr id="17420" name="Picture 12" descr="F:\Мой портфолио\Мои конкурсные работы\Первое сентября\Питание и пищеварение 2010-2011 уч. г\соба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286124"/>
            <a:ext cx="3571901" cy="1924050"/>
          </a:xfrm>
          <a:prstGeom prst="roundRect">
            <a:avLst/>
          </a:prstGeom>
          <a:noFill/>
        </p:spPr>
      </p:pic>
      <p:pic>
        <p:nvPicPr>
          <p:cNvPr id="13" name="Picture 6" descr="Безымя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7964" y="2068502"/>
            <a:ext cx="2214578" cy="17859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Питание и пищевые продукты\органы 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71612"/>
            <a:ext cx="3857651" cy="5000661"/>
          </a:xfrm>
          <a:prstGeom prst="round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71688" y="214313"/>
            <a:ext cx="5143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Органы пищеварения человека</a:t>
            </a:r>
            <a:endParaRPr lang="ru-RU" sz="2800" b="1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1143000"/>
            <a:ext cx="4857750" cy="338138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Пищеварительный канал, 8-10 метров</a:t>
            </a:r>
            <a:endParaRPr lang="ru-RU" sz="1600" b="1">
              <a:solidFill>
                <a:srgbClr val="99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29250" y="1143000"/>
            <a:ext cx="3500438" cy="338138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Пищеварительные железы</a:t>
            </a:r>
            <a:endParaRPr lang="ru-RU" sz="1600" b="1">
              <a:solidFill>
                <a:srgbClr val="99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1143000" y="185737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24" y="1714488"/>
            <a:ext cx="2214562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Ротовая полость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7224" y="4857760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Толстая кишка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24" y="5429264"/>
            <a:ext cx="2214562" cy="3952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Прямая кишка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57224" y="2571744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Глотка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57224" y="3143248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Пищевод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57224" y="3714752"/>
            <a:ext cx="2214562" cy="4048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Желудок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57224" y="4286256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Тонкая кишка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43636" y="5000636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Печень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72198" y="4143380"/>
            <a:ext cx="22860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Поджелудочная железа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43636" y="3286124"/>
            <a:ext cx="2214562" cy="644527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Железы кишечника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43636" y="2500306"/>
            <a:ext cx="2214578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Железы желудка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43636" y="1714488"/>
            <a:ext cx="2214562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Слюнные железы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4" grpId="0" animBg="1"/>
      <p:bldP spid="5" grpId="0" animBg="1"/>
      <p:bldP spid="12" grpId="0" animBg="1"/>
      <p:bldP spid="14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Методы изучения пищеварения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3794" name="Picture 2" descr="G:\анатомия человека  ТСОШ\пищеварение\{69EE3801-C46F-46B6-9EB2-E35E8AFB3A57}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928802"/>
            <a:ext cx="2476500" cy="1905000"/>
          </a:xfrm>
          <a:prstGeom prst="roundRect">
            <a:avLst/>
          </a:prstGeom>
        </p:spPr>
      </p:pic>
      <p:pic>
        <p:nvPicPr>
          <p:cNvPr id="2051" name="Picture 3" descr="C:\Documents and Settings\User\Мои документы\Мои результаты сканирования\2011-01 (янв)\сканирование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357298"/>
            <a:ext cx="730250" cy="488951"/>
          </a:xfrm>
          <a:prstGeom prst="round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85762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Методы хронических фистул И.П. Павлова</a:t>
            </a:r>
          </a:p>
        </p:txBody>
      </p:sp>
      <p:pic>
        <p:nvPicPr>
          <p:cNvPr id="2052" name="Picture 4" descr="C:\Documents and Settings\User\Мои документы\Мои результаты сканирования\2011-01 (янв)\сканирование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00174"/>
            <a:ext cx="1760541" cy="2000264"/>
          </a:xfrm>
          <a:prstGeom prst="round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3313" y="3643313"/>
            <a:ext cx="164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Рентгенография</a:t>
            </a:r>
          </a:p>
        </p:txBody>
      </p:sp>
      <p:pic>
        <p:nvPicPr>
          <p:cNvPr id="2053" name="Picture 5" descr="C:\Documents and Settings\User\Мои документы\Мои результаты сканирования\2011-01 (янв)\сканирование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04"/>
            <a:ext cx="1643074" cy="1428760"/>
          </a:xfrm>
          <a:prstGeom prst="round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3688" y="3286125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Эндоскопия</a:t>
            </a:r>
          </a:p>
        </p:txBody>
      </p:sp>
      <p:pic>
        <p:nvPicPr>
          <p:cNvPr id="1026" name="Picture 2" descr="F:\Мой портфолио\Мои конкурсные работы\Первое сентября\Питание и пищеварение 2010-2011 уч. г\эндос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714488"/>
            <a:ext cx="2357454" cy="1481134"/>
          </a:xfrm>
          <a:prstGeom prst="roundRect">
            <a:avLst/>
          </a:prstGeom>
          <a:noFill/>
        </p:spPr>
      </p:pic>
      <p:pic>
        <p:nvPicPr>
          <p:cNvPr id="1027" name="Picture 3" descr="F:\Мой портфолио\Мои конкурсные работы\Первое сентября\Питание и пищеварение 2010-2011 уч. г\эндоскопия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42852"/>
            <a:ext cx="1190620" cy="1714512"/>
          </a:xfrm>
          <a:prstGeom prst="roundRect">
            <a:avLst/>
          </a:prstGeom>
          <a:noFill/>
        </p:spPr>
      </p:pic>
      <p:pic>
        <p:nvPicPr>
          <p:cNvPr id="1029" name="Picture 5" descr="F:\Мой портфолио\Мои конкурсные работы\Первое сентября\Питание и пищеварение 2010-2011 уч. г\УЗ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000504"/>
            <a:ext cx="2428872" cy="1762124"/>
          </a:xfrm>
          <a:prstGeom prst="roundRect">
            <a:avLst/>
          </a:prstGeom>
          <a:noFill/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00813" y="59293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Ультразвуковая локация (УЗИ)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3" y="6357938"/>
            <a:ext cx="1643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Зондирование</a:t>
            </a:r>
          </a:p>
        </p:txBody>
      </p:sp>
      <p:pic>
        <p:nvPicPr>
          <p:cNvPr id="1031" name="Picture 7" descr="F:\Мой портфолио\Мои конкурсные работы\Первое сентября\Питание и пищеварение 2010-2011 уч. г\радио 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0" y="3929063"/>
            <a:ext cx="2286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F:\Мой портфолио\Мои конкурсные работы\Первое сентября\Питание и пищеварение 2010-2011 уч. г\радиопилюли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5" y="4929188"/>
            <a:ext cx="19605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7563" y="607218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Радиоэлектронный метод</a:t>
            </a:r>
          </a:p>
        </p:txBody>
      </p:sp>
      <p:pic>
        <p:nvPicPr>
          <p:cNvPr id="3" name="Picture 2" descr="F:\Мой портфолио\Мои конкурсные работы\Первое сентября\Питание и пищеварение 2010-2011 уч. г\энд 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4357694"/>
            <a:ext cx="1857388" cy="192881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  <p:bldP spid="15" grpId="0"/>
      <p:bldP spid="16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Поразмышляем!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Пишем в тетрадях список продуктов питания и питательных веществ: мороженое, лимон, жирные кислоты, нуклеиновые кислоты, хлеб, углеводы, треска, сливочное масло, белки, глицерин, картофель, мясо, минеральные соли, колбаса, аминокислоты, вода, сыр, жиры.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>
                <a:solidFill>
                  <a:srgbClr val="0000FF"/>
                </a:solidFill>
                <a:latin typeface="Georgia" pitchFamily="18" charset="0"/>
              </a:rPr>
              <a:t>I 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вариант – </a:t>
            </a: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подчеркните пищевые продукты;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>
                <a:solidFill>
                  <a:srgbClr val="0000FF"/>
                </a:solidFill>
                <a:latin typeface="Georgia" pitchFamily="18" charset="0"/>
              </a:rPr>
              <a:t>II 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вариант – </a:t>
            </a: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подчеркните питательные вещества.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Питание и пищевые продукты\п 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571480"/>
            <a:ext cx="3929090" cy="5143536"/>
          </a:xfrm>
          <a:prstGeom prst="round2Same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2500313"/>
            <a:ext cx="4214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Georgia" pitchFamily="18" charset="0"/>
              </a:rPr>
              <a:t>     </a:t>
            </a:r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Выпишите названия органов пищеварения, которые обозначены цифрами с 1 по 1</a:t>
            </a:r>
            <a:r>
              <a:rPr lang="en-US" sz="2400" b="1" i="1">
                <a:solidFill>
                  <a:srgbClr val="0000FF"/>
                </a:solidFill>
                <a:latin typeface="Georgia" pitchFamily="18" charset="0"/>
              </a:rPr>
              <a:t>0</a:t>
            </a:r>
            <a:endParaRPr lang="ru-RU" sz="2400" b="1" i="1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Питание и пищевые продукты\овощ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92918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Питание и пищевые продукты\кур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20383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0" y="500063"/>
            <a:ext cx="62865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Познавательные задачи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1. Почему отсутствие пищи в течение нескольких недель приводит к смерти?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	2. В чём же заключается значение пищи? Почему человек не может без неё существовать?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	3. Из чего должна состоять пища и почему?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	4. Какое различие между питанием и пищеварением?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	5. Почему жизнь животных на Земле невозможна без зелёных растений?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	6. В какой системе организма животных и человека происходит пищеварение?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	7. Как изменяется пища в органах пищеварения?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0" y="214313"/>
            <a:ext cx="4572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i="1">
                <a:solidFill>
                  <a:srgbClr val="CC3300"/>
                </a:solidFill>
                <a:latin typeface="Georgia" pitchFamily="18" charset="0"/>
              </a:rPr>
              <a:t>Домашнее задание </a:t>
            </a:r>
            <a:r>
              <a:rPr lang="ru-RU" sz="2000" b="1" i="1">
                <a:solidFill>
                  <a:srgbClr val="CC3300"/>
                </a:solidFill>
                <a:latin typeface="Georgia" pitchFamily="18" charset="0"/>
              </a:rPr>
              <a:t/>
            </a:r>
            <a:br>
              <a:rPr lang="ru-RU" sz="2000" b="1" i="1">
                <a:solidFill>
                  <a:srgbClr val="CC3300"/>
                </a:solidFill>
                <a:latin typeface="Georgia" pitchFamily="18" charset="0"/>
              </a:rPr>
            </a:br>
            <a:r>
              <a:rPr lang="en-US" sz="2000" b="1" i="1">
                <a:solidFill>
                  <a:srgbClr val="CC3300"/>
                </a:solidFill>
                <a:latin typeface="Georgia" pitchFamily="18" charset="0"/>
              </a:rPr>
              <a:t>	</a:t>
            </a:r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Изучите </a:t>
            </a:r>
            <a:r>
              <a:rPr lang="en-US" sz="2800" b="1" i="1">
                <a:solidFill>
                  <a:srgbClr val="0000FF"/>
                </a:solidFill>
                <a:latin typeface="Georgia" pitchFamily="18" charset="0"/>
              </a:rPr>
              <a:t>§</a:t>
            </a:r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800" b="1" i="1">
                <a:solidFill>
                  <a:srgbClr val="0000FF"/>
                </a:solidFill>
                <a:latin typeface="Georgia" pitchFamily="18" charset="0"/>
              </a:rPr>
              <a:t>30 </a:t>
            </a:r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и ответьте на вопросы к нему</a:t>
            </a:r>
            <a:endParaRPr lang="ru-RU" sz="2800">
              <a:solidFill>
                <a:srgbClr val="0000FF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85750" y="2571750"/>
            <a:ext cx="664368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i="1">
                <a:solidFill>
                  <a:srgbClr val="CC3300"/>
                </a:solidFill>
                <a:latin typeface="Georgia" pitchFamily="18" charset="0"/>
              </a:rPr>
              <a:t>Творческое задание</a:t>
            </a:r>
            <a:endParaRPr lang="en-US" sz="3000" b="1" i="1">
              <a:solidFill>
                <a:srgbClr val="CC3300"/>
              </a:solidFill>
              <a:latin typeface="Georgia" pitchFamily="18" charset="0"/>
            </a:endParaRPr>
          </a:p>
          <a:p>
            <a:r>
              <a:rPr lang="en-US" sz="3200"/>
              <a:t>	</a:t>
            </a:r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А) Как доказать, что в продуктах питания содержатся органические вещества?</a:t>
            </a:r>
          </a:p>
          <a:p>
            <a:r>
              <a:rPr lang="en-US" sz="2800" b="1">
                <a:solidFill>
                  <a:srgbClr val="0000FF"/>
                </a:solidFill>
                <a:latin typeface="Georgia" pitchFamily="18" charset="0"/>
              </a:rPr>
              <a:t>	</a:t>
            </a:r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Б) Определите состав пищевых продуктов, например хлеба.</a:t>
            </a:r>
          </a:p>
          <a:p>
            <a:endParaRPr lang="ru-RU" sz="3000" b="1" i="1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3000" b="1" i="1">
                <a:solidFill>
                  <a:srgbClr val="0000FF"/>
                </a:solidFill>
                <a:latin typeface="Georgia" pitchFamily="18" charset="0"/>
              </a:rPr>
              <a:t>	</a:t>
            </a:r>
            <a:endParaRPr lang="en-US" sz="2800" b="1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14884"/>
            <a:ext cx="2071670" cy="157161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3116"/>
            <a:ext cx="2214578" cy="170642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acce69cc4cf727e2db0b963da6591e5c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0"/>
            <a:ext cx="264318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58175" cy="200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i="1" dirty="0" smtClean="0">
                <a:solidFill>
                  <a:srgbClr val="0000FF"/>
                </a:solidFill>
                <a:latin typeface="Georgia" pitchFamily="18" charset="0"/>
              </a:rPr>
              <a:t>На какие две группы можно разделить все пищевые продукты по происхождению?</a:t>
            </a:r>
            <a:endParaRPr lang="ru-RU" sz="38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1175" y="2535238"/>
            <a:ext cx="4819650" cy="265747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5929313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Что такое пищевые продукты?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FF0000"/>
                </a:solidFill>
                <a:latin typeface="Georgia" pitchFamily="18" charset="0"/>
              </a:rPr>
              <a:t>Подумай!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928813"/>
            <a:ext cx="5857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3063" y="2786063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929188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88" y="2143125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57438" y="2928938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9375" y="28575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7688" y="5357813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3438" y="371475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4938" y="2786063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0438" y="4429125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29313" y="3714750"/>
            <a:ext cx="64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28938" y="4857750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43375" y="4071938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9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43500" y="485775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71813" y="3643313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14563" y="5572125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43500" y="4071938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12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00875" y="4714875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18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72125" y="5572125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Georgia" pitchFamily="18" charset="0"/>
              </a:rPr>
              <a:t>Проверь!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0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Продукты растительного происхождения –  1, 2, 3, 5, 7, 8, 9, 10, 11, 13, 15, 17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Продукты животного происхождения -  4, 6, 12, 14, 16, 18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5143500"/>
            <a:ext cx="735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00FF"/>
                </a:solidFill>
                <a:latin typeface="Georgia" pitchFamily="18" charset="0"/>
              </a:rPr>
              <a:t>В чём значение пищи?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500063"/>
            <a:ext cx="6929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Что такое питательные вещества?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500563"/>
            <a:ext cx="8572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	</a:t>
            </a:r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Какие функции выполняют питательные вещества?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2500313"/>
            <a:ext cx="6000750" cy="523875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990000"/>
                </a:solidFill>
                <a:latin typeface="Georgia" pitchFamily="18" charset="0"/>
              </a:rPr>
              <a:t>Питательные вещества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8875" y="1214438"/>
            <a:ext cx="1500188" cy="3698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Белки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4875" y="1285875"/>
            <a:ext cx="1500188" cy="3698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Углеводы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1285875"/>
            <a:ext cx="1500187" cy="3698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Жиры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29438" y="1357313"/>
            <a:ext cx="2000250" cy="3698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Витамины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50" y="3857625"/>
            <a:ext cx="1500188" cy="3698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</a:rPr>
              <a:t>Вода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71938" y="3786188"/>
            <a:ext cx="3143250" cy="3698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Минеральные соли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57438" y="5214938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Строительная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0" y="6000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Энергетическая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1214438" y="1857375"/>
            <a:ext cx="571500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000875" y="1857375"/>
            <a:ext cx="571500" cy="5000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3500" y="3214688"/>
            <a:ext cx="571500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571625" y="3214688"/>
            <a:ext cx="714375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2894013" y="2035175"/>
            <a:ext cx="642938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5144294" y="2070894"/>
            <a:ext cx="5715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00FF"/>
                </a:solidFill>
                <a:latin typeface="Georgia" pitchFamily="18" charset="0"/>
              </a:rPr>
              <a:t>Назовите продукты питания,  наиболее богатые белками, углеводами, жирами</a:t>
            </a:r>
          </a:p>
        </p:txBody>
      </p:sp>
      <p:pic>
        <p:nvPicPr>
          <p:cNvPr id="5" name="Picture 8" descr="PH02829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71678"/>
            <a:ext cx="1500198" cy="1214445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6" name="Picture 4" descr="масл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357826"/>
            <a:ext cx="1357322" cy="1198557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9" name="Picture 10" descr="хле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643182"/>
            <a:ext cx="1571636" cy="1357322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3" name="Picture 5" descr="жиры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143512"/>
            <a:ext cx="1357321" cy="1000132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5" name="Picture 6" descr="72304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3356" y="3929066"/>
            <a:ext cx="1640644" cy="14287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Питание и пищевые продукты\горох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1928802"/>
            <a:ext cx="1690692" cy="1214446"/>
          </a:xfrm>
          <a:prstGeom prst="roundRect">
            <a:avLst/>
          </a:prstGeom>
          <a:noFill/>
        </p:spPr>
      </p:pic>
      <p:pic>
        <p:nvPicPr>
          <p:cNvPr id="1028" name="Picture 4" descr="F:\Питание и пищевые продукты\булоч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736"/>
            <a:ext cx="1643074" cy="1428760"/>
          </a:xfrm>
          <a:prstGeom prst="roundRect">
            <a:avLst/>
          </a:prstGeom>
          <a:noFill/>
        </p:spPr>
      </p:pic>
      <p:pic>
        <p:nvPicPr>
          <p:cNvPr id="17" name="Picture 4" descr="http://im4-tub.yandex.net/i?id=64818721&amp;tov=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1928802"/>
            <a:ext cx="1643074" cy="135732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ttp://im8-tub.yandex.net/i?id=18892408&amp;tov=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4000504"/>
            <a:ext cx="1571636" cy="15001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орехи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1285860"/>
            <a:ext cx="1357322" cy="1285884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027" name="Picture 3" descr="F:\Питание и пищевые продукты\мж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488" y="5357826"/>
            <a:ext cx="1785950" cy="1285884"/>
          </a:xfrm>
          <a:prstGeom prst="roundRect">
            <a:avLst/>
          </a:prstGeom>
          <a:noFill/>
        </p:spPr>
      </p:pic>
      <p:pic>
        <p:nvPicPr>
          <p:cNvPr id="7" name="Picture 6" descr="макароны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5143512"/>
            <a:ext cx="2143140" cy="1484311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026" name="Picture 2" descr="F:\Питание и пищевые продукты\рыба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3286124"/>
            <a:ext cx="2000264" cy="1462080"/>
          </a:xfrm>
          <a:prstGeom prst="roundRect">
            <a:avLst/>
          </a:prstGeom>
          <a:noFill/>
        </p:spPr>
      </p:pic>
      <p:pic>
        <p:nvPicPr>
          <p:cNvPr id="1029" name="Picture 5" descr="F:\Питание и пищевые продукты\виноград.jpg"/>
          <p:cNvPicPr>
            <a:picLocks noChangeAspect="1" noChangeArrowheads="1"/>
          </p:cNvPicPr>
          <p:nvPr/>
        </p:nvPicPr>
        <p:blipFill>
          <a:blip r:embed="rId16"/>
          <a:srcRect r="4843" b="6666"/>
          <a:stretch>
            <a:fillRect/>
          </a:stretch>
        </p:blipFill>
        <p:spPr bwMode="auto">
          <a:xfrm>
            <a:off x="4786314" y="5000636"/>
            <a:ext cx="1357322" cy="1714512"/>
          </a:xfrm>
          <a:prstGeom prst="roundRect">
            <a:avLst/>
          </a:prstGeom>
          <a:noFill/>
        </p:spPr>
      </p:pic>
      <p:pic>
        <p:nvPicPr>
          <p:cNvPr id="3" name="Picture 2" descr="F:\Питание и пищевые продукты\св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43504" y="3357562"/>
            <a:ext cx="2024059" cy="1500198"/>
          </a:xfrm>
          <a:prstGeom prst="roundRect">
            <a:avLst/>
          </a:prstGeom>
          <a:noFill/>
        </p:spPr>
      </p:pic>
      <p:pic>
        <p:nvPicPr>
          <p:cNvPr id="8" name="Picture 2" descr="F:\Проекты\Проект Влияние обуви на опорно-двигательный аппарат\еда 4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43306" y="3429000"/>
            <a:ext cx="1428760" cy="17145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928688"/>
            <a:ext cx="5214938" cy="725487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00FF"/>
                </a:solidFill>
                <a:latin typeface="Georgia" pitchFamily="18" charset="0"/>
              </a:rPr>
              <a:t>Что такое питание?</a:t>
            </a:r>
          </a:p>
        </p:txBody>
      </p:sp>
      <p:pic>
        <p:nvPicPr>
          <p:cNvPr id="6" name="Рисунок 2" descr="http://cooking.wild-mistress.ru/wm/cooking.nsf/publicall/2007-09-19-882299.html/$File/m_38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2752725"/>
            <a:ext cx="4629150" cy="4105275"/>
          </a:xfrm>
          <a:prstGeom prst="roundRect">
            <a:avLst/>
          </a:prstGeom>
        </p:spPr>
      </p:pic>
      <p:pic>
        <p:nvPicPr>
          <p:cNvPr id="5" name="Рисунок 1" descr="http://lojechka.ru/wp-content/uploads/2008/11/d0bfd0b8d182d0b0d0bdd0b8d0b5-d188d0bad0bed0bbd18cd0bdd0b8d0bad0b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61038" y="2532063"/>
            <a:ext cx="3382962" cy="4325937"/>
          </a:xfrm>
          <a:prstGeom prst="roundRect">
            <a:avLst/>
          </a:prstGeom>
        </p:spPr>
      </p:pic>
      <p:pic>
        <p:nvPicPr>
          <p:cNvPr id="4" name="Picture 2" descr="Zhivi%20tolstim_umri_molodim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927225" cy="25034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6 из 1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2124075" cy="20891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Объясни народные пословицы и поговорки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Кто голоден, тот и холоден.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Хлеб греет, а не шуба.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Холод не терпит голод.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Тощий живот ни в пляску, ни в работу.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Мельница сильна водой, а человек едой.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Не лошадь везёт, а овёс.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Что укусишь, то и потянешь.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None/>
              <a:defRPr/>
            </a:pP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496</Words>
  <PresentationFormat>Экран (4:3)</PresentationFormat>
  <Paragraphs>125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Питание и пищеварение</vt:lpstr>
      <vt:lpstr>Познавательные задачи</vt:lpstr>
      <vt:lpstr>На какие две группы можно разделить все пищевые продукты по происхождению?</vt:lpstr>
      <vt:lpstr>Подумай!</vt:lpstr>
      <vt:lpstr>Проверь!</vt:lpstr>
      <vt:lpstr>Слайд 6</vt:lpstr>
      <vt:lpstr>Назовите продукты питания,  наиболее богатые белками, углеводами, жирами</vt:lpstr>
      <vt:lpstr>Что такое питание?</vt:lpstr>
      <vt:lpstr>Объясни народные пословицы и поговорки</vt:lpstr>
      <vt:lpstr>Слайд 10</vt:lpstr>
      <vt:lpstr>Подумай!</vt:lpstr>
      <vt:lpstr>На какие вещества расщепляются белки, углеводы и жиры пищи? </vt:lpstr>
      <vt:lpstr>Слайд 13</vt:lpstr>
      <vt:lpstr>Слайд 14</vt:lpstr>
      <vt:lpstr>Слайд 15</vt:lpstr>
      <vt:lpstr>Слайд 16</vt:lpstr>
      <vt:lpstr>Методы изучения пищеварения</vt:lpstr>
      <vt:lpstr>Поразмышляем!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и пищеварение</dc:title>
  <cp:lastModifiedBy>User</cp:lastModifiedBy>
  <cp:revision>99</cp:revision>
  <dcterms:modified xsi:type="dcterms:W3CDTF">2011-01-18T17:42:48Z</dcterms:modified>
</cp:coreProperties>
</file>