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Default Extension="vml" ContentType="application/vnd.openxmlformats-officedocument.vmlDrawing"/>
  <Override PartName="/ppt/comments/comment2.xml" ContentType="application/vnd.openxmlformats-officedocument.presentationml.comment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8" r:id="rId3"/>
    <p:sldId id="257" r:id="rId4"/>
    <p:sldId id="260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74" r:id="rId18"/>
    <p:sldId id="275" r:id="rId19"/>
    <p:sldId id="279" r:id="rId20"/>
    <p:sldId id="276" r:id="rId21"/>
    <p:sldId id="278" r:id="rId22"/>
    <p:sldId id="27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Ольга Воеводина" initials="ОВ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213" autoAdjust="0"/>
  </p:normalViewPr>
  <p:slideViewPr>
    <p:cSldViewPr>
      <p:cViewPr varScale="1">
        <p:scale>
          <a:sx n="88" d="100"/>
          <a:sy n="88" d="100"/>
        </p:scale>
        <p:origin x="-324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01-10T00:55:49.625" idx="3">
    <p:pos x="10" y="10"/>
    <p:text/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01-09T21:40:44.843" idx="1">
    <p:pos x="10" y="10"/>
    <p:text/>
  </p:cm>
</p:cmLst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jpeg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3.jpeg"/><Relationship Id="rId7" Type="http://schemas.openxmlformats.org/officeDocument/2006/relationships/image" Target="../media/image22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68810D-04C0-415C-9910-132E212E7F90}" type="datetimeFigureOut">
              <a:rPr lang="ru-RU" smtClean="0"/>
              <a:pPr/>
              <a:t>04.01.2011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B22D04-57B5-440B-9E79-BA22F27F564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22D04-57B5-440B-9E79-BA22F27F564B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8C1E-0FDD-48F9-A193-72E0E0EC8D3A}" type="datetimeFigureOut">
              <a:rPr lang="ru-RU" smtClean="0"/>
              <a:pPr/>
              <a:t>04.01.2011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518A581-FE38-4143-9595-9A5D8C353C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8C1E-0FDD-48F9-A193-72E0E0EC8D3A}" type="datetimeFigureOut">
              <a:rPr lang="ru-RU" smtClean="0"/>
              <a:pPr/>
              <a:t>04.01.2011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8A581-FE38-4143-9595-9A5D8C353C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8C1E-0FDD-48F9-A193-72E0E0EC8D3A}" type="datetimeFigureOut">
              <a:rPr lang="ru-RU" smtClean="0"/>
              <a:pPr/>
              <a:t>04.01.2011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8A581-FE38-4143-9595-9A5D8C353C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8C1E-0FDD-48F9-A193-72E0E0EC8D3A}" type="datetimeFigureOut">
              <a:rPr lang="ru-RU" smtClean="0"/>
              <a:pPr/>
              <a:t>04.01.2011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518A581-FE38-4143-9595-9A5D8C353C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8C1E-0FDD-48F9-A193-72E0E0EC8D3A}" type="datetimeFigureOut">
              <a:rPr lang="ru-RU" smtClean="0"/>
              <a:pPr/>
              <a:t>04.01.2011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8A581-FE38-4143-9595-9A5D8C353C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8C1E-0FDD-48F9-A193-72E0E0EC8D3A}" type="datetimeFigureOut">
              <a:rPr lang="ru-RU" smtClean="0"/>
              <a:pPr/>
              <a:t>04.01.2011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8A581-FE38-4143-9595-9A5D8C353C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8C1E-0FDD-48F9-A193-72E0E0EC8D3A}" type="datetimeFigureOut">
              <a:rPr lang="ru-RU" smtClean="0"/>
              <a:pPr/>
              <a:t>04.01.2011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518A581-FE38-4143-9595-9A5D8C353C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8C1E-0FDD-48F9-A193-72E0E0EC8D3A}" type="datetimeFigureOut">
              <a:rPr lang="ru-RU" smtClean="0"/>
              <a:pPr/>
              <a:t>04.01.2011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8A581-FE38-4143-9595-9A5D8C353C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8C1E-0FDD-48F9-A193-72E0E0EC8D3A}" type="datetimeFigureOut">
              <a:rPr lang="ru-RU" smtClean="0"/>
              <a:pPr/>
              <a:t>04.01.2011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8A581-FE38-4143-9595-9A5D8C353C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8C1E-0FDD-48F9-A193-72E0E0EC8D3A}" type="datetimeFigureOut">
              <a:rPr lang="ru-RU" smtClean="0"/>
              <a:pPr/>
              <a:t>04.01.2011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8A581-FE38-4143-9595-9A5D8C353C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8C1E-0FDD-48F9-A193-72E0E0EC8D3A}" type="datetimeFigureOut">
              <a:rPr lang="ru-RU" smtClean="0"/>
              <a:pPr/>
              <a:t>04.01.2011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8A581-FE38-4143-9595-9A5D8C353C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40B8C1E-0FDD-48F9-A193-72E0E0EC8D3A}" type="datetimeFigureOut">
              <a:rPr lang="ru-RU" smtClean="0"/>
              <a:pPr/>
              <a:t>04.01.2011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518A581-FE38-4143-9595-9A5D8C353C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43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45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jpeg"/><Relationship Id="rId5" Type="http://schemas.openxmlformats.org/officeDocument/2006/relationships/oleObject" Target="../embeddings/oleObject25.bin"/><Relationship Id="rId4" Type="http://schemas.openxmlformats.org/officeDocument/2006/relationships/image" Target="../media/image4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10" Type="http://schemas.openxmlformats.org/officeDocument/2006/relationships/oleObject" Target="../embeddings/oleObject9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comments" Target="../comments/comment2.xml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28.wmf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1.png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21.bin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36.png"/><Relationship Id="rId4" Type="http://schemas.openxmlformats.org/officeDocument/2006/relationships/image" Target="../media/image3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36.png"/><Relationship Id="rId4" Type="http://schemas.openxmlformats.org/officeDocument/2006/relationships/image" Target="../media/image4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4414" y="357166"/>
            <a:ext cx="5715040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9600" dirty="0" smtClean="0"/>
              <a:t>Формулы</a:t>
            </a:r>
            <a:endParaRPr lang="ru-RU" sz="9600" dirty="0"/>
          </a:p>
        </p:txBody>
      </p:sp>
      <p:sp>
        <p:nvSpPr>
          <p:cNvPr id="6" name="TextBox 5"/>
          <p:cNvSpPr txBox="1"/>
          <p:nvPr/>
        </p:nvSpPr>
        <p:spPr>
          <a:xfrm>
            <a:off x="6286512" y="3429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 rot="20611537">
            <a:off x="928662" y="2500306"/>
            <a:ext cx="2857520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6000" dirty="0" smtClean="0"/>
              <a:t>Пути</a:t>
            </a:r>
            <a:endParaRPr lang="ru-RU" sz="6000" dirty="0"/>
          </a:p>
        </p:txBody>
      </p:sp>
      <p:sp>
        <p:nvSpPr>
          <p:cNvPr id="9" name="TextBox 8"/>
          <p:cNvSpPr txBox="1"/>
          <p:nvPr/>
        </p:nvSpPr>
        <p:spPr>
          <a:xfrm rot="741534">
            <a:off x="4619380" y="2771239"/>
            <a:ext cx="3714776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6000" dirty="0" smtClean="0"/>
              <a:t>площади</a:t>
            </a:r>
            <a:endParaRPr lang="ru-RU" sz="6000" dirty="0"/>
          </a:p>
        </p:txBody>
      </p:sp>
      <p:sp>
        <p:nvSpPr>
          <p:cNvPr id="10" name="TextBox 9"/>
          <p:cNvSpPr txBox="1"/>
          <p:nvPr/>
        </p:nvSpPr>
        <p:spPr>
          <a:xfrm rot="10571480" flipV="1">
            <a:off x="2053705" y="4084854"/>
            <a:ext cx="4010675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6000" dirty="0" smtClean="0"/>
              <a:t>периметра</a:t>
            </a:r>
            <a:endParaRPr lang="ru-RU" sz="6000" dirty="0"/>
          </a:p>
        </p:txBody>
      </p:sp>
      <p:pic>
        <p:nvPicPr>
          <p:cNvPr id="2051" name="Picture 3" descr="D:\Мамины документы\Картинки\People Cartoons\SCHOOLG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39349">
            <a:off x="6715140" y="428604"/>
            <a:ext cx="2106456" cy="2214577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4429124" y="5214950"/>
            <a:ext cx="4000528" cy="98488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МОУ  «Лицей № 62» г. Саратова</a:t>
            </a:r>
          </a:p>
          <a:p>
            <a:r>
              <a:rPr lang="ru-RU" b="1" i="1" dirty="0" smtClean="0"/>
              <a:t>Учитель математики </a:t>
            </a:r>
            <a:r>
              <a:rPr lang="ru-RU" sz="2000" b="1" i="1" dirty="0" smtClean="0"/>
              <a:t>ВОЕВОДИНА Ольга Анатольевна</a:t>
            </a:r>
            <a:endParaRPr lang="ru-RU" sz="2000" b="1" i="1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428604"/>
            <a:ext cx="44871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Сделаем вывод: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1285860"/>
            <a:ext cx="7072362" cy="280076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При движении в одном направлении скорость сближения (или удаления)</a:t>
            </a:r>
          </a:p>
          <a:p>
            <a:r>
              <a:rPr lang="ru-RU" sz="4400" b="1" dirty="0"/>
              <a:t>р</a:t>
            </a:r>
            <a:r>
              <a:rPr lang="ru-RU" sz="4400" b="1" dirty="0" smtClean="0"/>
              <a:t>авна разности скоростей.</a:t>
            </a:r>
            <a:endParaRPr lang="ru-RU" sz="4400" b="1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071678"/>
            <a:ext cx="528641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/>
              <a:t>Формула для </a:t>
            </a:r>
            <a:r>
              <a:rPr lang="ru-RU" sz="8000" b="1" dirty="0" smtClean="0"/>
              <a:t>периметра</a:t>
            </a:r>
            <a:r>
              <a:rPr lang="ru-RU" sz="5400" b="1" dirty="0" smtClean="0"/>
              <a:t> </a:t>
            </a:r>
            <a:endParaRPr lang="ru-RU" sz="5400" b="1" dirty="0"/>
          </a:p>
        </p:txBody>
      </p:sp>
      <p:pic>
        <p:nvPicPr>
          <p:cNvPr id="9218" name="Picture 2" descr="D:\Мамины документы\Картинки\Cartoon Characters\CRCTR12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90785">
            <a:off x="5878653" y="551778"/>
            <a:ext cx="2590650" cy="3863119"/>
          </a:xfrm>
          <a:prstGeom prst="rect">
            <a:avLst/>
          </a:prstGeom>
          <a:noFill/>
        </p:spPr>
      </p:pic>
      <p:pic>
        <p:nvPicPr>
          <p:cNvPr id="4" name="Picture 2" descr="D:\Мамины документы\Картинки\Cartoon Characters\CRCTR12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90785">
            <a:off x="6031053" y="704178"/>
            <a:ext cx="2590650" cy="386311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357166"/>
            <a:ext cx="7286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Назовите какие геометрические фигуры  здесь изображены?</a:t>
            </a:r>
            <a:endParaRPr lang="ru-RU" sz="3600" b="1" dirty="0"/>
          </a:p>
        </p:txBody>
      </p:sp>
      <p:sp>
        <p:nvSpPr>
          <p:cNvPr id="4" name="Блок-схема: процесс 3"/>
          <p:cNvSpPr/>
          <p:nvPr/>
        </p:nvSpPr>
        <p:spPr>
          <a:xfrm>
            <a:off x="928662" y="1714488"/>
            <a:ext cx="1628780" cy="1500198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Шестиугольник 4"/>
          <p:cNvSpPr/>
          <p:nvPr/>
        </p:nvSpPr>
        <p:spPr>
          <a:xfrm>
            <a:off x="3714744" y="1714488"/>
            <a:ext cx="1571636" cy="1285884"/>
          </a:xfrm>
          <a:prstGeom prst="hexag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извлечение 5"/>
          <p:cNvSpPr/>
          <p:nvPr/>
        </p:nvSpPr>
        <p:spPr>
          <a:xfrm>
            <a:off x="6643702" y="1643050"/>
            <a:ext cx="1500198" cy="1285884"/>
          </a:xfrm>
          <a:prstGeom prst="flowChartExtra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4071942"/>
            <a:ext cx="3143272" cy="141446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лыбающееся лицо 7"/>
          <p:cNvSpPr/>
          <p:nvPr/>
        </p:nvSpPr>
        <p:spPr>
          <a:xfrm rot="585217">
            <a:off x="6031862" y="4036875"/>
            <a:ext cx="1386113" cy="1328799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142976" y="3286124"/>
            <a:ext cx="10715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квадрат</a:t>
            </a:r>
            <a:endParaRPr lang="ru-RU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428992" y="3286124"/>
            <a:ext cx="20002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шестиугольник</a:t>
            </a:r>
            <a:endParaRPr lang="ru-RU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215074" y="3071810"/>
            <a:ext cx="2357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треугольник</a:t>
            </a:r>
            <a:endParaRPr lang="ru-RU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000100" y="5572140"/>
            <a:ext cx="2428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прямоугольник</a:t>
            </a:r>
            <a:endParaRPr lang="ru-RU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286512" y="5429264"/>
            <a:ext cx="1571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круг</a:t>
            </a:r>
            <a:endParaRPr lang="ru-RU" sz="2000" b="1" dirty="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0"/>
                            </p:stCondLst>
                            <p:childTnLst>
                              <p:par>
                                <p:cTn id="2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11" grpId="0"/>
      <p:bldP spid="12" grpId="0"/>
      <p:bldP spid="13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428605"/>
            <a:ext cx="45720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Что такое периметр многоугольника?</a:t>
            </a:r>
            <a:endParaRPr lang="ru-RU" sz="4000" b="1" dirty="0"/>
          </a:p>
        </p:txBody>
      </p:sp>
      <p:pic>
        <p:nvPicPr>
          <p:cNvPr id="10242" name="Picture 2" descr="D:\Мамины документы\Картинки\Cartoon Characters\CRCTR469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72686">
            <a:off x="4718922" y="398720"/>
            <a:ext cx="3988840" cy="353060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1" y="2071678"/>
            <a:ext cx="4357718" cy="255454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Периметр многоугольника –</a:t>
            </a:r>
          </a:p>
          <a:p>
            <a:r>
              <a:rPr lang="ru-RU" sz="4000" b="1" dirty="0"/>
              <a:t>э</a:t>
            </a:r>
            <a:r>
              <a:rPr lang="ru-RU" sz="4000" b="1" dirty="0" smtClean="0"/>
              <a:t>то сумма длин всех его сторон</a:t>
            </a:r>
            <a:r>
              <a:rPr lang="ru-RU" sz="4000" dirty="0" smtClean="0"/>
              <a:t>.</a:t>
            </a:r>
            <a:endParaRPr lang="ru-RU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1071538" y="5500702"/>
            <a:ext cx="5628913" cy="64633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Обозначение периметра  </a:t>
            </a:r>
            <a:r>
              <a:rPr lang="en-US" sz="3600" b="1" dirty="0" smtClean="0">
                <a:solidFill>
                  <a:srgbClr val="FF0000"/>
                </a:solidFill>
              </a:rPr>
              <a:t>P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214290"/>
            <a:ext cx="12534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№ 677</a:t>
            </a:r>
            <a:endParaRPr lang="ru-RU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642918"/>
            <a:ext cx="73581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Запишите формулу для вычисления периметра прямоугольника и вычислите его. 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2214554"/>
            <a:ext cx="3490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1) </a:t>
            </a:r>
            <a:r>
              <a:rPr lang="en-US" sz="2800" b="1" i="1" dirty="0" smtClean="0"/>
              <a:t>a= 4 </a:t>
            </a:r>
            <a:r>
              <a:rPr lang="ru-RU" sz="2800" b="1" i="1" dirty="0" smtClean="0"/>
              <a:t>дм, </a:t>
            </a:r>
            <a:r>
              <a:rPr lang="en-US" sz="2800" b="1" i="1" dirty="0" smtClean="0"/>
              <a:t>b= 3 </a:t>
            </a:r>
            <a:r>
              <a:rPr lang="ru-RU" sz="2800" b="1" i="1" dirty="0" smtClean="0"/>
              <a:t>дм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000496" y="2214554"/>
            <a:ext cx="1857388" cy="5232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P=2(</a:t>
            </a:r>
            <a:r>
              <a:rPr lang="en-US" sz="2800" b="1" i="1" dirty="0" err="1" smtClean="0"/>
              <a:t>a+b</a:t>
            </a:r>
            <a:r>
              <a:rPr lang="en-US" sz="2800" b="1" i="1" dirty="0" smtClean="0"/>
              <a:t>)</a:t>
            </a:r>
            <a:endParaRPr lang="ru-RU" sz="28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857884" y="2214554"/>
            <a:ext cx="2928958" cy="5232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P= 2(4+3)=14 </a:t>
            </a:r>
            <a:r>
              <a:rPr lang="ru-RU" sz="2800" b="1" i="1" dirty="0" smtClean="0"/>
              <a:t>дм</a:t>
            </a:r>
            <a:endParaRPr lang="ru-RU" sz="28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3000372"/>
            <a:ext cx="3357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2) Р=30 см, </a:t>
            </a:r>
            <a:r>
              <a:rPr lang="ru-RU" sz="2400" b="1" i="1" dirty="0"/>
              <a:t> </a:t>
            </a:r>
            <a:r>
              <a:rPr lang="ru-RU" sz="2400" b="1" i="1" dirty="0" smtClean="0"/>
              <a:t>а=7 см, </a:t>
            </a:r>
            <a:r>
              <a:rPr lang="en-US" sz="2400" b="1" i="1" dirty="0" smtClean="0"/>
              <a:t>b</a:t>
            </a:r>
            <a:r>
              <a:rPr lang="ru-RU" sz="2400" b="1" i="1" dirty="0" smtClean="0"/>
              <a:t>? </a:t>
            </a:r>
            <a:endParaRPr lang="ru-RU" sz="24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4000496" y="3000372"/>
            <a:ext cx="3143272" cy="193899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2(7+</a:t>
            </a:r>
            <a:r>
              <a:rPr lang="en-US" sz="2400" b="1" i="1" dirty="0" smtClean="0"/>
              <a:t>b</a:t>
            </a:r>
            <a:r>
              <a:rPr lang="ru-RU" sz="2400" b="1" i="1" dirty="0" smtClean="0"/>
              <a:t>)=30</a:t>
            </a:r>
          </a:p>
          <a:p>
            <a:r>
              <a:rPr lang="ru-RU" sz="2400" b="1" i="1" dirty="0" smtClean="0"/>
              <a:t>(7+</a:t>
            </a:r>
            <a:r>
              <a:rPr lang="en-US" sz="2400" b="1" i="1" dirty="0" smtClean="0"/>
              <a:t>b)=15</a:t>
            </a:r>
          </a:p>
          <a:p>
            <a:r>
              <a:rPr lang="en-US" sz="2400" b="1" i="1" dirty="0" smtClean="0"/>
              <a:t>b=15-7</a:t>
            </a:r>
          </a:p>
          <a:p>
            <a:r>
              <a:rPr lang="en-US" sz="2400" b="1" i="1" dirty="0" smtClean="0"/>
              <a:t>b=8</a:t>
            </a:r>
          </a:p>
          <a:p>
            <a:r>
              <a:rPr lang="ru-RU" sz="2400" b="1" i="1" dirty="0" smtClean="0"/>
              <a:t>Ответ: 8 см</a:t>
            </a:r>
            <a:endParaRPr lang="ru-RU" sz="2400" b="1" i="1" dirty="0"/>
          </a:p>
        </p:txBody>
      </p:sp>
      <p:pic>
        <p:nvPicPr>
          <p:cNvPr id="11266" name="Picture 2" descr="D:\Мамины документы\Картинки\ToonADay\PRFSSR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261508">
            <a:off x="459778" y="3492100"/>
            <a:ext cx="3405564" cy="316316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6" grpId="0" animBg="1"/>
      <p:bldP spid="7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42852"/>
            <a:ext cx="12634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№ 678</a:t>
            </a:r>
            <a:endParaRPr lang="ru-RU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642918"/>
            <a:ext cx="392909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Запишите формулу для вычисления периметра  Р квадрата, сторона которого </a:t>
            </a:r>
            <a:r>
              <a:rPr lang="ru-RU" sz="2800" b="1" i="1" dirty="0" smtClean="0"/>
              <a:t>а.</a:t>
            </a:r>
            <a:r>
              <a:rPr lang="ru-RU" sz="2800" b="1" dirty="0" smtClean="0"/>
              <a:t> Вычислите по этой формуле:</a:t>
            </a:r>
            <a:endParaRPr lang="ru-RU" sz="2800" b="1" dirty="0"/>
          </a:p>
        </p:txBody>
      </p:sp>
      <p:pic>
        <p:nvPicPr>
          <p:cNvPr id="12290" name="Picture 2" descr="D:\Мамины документы\Картинки\Educational Cartoons\TEACHER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9234">
            <a:off x="5488635" y="423031"/>
            <a:ext cx="3404564" cy="315629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28596" y="3357562"/>
            <a:ext cx="42148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1) Периметр квадрата, со стороной  9 см.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00034" y="4500570"/>
            <a:ext cx="43577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2) Сторону квадрата, периметр которого 64 см.</a:t>
            </a:r>
            <a:endParaRPr lang="ru-RU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143504" y="3643314"/>
            <a:ext cx="3714776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P= 4a,  P=4 ×9=36 </a:t>
            </a:r>
            <a:r>
              <a:rPr lang="ru-RU" sz="2400" b="1" i="1" dirty="0" smtClean="0"/>
              <a:t> (см)</a:t>
            </a:r>
            <a:r>
              <a:rPr lang="en-US" sz="2400" b="1" i="1" dirty="0" smtClean="0"/>
              <a:t>   </a:t>
            </a:r>
            <a:endParaRPr lang="ru-RU" sz="2400" b="1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4786314" y="4786322"/>
            <a:ext cx="4071966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a=P : 4,  a= 64 : 4=16 (</a:t>
            </a:r>
            <a:r>
              <a:rPr lang="ru-RU" sz="2400" b="1" i="1" dirty="0" smtClean="0"/>
              <a:t>см)</a:t>
            </a:r>
            <a:endParaRPr lang="ru-RU" sz="2400" b="1" i="1" dirty="0"/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3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9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142852"/>
            <a:ext cx="5317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Самостоятельная работа </a:t>
            </a:r>
            <a:endParaRPr lang="ru-RU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71472" y="857232"/>
            <a:ext cx="2857520" cy="46166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 вариант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000628" y="785794"/>
            <a:ext cx="3357586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2 вариант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14282" y="1428736"/>
            <a:ext cx="4500594" cy="507831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400" b="1" dirty="0" smtClean="0"/>
              <a:t>1). Периметр квадрата 84 м.</a:t>
            </a:r>
          </a:p>
          <a:p>
            <a:pPr marL="342900" indent="-342900"/>
            <a:r>
              <a:rPr lang="ru-RU" sz="2400" b="1" dirty="0" smtClean="0"/>
              <a:t>Найдите его сторону.</a:t>
            </a:r>
          </a:p>
          <a:p>
            <a:pPr marL="342900" indent="-342900"/>
            <a:endParaRPr lang="ru-RU" sz="2400" b="1" dirty="0" smtClean="0"/>
          </a:p>
          <a:p>
            <a:pPr marL="342900" indent="-342900"/>
            <a:r>
              <a:rPr lang="ru-RU" sz="2400" b="1" dirty="0" smtClean="0"/>
              <a:t>2). Найдите по формуле пути:</a:t>
            </a:r>
          </a:p>
          <a:p>
            <a:pPr marL="342900" indent="-342900"/>
            <a:r>
              <a:rPr lang="ru-RU" sz="2400" b="1" dirty="0" smtClean="0"/>
              <a:t>Значение </a:t>
            </a:r>
            <a:r>
              <a:rPr lang="en-US" sz="2400" b="1" i="1" dirty="0" smtClean="0"/>
              <a:t>S,</a:t>
            </a:r>
            <a:r>
              <a:rPr lang="ru-RU" sz="2400" b="1" i="1" dirty="0" smtClean="0"/>
              <a:t> </a:t>
            </a:r>
            <a:r>
              <a:rPr lang="ru-RU" sz="2400" b="1" dirty="0" smtClean="0"/>
              <a:t>если </a:t>
            </a:r>
            <a:r>
              <a:rPr lang="en-US" sz="2400" b="1" i="1" dirty="0" smtClean="0"/>
              <a:t>v=12</a:t>
            </a:r>
            <a:r>
              <a:rPr lang="ru-RU" sz="2400" b="1" i="1" dirty="0" smtClean="0"/>
              <a:t> </a:t>
            </a:r>
            <a:r>
              <a:rPr lang="ru-RU" sz="2400" b="1" dirty="0" smtClean="0"/>
              <a:t>км/ч, </a:t>
            </a:r>
          </a:p>
          <a:p>
            <a:pPr marL="342900" indent="-342900"/>
            <a:r>
              <a:rPr lang="en-US" sz="2400" b="1" i="1" dirty="0" smtClean="0"/>
              <a:t>t=3</a:t>
            </a:r>
            <a:r>
              <a:rPr lang="ru-RU" sz="2400" b="1" i="1" dirty="0" smtClean="0"/>
              <a:t> </a:t>
            </a:r>
            <a:r>
              <a:rPr lang="ru-RU" sz="2400" b="1" dirty="0" smtClean="0"/>
              <a:t>ч.</a:t>
            </a:r>
          </a:p>
          <a:p>
            <a:pPr marL="342900" indent="-342900"/>
            <a:endParaRPr lang="ru-RU" sz="2400" b="1" dirty="0" smtClean="0"/>
          </a:p>
          <a:p>
            <a:pPr marL="342900" indent="-342900"/>
            <a:r>
              <a:rPr lang="ru-RU" sz="2400" b="1" dirty="0" smtClean="0"/>
              <a:t>3). Найдите по формуле периметра</a:t>
            </a:r>
          </a:p>
          <a:p>
            <a:pPr marL="342900" indent="-342900"/>
            <a:r>
              <a:rPr lang="ru-RU" sz="2400" b="1" dirty="0" smtClean="0"/>
              <a:t>прямоугольника:</a:t>
            </a:r>
          </a:p>
          <a:p>
            <a:pPr marL="342900" indent="-342900"/>
            <a:r>
              <a:rPr lang="en-US" sz="2400" b="1" dirty="0" smtClean="0"/>
              <a:t>c</a:t>
            </a:r>
            <a:r>
              <a:rPr lang="ru-RU" sz="2400" b="1" dirty="0" err="1" smtClean="0"/>
              <a:t>торону</a:t>
            </a:r>
            <a:r>
              <a:rPr lang="ru-RU" sz="2400" b="1" dirty="0" smtClean="0"/>
              <a:t> </a:t>
            </a:r>
            <a:r>
              <a:rPr lang="en-US" sz="2400" b="1" i="1" dirty="0" smtClean="0"/>
              <a:t>a</a:t>
            </a:r>
            <a:r>
              <a:rPr lang="ru-RU" sz="2400" b="1" dirty="0" smtClean="0"/>
              <a:t>, если </a:t>
            </a:r>
            <a:r>
              <a:rPr lang="ru-RU" sz="2400" b="1" i="1" dirty="0" smtClean="0"/>
              <a:t>Р=122 м,</a:t>
            </a:r>
          </a:p>
          <a:p>
            <a:pPr marL="342900" indent="-342900"/>
            <a:r>
              <a:rPr lang="ru-RU" sz="2400" b="1" i="1" dirty="0" smtClean="0"/>
              <a:t> </a:t>
            </a:r>
            <a:r>
              <a:rPr lang="en-US" sz="2400" b="1" i="1" dirty="0" smtClean="0"/>
              <a:t>b</a:t>
            </a:r>
            <a:r>
              <a:rPr lang="ru-RU" sz="2400" b="1" i="1" dirty="0" smtClean="0"/>
              <a:t>=</a:t>
            </a:r>
            <a:r>
              <a:rPr lang="ru-RU" sz="2400" b="1" dirty="0" smtClean="0"/>
              <a:t>34 м.</a:t>
            </a:r>
          </a:p>
          <a:p>
            <a:pPr marL="342900" indent="-342900"/>
            <a:endParaRPr lang="ru-RU" dirty="0" smtClean="0"/>
          </a:p>
          <a:p>
            <a:pPr marL="342900" indent="-342900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929190" y="1357299"/>
            <a:ext cx="3429024" cy="544764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400" b="1" dirty="0" smtClean="0"/>
              <a:t>1). Периметр квадрата 144 м.</a:t>
            </a:r>
          </a:p>
          <a:p>
            <a:pPr marL="342900" indent="-342900"/>
            <a:r>
              <a:rPr lang="ru-RU" sz="2400" b="1" dirty="0" smtClean="0"/>
              <a:t>Найдите его сторону.</a:t>
            </a:r>
          </a:p>
          <a:p>
            <a:pPr marL="342900" indent="-342900"/>
            <a:r>
              <a:rPr lang="ru-RU" sz="2400" b="1" dirty="0" smtClean="0"/>
              <a:t>2). Найдите по формуле пути:</a:t>
            </a:r>
          </a:p>
          <a:p>
            <a:pPr marL="342900" indent="-342900"/>
            <a:r>
              <a:rPr lang="ru-RU" sz="2400" b="1" dirty="0" smtClean="0"/>
              <a:t>Значение </a:t>
            </a:r>
            <a:r>
              <a:rPr lang="en-US" sz="2400" b="1" i="1" dirty="0" smtClean="0"/>
              <a:t>t,</a:t>
            </a:r>
            <a:r>
              <a:rPr lang="ru-RU" sz="2400" b="1" i="1" dirty="0" smtClean="0"/>
              <a:t> </a:t>
            </a:r>
            <a:r>
              <a:rPr lang="ru-RU" sz="2400" b="1" dirty="0" smtClean="0"/>
              <a:t>если </a:t>
            </a:r>
            <a:r>
              <a:rPr lang="en-US" sz="2400" b="1" i="1" dirty="0" smtClean="0"/>
              <a:t>s=180</a:t>
            </a:r>
            <a:r>
              <a:rPr lang="ru-RU" sz="2400" b="1" i="1" dirty="0" smtClean="0"/>
              <a:t> </a:t>
            </a:r>
            <a:r>
              <a:rPr lang="ru-RU" sz="2400" b="1" dirty="0" smtClean="0"/>
              <a:t>м, </a:t>
            </a:r>
          </a:p>
          <a:p>
            <a:pPr marL="342900" indent="-342900"/>
            <a:r>
              <a:rPr lang="en-US" sz="2400" b="1" i="1" dirty="0" smtClean="0"/>
              <a:t>v=15</a:t>
            </a:r>
            <a:r>
              <a:rPr lang="ru-RU" sz="2400" b="1" i="1" dirty="0" smtClean="0"/>
              <a:t> </a:t>
            </a:r>
            <a:r>
              <a:rPr lang="ru-RU" sz="2400" b="1" dirty="0" smtClean="0"/>
              <a:t>м/с.</a:t>
            </a:r>
          </a:p>
          <a:p>
            <a:pPr marL="342900" indent="-342900"/>
            <a:r>
              <a:rPr lang="ru-RU" sz="2400" b="1" dirty="0" smtClean="0"/>
              <a:t>3). Найдите по формуле периметра</a:t>
            </a:r>
          </a:p>
          <a:p>
            <a:pPr marL="342900" indent="-342900"/>
            <a:r>
              <a:rPr lang="ru-RU" sz="2400" b="1" dirty="0" smtClean="0"/>
              <a:t>прямоугольника:</a:t>
            </a:r>
          </a:p>
          <a:p>
            <a:pPr marL="342900" indent="-342900"/>
            <a:r>
              <a:rPr lang="ru-RU" sz="2400" b="1" dirty="0" smtClean="0"/>
              <a:t>периметр </a:t>
            </a:r>
            <a:r>
              <a:rPr lang="en-US" sz="2400" b="1" i="1" dirty="0" smtClean="0"/>
              <a:t>P</a:t>
            </a:r>
            <a:r>
              <a:rPr lang="ru-RU" sz="2400" b="1" dirty="0" smtClean="0"/>
              <a:t>, если</a:t>
            </a:r>
            <a:r>
              <a:rPr lang="ru-RU" sz="2400" b="1" i="1" dirty="0" smtClean="0"/>
              <a:t>,</a:t>
            </a:r>
          </a:p>
          <a:p>
            <a:pPr marL="342900" indent="-342900"/>
            <a:r>
              <a:rPr lang="ru-RU" sz="2400" b="1" i="1" dirty="0" smtClean="0"/>
              <a:t> </a:t>
            </a:r>
            <a:r>
              <a:rPr lang="en-US" sz="2400" b="1" i="1" dirty="0" smtClean="0"/>
              <a:t>a= 15</a:t>
            </a:r>
            <a:r>
              <a:rPr lang="ru-RU" sz="2400" b="1" i="1" dirty="0" smtClean="0"/>
              <a:t> см, </a:t>
            </a:r>
            <a:r>
              <a:rPr lang="en-US" sz="2400" b="1" i="1" dirty="0" smtClean="0"/>
              <a:t>b</a:t>
            </a:r>
            <a:r>
              <a:rPr lang="ru-RU" sz="2400" b="1" i="1" dirty="0" smtClean="0"/>
              <a:t>=</a:t>
            </a:r>
            <a:r>
              <a:rPr lang="en-US" sz="2400" b="1" i="1" dirty="0" smtClean="0"/>
              <a:t>25</a:t>
            </a:r>
            <a:r>
              <a:rPr lang="ru-RU" sz="2400" b="1" i="1" dirty="0" smtClean="0"/>
              <a:t> с</a:t>
            </a:r>
            <a:r>
              <a:rPr lang="ru-RU" sz="2400" b="1" dirty="0" smtClean="0"/>
              <a:t>м.</a:t>
            </a:r>
          </a:p>
          <a:p>
            <a:pPr marL="342900" indent="-342900"/>
            <a:endParaRPr lang="ru-RU" dirty="0" smtClean="0"/>
          </a:p>
          <a:p>
            <a:pPr marL="342900" indent="-342900"/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Мамины документы\Картинки\Cartoon Characters\CRCTR12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90785">
            <a:off x="5770034" y="217150"/>
            <a:ext cx="2590650" cy="363680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57158" y="1928802"/>
            <a:ext cx="57150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200" b="1" dirty="0" smtClean="0"/>
              <a:t>Формула для площади</a:t>
            </a:r>
            <a:endParaRPr lang="ru-RU" sz="7200" b="1" dirty="0"/>
          </a:p>
        </p:txBody>
      </p:sp>
      <p:sp>
        <p:nvSpPr>
          <p:cNvPr id="5" name="Прямоугольник 4"/>
          <p:cNvSpPr/>
          <p:nvPr/>
        </p:nvSpPr>
        <p:spPr>
          <a:xfrm rot="21249679">
            <a:off x="6274298" y="5188361"/>
            <a:ext cx="2351734" cy="128430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процесс 5"/>
          <p:cNvSpPr/>
          <p:nvPr/>
        </p:nvSpPr>
        <p:spPr>
          <a:xfrm rot="21109040">
            <a:off x="7416751" y="3537276"/>
            <a:ext cx="1628780" cy="1500198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процесс 6"/>
          <p:cNvSpPr/>
          <p:nvPr/>
        </p:nvSpPr>
        <p:spPr>
          <a:xfrm rot="21109040">
            <a:off x="5742041" y="3751589"/>
            <a:ext cx="1628780" cy="1500198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844" y="142852"/>
            <a:ext cx="64294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Фигура на рисунке состоит из 6 квадратов, со стороной 1 см каждый.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Площадь  </a:t>
            </a:r>
            <a:r>
              <a:rPr lang="ru-RU" sz="2400" b="1" dirty="0" smtClean="0"/>
              <a:t>одного такого квадрата называют </a:t>
            </a:r>
            <a:r>
              <a:rPr lang="ru-RU" sz="2400" b="1" i="1" dirty="0" smtClean="0">
                <a:solidFill>
                  <a:srgbClr val="FF0000"/>
                </a:solidFill>
              </a:rPr>
              <a:t>квадратным сантиметром.</a:t>
            </a:r>
          </a:p>
          <a:p>
            <a:r>
              <a:rPr lang="ru-RU" sz="2400" b="1" dirty="0" smtClean="0"/>
              <a:t>Пишут:  1</a:t>
            </a:r>
            <a:endParaRPr lang="ru-RU" sz="2400" b="1" dirty="0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43702" y="357166"/>
            <a:ext cx="185738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500166" y="1571612"/>
          <a:ext cx="642942" cy="428628"/>
        </p:xfrm>
        <a:graphic>
          <a:graphicData uri="http://schemas.openxmlformats.org/presentationml/2006/ole">
            <p:oleObj spid="_x0000_s23556" name="Формула" r:id="rId5" imgW="266400" imgH="20304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42845" y="1928802"/>
            <a:ext cx="74295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Чтобы найти </a:t>
            </a:r>
            <a:r>
              <a:rPr lang="ru-RU" sz="2800" b="1" i="1" dirty="0" smtClean="0"/>
              <a:t>площадь прямоугольника</a:t>
            </a:r>
            <a:r>
              <a:rPr lang="ru-RU" sz="2800" b="1" dirty="0" smtClean="0"/>
              <a:t>, надо </a:t>
            </a:r>
            <a:r>
              <a:rPr lang="ru-RU" sz="2800" b="1" i="1" dirty="0" smtClean="0"/>
              <a:t>умножить</a:t>
            </a:r>
            <a:r>
              <a:rPr lang="ru-RU" sz="2800" b="1" dirty="0" smtClean="0"/>
              <a:t> его длину на ширину.</a:t>
            </a:r>
          </a:p>
          <a:p>
            <a:r>
              <a:rPr lang="en-US" sz="2800" b="1" i="1" dirty="0" smtClean="0">
                <a:solidFill>
                  <a:srgbClr val="FF0000"/>
                </a:solidFill>
              </a:rPr>
              <a:t>S=</a:t>
            </a:r>
            <a:r>
              <a:rPr lang="en-US" sz="2800" b="1" i="1" dirty="0" err="1" smtClean="0">
                <a:solidFill>
                  <a:srgbClr val="FF0000"/>
                </a:solidFill>
              </a:rPr>
              <a:t>ab</a:t>
            </a:r>
            <a:r>
              <a:rPr lang="en-US" sz="2800" b="1" i="1" dirty="0" smtClean="0">
                <a:solidFill>
                  <a:srgbClr val="FF0000"/>
                </a:solidFill>
              </a:rPr>
              <a:t> – </a:t>
            </a:r>
            <a:r>
              <a:rPr lang="ru-RU" sz="2800" b="1" i="1" dirty="0" smtClean="0"/>
              <a:t>формула площади прямоугольника</a:t>
            </a:r>
            <a:endParaRPr lang="ru-RU" sz="2800" b="1" i="1" dirty="0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0" y="3214686"/>
            <a:ext cx="2143108" cy="1785950"/>
          </a:xfrm>
          <a:prstGeom prst="triangle">
            <a:avLst>
              <a:gd name="adj" fmla="val 50000"/>
            </a:avLst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857356" y="3857628"/>
            <a:ext cx="2214578" cy="1714512"/>
          </a:xfrm>
          <a:prstGeom prst="triangle">
            <a:avLst/>
          </a:prstGeom>
          <a:blipFill>
            <a:blip r:embed="rId7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214810" y="3429000"/>
            <a:ext cx="421484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Две фигуры называются </a:t>
            </a:r>
            <a:r>
              <a:rPr lang="ru-RU" sz="2800" b="1" i="1" dirty="0" smtClean="0">
                <a:solidFill>
                  <a:srgbClr val="FF0000"/>
                </a:solidFill>
              </a:rPr>
              <a:t>равными</a:t>
            </a:r>
            <a:r>
              <a:rPr lang="ru-RU" sz="2800" b="1" dirty="0" smtClean="0"/>
              <a:t>, если  одну из них можно так наложить на вторую, что эти фигуры совпадут.</a:t>
            </a:r>
            <a:endParaRPr lang="ru-RU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00034" y="5500702"/>
            <a:ext cx="8286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Площади и периметры </a:t>
            </a:r>
            <a:r>
              <a:rPr lang="ru-RU" sz="3200" b="1" dirty="0" smtClean="0"/>
              <a:t>равных фигур </a:t>
            </a:r>
            <a:r>
              <a:rPr lang="ru-RU" sz="3200" b="1" i="1" dirty="0" smtClean="0">
                <a:solidFill>
                  <a:srgbClr val="FF0000"/>
                </a:solidFill>
              </a:rPr>
              <a:t>равны</a:t>
            </a:r>
            <a:r>
              <a:rPr lang="ru-RU" sz="3200" b="1" dirty="0" smtClean="0"/>
              <a:t>.</a:t>
            </a:r>
            <a:endParaRPr lang="ru-RU" sz="3200" b="1" dirty="0"/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8802 0.03747 0.17622 0.07493 0.21094 0.09112 " pathEditMode="relative" ptsTypes="aA"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fixed" ptsTypes="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 animBg="1"/>
      <p:bldP spid="11" grpId="0" animBg="1"/>
      <p:bldP spid="12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42852"/>
            <a:ext cx="1587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№ 713</a:t>
            </a:r>
            <a:endParaRPr lang="ru-RU" sz="2800" b="1" dirty="0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428596" y="1000108"/>
            <a:ext cx="1500198" cy="1357322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500034" y="3571876"/>
            <a:ext cx="1500198" cy="14287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14282" y="2071678"/>
            <a:ext cx="256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42976" y="642918"/>
            <a:ext cx="399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928794" y="1928802"/>
            <a:ext cx="470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85720" y="4786322"/>
            <a:ext cx="256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142976" y="321468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928794" y="4705590"/>
            <a:ext cx="357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2714612" y="642918"/>
            <a:ext cx="61436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Треугольники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DEP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равны.  Чему равен периметр треугольника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DEP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если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AB=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3 см,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=4 см,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=5 см</a:t>
            </a:r>
            <a:r>
              <a:rPr lang="ru-RU" sz="2400" b="1" dirty="0" smtClean="0"/>
              <a:t>.</a:t>
            </a:r>
            <a:r>
              <a:rPr lang="en-US" sz="2400" b="1" dirty="0" smtClean="0"/>
              <a:t> </a:t>
            </a:r>
            <a:endParaRPr lang="ru-RU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643174" y="3000372"/>
            <a:ext cx="5429288" cy="255454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Решение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P(ABC)= AB+BC+AC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P(ABC)= 3+4+5=12 c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м,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P(ABC)=P(DEP)=12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см.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Ответ: 12 см.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781 -0.39908 " pathEditMode="relative" ptsTypes="AA">
                                      <p:cBhvr>
                                        <p:cTn id="4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158 0.39908 " pathEditMode="relative" ptsTypes="AA">
                                      <p:cBhvr>
                                        <p:cTn id="4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3" grpId="1" animBg="1"/>
      <p:bldP spid="5" grpId="0" animBg="1"/>
      <p:bldP spid="5" grpId="1" animBg="1"/>
      <p:bldP spid="6" grpId="0"/>
      <p:bldP spid="7" grpId="0"/>
      <p:bldP spid="8" grpId="0"/>
      <p:bldP spid="9" grpId="0"/>
      <p:bldP spid="10" grpId="0"/>
      <p:bldP spid="11" grpId="0"/>
      <p:bldP spid="18" grpId="0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472" y="142852"/>
            <a:ext cx="564360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Что  же такое формула?</a:t>
            </a:r>
          </a:p>
          <a:p>
            <a:r>
              <a:rPr lang="ru-RU" sz="4000" b="1" i="1" dirty="0" smtClean="0"/>
              <a:t>Запись какого-нибудь правила с помощью букв называют  </a:t>
            </a:r>
            <a:r>
              <a:rPr lang="ru-RU" sz="4800" b="1" i="1" dirty="0" smtClean="0">
                <a:solidFill>
                  <a:srgbClr val="FF0000"/>
                </a:solidFill>
              </a:rPr>
              <a:t>формулой.</a:t>
            </a:r>
            <a:endParaRPr lang="ru-RU" sz="4800" b="1" i="1" dirty="0"/>
          </a:p>
        </p:txBody>
      </p:sp>
      <p:pic>
        <p:nvPicPr>
          <p:cNvPr id="3076" name="Picture 4" descr="D:\Мамины документы\Картинки\Educational Cartoons\OWL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384991">
            <a:off x="4141156" y="2073084"/>
            <a:ext cx="4659801" cy="4056977"/>
          </a:xfrm>
          <a:prstGeom prst="rect">
            <a:avLst/>
          </a:prstGeom>
          <a:noFill/>
        </p:spPr>
      </p:pic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929322" y="714356"/>
          <a:ext cx="2873366" cy="958869"/>
        </p:xfrm>
        <a:graphic>
          <a:graphicData uri="http://schemas.openxmlformats.org/presentationml/2006/ole">
            <p:oleObj spid="_x0000_s3078" name="Формула" r:id="rId4" imgW="495000" imgH="177480" progId="Equation.3">
              <p:embed/>
            </p:oleObj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1428728" y="3786190"/>
          <a:ext cx="2786082" cy="857256"/>
        </p:xfrm>
        <a:graphic>
          <a:graphicData uri="http://schemas.openxmlformats.org/presentationml/2006/ole">
            <p:oleObj spid="_x0000_s3081" name="Формула" r:id="rId5" imgW="495000" imgH="177480" progId="Equation.3">
              <p:embed/>
            </p:oleObj>
          </a:graphicData>
        </a:graphic>
      </p:graphicFrame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7554" y="285728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Задача 1</a:t>
            </a:r>
            <a:endParaRPr lang="ru-RU" sz="3200" b="1" dirty="0"/>
          </a:p>
        </p:txBody>
      </p:sp>
      <p:pic>
        <p:nvPicPr>
          <p:cNvPr id="3" name="Picture 2" descr="D:\Мамины документы\Картинки\European Cartoons\CASTLMAN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203079">
            <a:off x="159395" y="437193"/>
            <a:ext cx="2798784" cy="2928959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857488" y="928670"/>
            <a:ext cx="592935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В некотором царстве, в некотором государстве была такая единица длины – </a:t>
            </a:r>
            <a:r>
              <a:rPr lang="ru-RU" sz="2800" b="1" dirty="0" err="1" smtClean="0"/>
              <a:t>бумбамс</a:t>
            </a:r>
            <a:r>
              <a:rPr lang="ru-RU" sz="2800" b="1" dirty="0" smtClean="0"/>
              <a:t>.  Двор вокруг дворца имел форму прямоугольника со сторонами 50 и 80 </a:t>
            </a:r>
            <a:r>
              <a:rPr lang="ru-RU" sz="2800" b="1" dirty="0" err="1" smtClean="0"/>
              <a:t>бумбамсов</a:t>
            </a:r>
            <a:r>
              <a:rPr lang="ru-RU" sz="2800" b="1" dirty="0" smtClean="0"/>
              <a:t>. Найти площадь двора в квадратных </a:t>
            </a:r>
            <a:r>
              <a:rPr lang="ru-RU" sz="2800" b="1" dirty="0" err="1" smtClean="0"/>
              <a:t>бумбамсах</a:t>
            </a:r>
            <a:r>
              <a:rPr lang="ru-RU" sz="2800" b="1" dirty="0" smtClean="0"/>
              <a:t>. 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85786" y="3857628"/>
            <a:ext cx="52864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Решение</a:t>
            </a:r>
            <a:r>
              <a:rPr lang="ru-RU" sz="2400" b="1" dirty="0" smtClean="0"/>
              <a:t>.</a:t>
            </a:r>
          </a:p>
          <a:p>
            <a:r>
              <a:rPr lang="en-US" sz="3600" b="1" i="1" dirty="0" smtClean="0"/>
              <a:t>S= 50×80</a:t>
            </a:r>
          </a:p>
          <a:p>
            <a:r>
              <a:rPr lang="en-US" sz="3600" b="1" i="1" dirty="0" smtClean="0"/>
              <a:t>S= 4000</a:t>
            </a:r>
            <a:r>
              <a:rPr lang="ru-RU" sz="3600" b="1" i="1" dirty="0" smtClean="0"/>
              <a:t> (кв. </a:t>
            </a:r>
            <a:r>
              <a:rPr lang="ru-RU" sz="3600" b="1" i="1" dirty="0" err="1" smtClean="0"/>
              <a:t>бумб</a:t>
            </a:r>
            <a:r>
              <a:rPr lang="ru-RU" sz="3600" b="1" i="1" dirty="0" smtClean="0"/>
              <a:t>.)</a:t>
            </a:r>
            <a:endParaRPr lang="ru-RU" sz="36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785786" y="5357826"/>
            <a:ext cx="4714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Ответ. 4000 кв. </a:t>
            </a:r>
            <a:r>
              <a:rPr lang="ru-RU" sz="3200" b="1" dirty="0" err="1" smtClean="0"/>
              <a:t>бумб</a:t>
            </a:r>
            <a:r>
              <a:rPr lang="ru-RU" sz="3200" b="1" dirty="0" smtClean="0"/>
              <a:t>.</a:t>
            </a:r>
            <a:endParaRPr lang="ru-RU" sz="3200" b="1" dirty="0"/>
          </a:p>
        </p:txBody>
      </p:sp>
      <p:pic>
        <p:nvPicPr>
          <p:cNvPr id="24578" name="Picture 2" descr="D:\Мамины документы\Картинки\Knights of the Round Table\KNIGH00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07105">
            <a:off x="6072198" y="3857628"/>
            <a:ext cx="2714644" cy="242889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71802" y="1643050"/>
            <a:ext cx="56436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Задание на дом: 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.17-18, № 740, 741(б), 742 (а), 744</a:t>
            </a:r>
          </a:p>
        </p:txBody>
      </p:sp>
      <p:pic>
        <p:nvPicPr>
          <p:cNvPr id="33795" name="Picture 3" descr="C:\Users\Ольга Воеводина\Desktop\14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889306"/>
            <a:ext cx="2786082" cy="38664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Мамины документы\Картинки\European Cartoons\CASTLMAN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428736"/>
            <a:ext cx="4672013" cy="4164027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285852" y="5143513"/>
            <a:ext cx="68580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Спасибо за урок</a:t>
            </a:r>
            <a:endParaRPr lang="ru-RU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6.2963E-6 L -0.72448 -0.78357 " pathEditMode="relative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38889E-6 -3.7037E-6 L -0.03941 -0.60903 " pathEditMode="relative" ptsTypes="AA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428604"/>
            <a:ext cx="83582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/>
              <a:t>Задача № 1. </a:t>
            </a:r>
          </a:p>
          <a:p>
            <a:r>
              <a:rPr lang="ru-RU" sz="2800" b="1" dirty="0" smtClean="0"/>
              <a:t>Велосипедист едет со скоростью 15 км/ч. Какое расстояние он проедет за 4 ч?</a:t>
            </a:r>
          </a:p>
          <a:p>
            <a:r>
              <a:rPr lang="ru-RU" sz="2400" i="1" dirty="0" smtClean="0"/>
              <a:t>Решение. </a:t>
            </a:r>
            <a:r>
              <a:rPr lang="ru-RU" sz="2400" b="1" dirty="0" smtClean="0"/>
              <a:t> </a:t>
            </a:r>
            <a:endParaRPr lang="ru-RU" sz="2400" i="1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500430" y="2000240"/>
          <a:ext cx="3714776" cy="1214446"/>
        </p:xfrm>
        <a:graphic>
          <a:graphicData uri="http://schemas.openxmlformats.org/presentationml/2006/ole">
            <p:oleObj spid="_x0000_s1028" name="Формула" r:id="rId3" imgW="634680" imgH="177480" progId="Equation.3">
              <p:embed/>
            </p:oleObj>
          </a:graphicData>
        </a:graphic>
      </p:graphicFrame>
      <p:pic>
        <p:nvPicPr>
          <p:cNvPr id="1029" name="Picture 5" descr="D:\Мамины документы\Картинки\Sports Cartoons\SPORT028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2071678"/>
            <a:ext cx="2571768" cy="2928958"/>
          </a:xfrm>
          <a:prstGeom prst="rect">
            <a:avLst/>
          </a:prstGeom>
          <a:noFill/>
        </p:spPr>
      </p:pic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7429520" y="2285992"/>
          <a:ext cx="1214446" cy="714380"/>
        </p:xfrm>
        <a:graphic>
          <a:graphicData uri="http://schemas.openxmlformats.org/presentationml/2006/ole">
            <p:oleObj spid="_x0000_s1030" name="Формула" r:id="rId5" imgW="215640" imgH="13968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500430" y="3143248"/>
            <a:ext cx="51435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Запишем правило нахождения пути по скорости  и времени движения в буквенном виде.</a:t>
            </a:r>
            <a:endParaRPr lang="ru-RU" sz="2800" b="1" i="1" dirty="0"/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000364" y="4500570"/>
          <a:ext cx="1785950" cy="642942"/>
        </p:xfrm>
        <a:graphic>
          <a:graphicData uri="http://schemas.openxmlformats.org/presentationml/2006/ole">
            <p:oleObj spid="_x0000_s1032" name="Формула" r:id="rId6" imgW="596880" imgH="20304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5143504" y="4572008"/>
          <a:ext cx="2571768" cy="500066"/>
        </p:xfrm>
        <a:graphic>
          <a:graphicData uri="http://schemas.openxmlformats.org/presentationml/2006/ole">
            <p:oleObj spid="_x0000_s1033" name="Формула" r:id="rId7" imgW="863280" imgH="16488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143372" y="5000636"/>
          <a:ext cx="2286016" cy="500066"/>
        </p:xfrm>
        <a:graphic>
          <a:graphicData uri="http://schemas.openxmlformats.org/presentationml/2006/ole">
            <p:oleObj spid="_x0000_s1034" name="Формула" r:id="rId8" imgW="609480" imgH="177480" progId="Equation.3">
              <p:embed/>
            </p:oleObj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500034" y="5572140"/>
          <a:ext cx="5286412" cy="917580"/>
        </p:xfrm>
        <a:graphic>
          <a:graphicData uri="http://schemas.openxmlformats.org/presentationml/2006/ole">
            <p:oleObj spid="_x0000_s1036" name="Формула" r:id="rId9" imgW="1180800" imgH="203040" progId="Equation.3">
              <p:embed/>
            </p:oleObj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5857884" y="5715016"/>
          <a:ext cx="2500330" cy="785818"/>
        </p:xfrm>
        <a:graphic>
          <a:graphicData uri="http://schemas.openxmlformats.org/presentationml/2006/ole">
            <p:oleObj spid="_x0000_s1037" name="Формула" r:id="rId10" imgW="380880" imgH="164880" progId="Equation.3">
              <p:embed/>
            </p:oleObj>
          </a:graphicData>
        </a:graphic>
      </p:graphicFrame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0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0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2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0"/>
            <a:ext cx="577850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Найдите по формуле пути :</a:t>
            </a:r>
          </a:p>
          <a:p>
            <a:pPr marL="514350" indent="-514350">
              <a:buAutoNum type="arabicParenR"/>
            </a:pPr>
            <a:r>
              <a:rPr lang="ru-RU" sz="3600" b="1" dirty="0" smtClean="0"/>
              <a:t>Значение скорости, если:</a:t>
            </a:r>
          </a:p>
          <a:p>
            <a:pPr marL="514350" indent="-514350"/>
            <a:endParaRPr lang="ru-RU" sz="2800" b="1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428596" y="1214422"/>
          <a:ext cx="3286148" cy="642942"/>
        </p:xfrm>
        <a:graphic>
          <a:graphicData uri="http://schemas.openxmlformats.org/presentationml/2006/ole">
            <p:oleObj spid="_x0000_s4099" name="Формула" r:id="rId3" imgW="1130040" imgH="20304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57224" y="3286124"/>
            <a:ext cx="2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57158" y="2071678"/>
          <a:ext cx="3143272" cy="714380"/>
        </p:xfrm>
        <a:graphic>
          <a:graphicData uri="http://schemas.openxmlformats.org/presentationml/2006/ole">
            <p:oleObj spid="_x0000_s4101" name="Формула" r:id="rId4" imgW="901440" imgH="203040" progId="Equation.3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357686" y="2071678"/>
          <a:ext cx="3786214" cy="714380"/>
        </p:xfrm>
        <a:graphic>
          <a:graphicData uri="http://schemas.openxmlformats.org/presentationml/2006/ole">
            <p:oleObj spid="_x0000_s4102" name="Формула" r:id="rId5" imgW="1054080" imgH="177480" progId="Equation.3">
              <p:embed/>
            </p:oleObj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214810" y="1214422"/>
          <a:ext cx="4214842" cy="571504"/>
        </p:xfrm>
        <a:graphic>
          <a:graphicData uri="http://schemas.openxmlformats.org/presentationml/2006/ole">
            <p:oleObj spid="_x0000_s4104" name="Формула" r:id="rId6" imgW="1358640" imgH="177480" progId="Equation.3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28596" y="2786058"/>
            <a:ext cx="6114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2) Значение времени </a:t>
            </a:r>
            <a:r>
              <a:rPr lang="en-US" sz="3600" b="1" dirty="0" smtClean="0"/>
              <a:t>t</a:t>
            </a:r>
            <a:r>
              <a:rPr lang="ru-RU" sz="3600" b="1" dirty="0" smtClean="0"/>
              <a:t>, если:</a:t>
            </a:r>
            <a:endParaRPr lang="ru-RU" sz="3600" b="1" dirty="0"/>
          </a:p>
        </p:txBody>
      </p:sp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14282" y="3500438"/>
          <a:ext cx="4000528" cy="642942"/>
        </p:xfrm>
        <a:graphic>
          <a:graphicData uri="http://schemas.openxmlformats.org/presentationml/2006/ole">
            <p:oleObj spid="_x0000_s4106" name="Формула" r:id="rId7" imgW="1295280" imgH="203040" progId="Equation.3">
              <p:embed/>
            </p:oleObj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142844" y="4214818"/>
          <a:ext cx="4429156" cy="642942"/>
        </p:xfrm>
        <a:graphic>
          <a:graphicData uri="http://schemas.openxmlformats.org/presentationml/2006/ole">
            <p:oleObj spid="_x0000_s4107" name="Формула" r:id="rId8" imgW="1422360" imgH="203040" progId="Equation.3">
              <p:embed/>
            </p:oleObj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4643438" y="3500438"/>
          <a:ext cx="3857652" cy="642942"/>
        </p:xfrm>
        <a:graphic>
          <a:graphicData uri="http://schemas.openxmlformats.org/presentationml/2006/ole">
            <p:oleObj spid="_x0000_s4108" name="Формула" r:id="rId9" imgW="838080" imgH="177480" progId="Equation.3">
              <p:embed/>
            </p:oleObj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4929190" y="4286256"/>
          <a:ext cx="3786214" cy="571504"/>
        </p:xfrm>
        <a:graphic>
          <a:graphicData uri="http://schemas.openxmlformats.org/presentationml/2006/ole">
            <p:oleObj spid="_x0000_s4109" name="Формула" r:id="rId10" imgW="1028520" imgH="177480" progId="Equation.3">
              <p:embed/>
            </p:oleObj>
          </a:graphicData>
        </a:graphic>
      </p:graphicFrame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9"/>
            <a:ext cx="1574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№ 683</a:t>
            </a:r>
            <a:endParaRPr lang="ru-RU" sz="3600" b="1" dirty="0"/>
          </a:p>
        </p:txBody>
      </p:sp>
      <p:pic>
        <p:nvPicPr>
          <p:cNvPr id="5122" name="Picture 2" descr="D:\Мамины документы\Картинки\Toon Objects\OBJ04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785794"/>
            <a:ext cx="2071702" cy="1998131"/>
          </a:xfrm>
          <a:prstGeom prst="rect">
            <a:avLst/>
          </a:prstGeom>
          <a:noFill/>
        </p:spPr>
      </p:pic>
      <p:pic>
        <p:nvPicPr>
          <p:cNvPr id="5124" name="Picture 4" descr="D:\Мамины документы\Картинки\Americana\AMERI170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2928934"/>
            <a:ext cx="3071835" cy="2670179"/>
          </a:xfrm>
          <a:prstGeom prst="rect">
            <a:avLst/>
          </a:prstGeom>
          <a:noFill/>
        </p:spPr>
      </p:pic>
      <p:pic>
        <p:nvPicPr>
          <p:cNvPr id="5125" name="Picture 5" descr="D:\Мамины документы\Картинки\On the Internet\MYNET010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72264" y="571480"/>
            <a:ext cx="2357454" cy="2071702"/>
          </a:xfrm>
          <a:prstGeom prst="rect">
            <a:avLst/>
          </a:prstGeom>
          <a:noFill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285984" y="2214554"/>
            <a:ext cx="4765416" cy="388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857620" y="2500306"/>
          <a:ext cx="1285884" cy="357190"/>
        </p:xfrm>
        <a:graphic>
          <a:graphicData uri="http://schemas.openxmlformats.org/presentationml/2006/ole">
            <p:oleObj spid="_x0000_s5128" name="Формула" r:id="rId7" imgW="368280" imgH="177480" progId="Equation.3">
              <p:embed/>
            </p:oleObj>
          </a:graphicData>
        </a:graphic>
      </p:graphicFrame>
      <p:graphicFrame>
        <p:nvGraphicFramePr>
          <p:cNvPr id="11" name="Объект 10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5130" name="Формула" r:id="rId8" imgW="0" imgH="0" progId="Equation.3">
              <p:embed/>
            </p:oleObj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3643306" y="3357562"/>
          <a:ext cx="2714644" cy="642942"/>
        </p:xfrm>
        <a:graphic>
          <a:graphicData uri="http://schemas.openxmlformats.org/presentationml/2006/ole">
            <p:oleObj spid="_x0000_s5131" name="Формула" r:id="rId9" imgW="736560" imgH="177480" progId="Equation.3">
              <p:embed/>
            </p:oleObj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3571868" y="4357694"/>
          <a:ext cx="3357586" cy="785818"/>
        </p:xfrm>
        <a:graphic>
          <a:graphicData uri="http://schemas.openxmlformats.org/presentationml/2006/ole">
            <p:oleObj spid="_x0000_s5132" name="Формула" r:id="rId10" imgW="60948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30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30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4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000"/>
                            </p:stCondLst>
                            <p:childTnLst>
                              <p:par>
                                <p:cTn id="3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142853"/>
            <a:ext cx="15564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№ 681</a:t>
            </a:r>
            <a:endParaRPr lang="ru-RU" sz="3600" dirty="0"/>
          </a:p>
        </p:txBody>
      </p:sp>
      <p:pic>
        <p:nvPicPr>
          <p:cNvPr id="6146" name="Picture 2" descr="D:\Мамины документы\Картинки\Super Mom\SUPER00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428604"/>
            <a:ext cx="2143140" cy="1714512"/>
          </a:xfrm>
          <a:prstGeom prst="rect">
            <a:avLst/>
          </a:prstGeom>
          <a:noFill/>
        </p:spPr>
      </p:pic>
      <p:pic>
        <p:nvPicPr>
          <p:cNvPr id="6147" name="Picture 3" descr="D:\Мамины документы\Картинки\Mobsters and Gangsters\GNGST035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857232"/>
            <a:ext cx="2890136" cy="1625258"/>
          </a:xfrm>
          <a:prstGeom prst="rect">
            <a:avLst/>
          </a:prstGeom>
          <a:noFill/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28926" y="2071678"/>
            <a:ext cx="37433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3786182" y="2285992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600 км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2428869"/>
            <a:ext cx="2071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V=60 </a:t>
            </a:r>
            <a:r>
              <a:rPr lang="ru-RU" sz="2400" b="1" i="1" dirty="0" smtClean="0"/>
              <a:t>км/ч</a:t>
            </a:r>
            <a:endParaRPr lang="ru-RU" sz="2400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6500826" y="2357430"/>
            <a:ext cx="2071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V=40 </a:t>
            </a:r>
            <a:r>
              <a:rPr lang="ru-RU" sz="2400" b="1" i="1" dirty="0" smtClean="0"/>
              <a:t>км/ч</a:t>
            </a:r>
            <a:endParaRPr lang="ru-RU" sz="24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500034" y="2928934"/>
            <a:ext cx="47863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Чему равно расстояние между машинами через </a:t>
            </a:r>
            <a:r>
              <a:rPr lang="en-US" sz="2400" b="1" i="1" dirty="0" smtClean="0"/>
              <a:t>t</a:t>
            </a:r>
            <a:r>
              <a:rPr lang="ru-RU" sz="2400" b="1" dirty="0" smtClean="0"/>
              <a:t> часов после выезда?  </a:t>
            </a:r>
            <a:endParaRPr lang="ru-RU" sz="2400" b="1" dirty="0"/>
          </a:p>
        </p:txBody>
      </p:sp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786050" y="3714752"/>
          <a:ext cx="3357586" cy="714380"/>
        </p:xfrm>
        <a:graphic>
          <a:graphicData uri="http://schemas.openxmlformats.org/presentationml/2006/ole">
            <p:oleObj spid="_x0000_s6152" name="Формула" r:id="rId6" imgW="952200" imgH="203040" progId="Equation.3">
              <p:embed/>
            </p:oleObj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2714612" y="4357694"/>
          <a:ext cx="3286148" cy="714380"/>
        </p:xfrm>
        <a:graphic>
          <a:graphicData uri="http://schemas.openxmlformats.org/presentationml/2006/ole">
            <p:oleObj spid="_x0000_s6153" name="Формула" r:id="rId7" imgW="622080" imgH="17748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57224" y="5500702"/>
            <a:ext cx="5572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100 -</a:t>
            </a:r>
            <a:r>
              <a:rPr lang="ru-RU" sz="3600" b="1" dirty="0" smtClean="0"/>
              <a:t>скорость сближения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90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1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5" y="0"/>
            <a:ext cx="1357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№ 680</a:t>
            </a:r>
            <a:endParaRPr lang="ru-RU" sz="28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642918"/>
            <a:ext cx="4429156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642918"/>
            <a:ext cx="4357718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642910" y="2000240"/>
            <a:ext cx="1928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V=50 </a:t>
            </a:r>
            <a:r>
              <a:rPr lang="ru-RU" sz="2800" b="1" dirty="0" smtClean="0"/>
              <a:t>км/ч</a:t>
            </a:r>
            <a:endParaRPr lang="ru-RU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429388" y="2000240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V= 70 </a:t>
            </a:r>
            <a:r>
              <a:rPr lang="ru-RU" sz="2800" b="1" dirty="0" smtClean="0"/>
              <a:t>км/ч</a:t>
            </a:r>
            <a:endParaRPr lang="ru-RU" sz="2800" b="1" dirty="0"/>
          </a:p>
        </p:txBody>
      </p:sp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36" y="2428868"/>
            <a:ext cx="3857652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 rot="10800000" flipV="1">
            <a:off x="2714612" y="1905525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</a:t>
            </a:r>
            <a:r>
              <a:rPr lang="ru-RU" sz="2800" b="1" dirty="0" smtClean="0"/>
              <a:t> км  ? через </a:t>
            </a:r>
            <a:r>
              <a:rPr lang="en-US" sz="2800" b="1" i="1" dirty="0" smtClean="0"/>
              <a:t>t</a:t>
            </a:r>
            <a:r>
              <a:rPr lang="ru-RU" sz="2800" b="1" i="1" dirty="0" smtClean="0"/>
              <a:t> часов</a:t>
            </a:r>
            <a:r>
              <a:rPr lang="ru-RU" sz="2800" b="1" dirty="0" smtClean="0"/>
              <a:t> </a:t>
            </a:r>
            <a:endParaRPr lang="ru-RU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14348" y="3357562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S= (50+70)t</a:t>
            </a:r>
            <a:endParaRPr lang="ru-RU" sz="3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857224" y="4071942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S= 120t</a:t>
            </a:r>
            <a:endParaRPr lang="ru-RU" sz="3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14348" y="4857760"/>
            <a:ext cx="6072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120 – </a:t>
            </a:r>
            <a:r>
              <a:rPr lang="ru-RU" sz="4000" b="1" dirty="0" smtClean="0">
                <a:solidFill>
                  <a:srgbClr val="FF0000"/>
                </a:solidFill>
              </a:rPr>
              <a:t>скорость удаления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71538" y="2714620"/>
            <a:ext cx="17075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/>
              <a:t>Решение</a:t>
            </a:r>
            <a:r>
              <a:rPr lang="ru-RU" sz="2800" i="1" dirty="0" smtClean="0"/>
              <a:t>.</a:t>
            </a:r>
            <a:endParaRPr lang="ru-RU" sz="2800" i="1" dirty="0"/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2" grpId="0"/>
      <p:bldP spid="14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357166"/>
            <a:ext cx="54292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Сделаем вывод: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1571612"/>
            <a:ext cx="8286808" cy="175432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1) При движении навстречу друг другу </a:t>
            </a:r>
            <a:r>
              <a:rPr lang="ru-RU" sz="3600" b="1" dirty="0" smtClean="0">
                <a:solidFill>
                  <a:srgbClr val="FF0000"/>
                </a:solidFill>
              </a:rPr>
              <a:t>СКОРОСТЬ СБЛИЖЕНИЯ </a:t>
            </a:r>
            <a:r>
              <a:rPr lang="ru-RU" sz="3600" b="1" dirty="0" smtClean="0"/>
              <a:t>равна сумме скоростей.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4283" y="3643314"/>
            <a:ext cx="8501122" cy="175432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2) При движении в стороны друг от друга </a:t>
            </a:r>
            <a:r>
              <a:rPr lang="ru-RU" sz="3600" b="1" dirty="0" smtClean="0">
                <a:solidFill>
                  <a:srgbClr val="FF0000"/>
                </a:solidFill>
              </a:rPr>
              <a:t>СКОРОСТЬ УДАЛЕНИЯ </a:t>
            </a:r>
            <a:r>
              <a:rPr lang="ru-RU" sz="3600" b="1" dirty="0" smtClean="0"/>
              <a:t>равна сумме скоростей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142852"/>
            <a:ext cx="20002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№ 682</a:t>
            </a:r>
            <a:endParaRPr lang="ru-RU" sz="4000" b="1" dirty="0"/>
          </a:p>
        </p:txBody>
      </p:sp>
      <p:pic>
        <p:nvPicPr>
          <p:cNvPr id="8194" name="Picture 2" descr="D:\Мамины документы\Картинки\Sea Cartoons\CTSEA02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357166"/>
            <a:ext cx="2724851" cy="1571637"/>
          </a:xfrm>
          <a:prstGeom prst="rect">
            <a:avLst/>
          </a:prstGeom>
          <a:noFill/>
        </p:spPr>
      </p:pic>
      <p:pic>
        <p:nvPicPr>
          <p:cNvPr id="8195" name="Picture 3" descr="D:\Мамины документы\Картинки\Cartoon Characters\CRCTR090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9322" y="285728"/>
            <a:ext cx="2354019" cy="1285883"/>
          </a:xfrm>
          <a:prstGeom prst="rect">
            <a:avLst/>
          </a:prstGeom>
          <a:noFill/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1083358">
            <a:off x="2115546" y="1843305"/>
            <a:ext cx="3245932" cy="134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 rot="21055060">
            <a:off x="2777778" y="1970886"/>
            <a:ext cx="28668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198 см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2428868"/>
            <a:ext cx="314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V=130 c</a:t>
            </a:r>
            <a:r>
              <a:rPr lang="ru-RU" sz="3200" b="1" dirty="0" smtClean="0"/>
              <a:t>м/мин</a:t>
            </a:r>
            <a:endParaRPr lang="ru-RU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643570" y="2357430"/>
            <a:ext cx="2643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V=97 </a:t>
            </a:r>
            <a:r>
              <a:rPr lang="ru-RU" sz="3200" b="1" dirty="0" smtClean="0"/>
              <a:t>см/мин</a:t>
            </a:r>
            <a:endParaRPr lang="ru-RU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85786" y="2928934"/>
            <a:ext cx="70723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Чему будет равно расстояние между черепахами через </a:t>
            </a:r>
            <a:r>
              <a:rPr lang="en-US" sz="2800" b="1" i="1" dirty="0" smtClean="0"/>
              <a:t>t</a:t>
            </a:r>
            <a:r>
              <a:rPr lang="ru-RU" sz="2800" b="1" i="1" dirty="0" smtClean="0"/>
              <a:t> минут?</a:t>
            </a:r>
            <a:r>
              <a:rPr lang="ru-RU" sz="2800" b="1" dirty="0" smtClean="0"/>
              <a:t> </a:t>
            </a:r>
            <a:endParaRPr lang="ru-RU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57224" y="3857628"/>
            <a:ext cx="3357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S=</a:t>
            </a:r>
            <a:r>
              <a:rPr lang="ru-RU" sz="2800" b="1" i="1" dirty="0" smtClean="0"/>
              <a:t>(130-97)</a:t>
            </a:r>
            <a:r>
              <a:rPr lang="en-US" sz="2800" b="1" i="1" dirty="0" smtClean="0"/>
              <a:t>t</a:t>
            </a:r>
            <a:endParaRPr lang="ru-RU" sz="28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928662" y="4357694"/>
            <a:ext cx="2571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S= 33 </a:t>
            </a:r>
            <a:r>
              <a:rPr lang="en-US" sz="2800" b="1" i="1" dirty="0"/>
              <a:t>t</a:t>
            </a:r>
            <a:endParaRPr lang="ru-RU" sz="2800" b="1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3571868" y="4071942"/>
            <a:ext cx="4929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33 – </a:t>
            </a:r>
            <a:r>
              <a:rPr lang="ru-RU" sz="3200" b="1" dirty="0" smtClean="0">
                <a:solidFill>
                  <a:srgbClr val="FF0000"/>
                </a:solidFill>
              </a:rPr>
              <a:t>скорость сближения </a:t>
            </a:r>
            <a:endParaRPr lang="ru-RU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857488" y="4143380"/>
          <a:ext cx="642942" cy="571504"/>
        </p:xfrm>
        <a:graphic>
          <a:graphicData uri="http://schemas.openxmlformats.org/presentationml/2006/ole">
            <p:oleObj spid="_x0000_s8197" name="Формула" r:id="rId6" imgW="190440" imgH="15228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00034" y="4857760"/>
            <a:ext cx="68580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Через сколько минут первая черепаха догонит вторую? </a:t>
            </a:r>
            <a:endParaRPr lang="ru-RU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285984" y="5500702"/>
            <a:ext cx="5572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t=198 : 33 = 6 (</a:t>
            </a:r>
            <a:r>
              <a:rPr lang="ru-RU" sz="3200" b="1" i="1" dirty="0" smtClean="0"/>
              <a:t>мин)</a:t>
            </a:r>
            <a:r>
              <a:rPr lang="en-US" sz="3200" b="1" i="1" dirty="0" smtClean="0"/>
              <a:t> </a:t>
            </a:r>
            <a:endParaRPr lang="ru-RU" sz="3200" b="1" i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9.52821E-7 C -0.02795 0.00763 -0.0894 0.00555 -0.12308 0.00717 C -0.14322 0.01272 -0.16215 0.02405 -0.18194 0.03099 C -0.18975 0.03793 -0.1993 0.03747 -0.20798 0.04186 C -0.21788 0.04695 -0.20867 0.04487 -0.22013 0.04741 C -0.22656 0.0488 -0.2394 0.05111 -0.2394 0.05111 C -0.31683 0.08256 -0.43211 0.05319 -0.48454 0.05273 C -0.51631 0.05365 -0.54288 0.05227 -0.57239 0.06198 C -0.58003 0.06869 -0.5842 0.07655 -0.59149 0.08395 C -0.59392 0.08673 -0.59965 0.09112 -0.59965 0.09112 C -0.60572 0.10315 -0.61562 0.10661 -0.62569 0.10939 C -0.62829 0.12327 -0.6342 0.11864 -0.64479 0.11864 " pathEditMode="fixed" ptsTypes="fffffffffffA">
                                      <p:cBhvr>
                                        <p:cTn id="12" dur="5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19241E-6 C -0.00677 0.00231 -0.01198 0.00416 -0.0191 0.00532 C -0.04983 0.0192 -0.02431 0.00902 -0.09861 0.01087 C -0.10694 0.01179 -0.11736 0.01457 -0.12604 0.01457 " pathEditMode="fixed" ptsTypes="fffA">
                                      <p:cBhvr>
                                        <p:cTn id="15" dur="5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7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4000"/>
                            </p:stCondLst>
                            <p:childTnLst>
                              <p:par>
                                <p:cTn id="26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000"/>
                            </p:stCondLst>
                            <p:childTnLst>
                              <p:par>
                                <p:cTn id="3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1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6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6" grpId="0"/>
      <p:bldP spid="17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Другая 2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F3CC5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849</TotalTime>
  <Words>696</Words>
  <Application>Microsoft Office PowerPoint</Application>
  <PresentationFormat>Экран (4:3)</PresentationFormat>
  <Paragraphs>129</Paragraphs>
  <Slides>22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Трек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 Воеводина</dc:creator>
  <cp:lastModifiedBy>Ольга Воеводина</cp:lastModifiedBy>
  <cp:revision>93</cp:revision>
  <dcterms:created xsi:type="dcterms:W3CDTF">2010-01-09T12:25:46Z</dcterms:created>
  <dcterms:modified xsi:type="dcterms:W3CDTF">2011-01-04T07:56:45Z</dcterms:modified>
</cp:coreProperties>
</file>