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6" r:id="rId3"/>
    <p:sldId id="257" r:id="rId4"/>
    <p:sldId id="267" r:id="rId5"/>
    <p:sldId id="261" r:id="rId6"/>
    <p:sldId id="280" r:id="rId7"/>
    <p:sldId id="275" r:id="rId8"/>
    <p:sldId id="269" r:id="rId9"/>
    <p:sldId id="270" r:id="rId10"/>
    <p:sldId id="271" r:id="rId11"/>
    <p:sldId id="263" r:id="rId12"/>
    <p:sldId id="260" r:id="rId13"/>
    <p:sldId id="273" r:id="rId14"/>
    <p:sldId id="278" r:id="rId15"/>
    <p:sldId id="277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1-09T12:51:36.59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09616-9E10-4A0D-8DCE-FB7F763AB9DF}" type="datetimeFigureOut">
              <a:rPr lang="ru-RU" smtClean="0"/>
              <a:pPr/>
              <a:t>09.01.2011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3FF57-D250-445D-9011-602252021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необходимо выписать верные равенства и неверные равенства в 2 столбика. Объяснить, почему вы так написали. Существуют ли такие значения переменной, при котором «неверные» равенства будут также верны?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каким общим названием можно объединить эти равенства?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</a:t>
            </a:r>
            <a:r>
              <a:rPr lang="ru-RU" baseline="0" dirty="0" smtClean="0"/>
              <a:t> решения задачи с помощью уравнения.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Решить уравнения и вместо букв вписать числа, которые являются корнями уравнений, записанных и по вертикали, и по горизонтали.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Вместо звёздочки подставить такое число, чтобы получилось уравнение, корнем которого было бы число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из данных уравнений удобнее решать по «компонентам», а какие по «свойствам»?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Запиши</a:t>
            </a:r>
            <a:r>
              <a:rPr lang="ru-RU" baseline="0" dirty="0" smtClean="0"/>
              <a:t> на языке математики.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на какой вопрос можно ответить, решив это уравнение?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Запиши</a:t>
            </a:r>
            <a:r>
              <a:rPr lang="ru-RU" baseline="0" dirty="0" smtClean="0"/>
              <a:t> на языке математики.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на какой вопрос можно ответить, решив это уравнение?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Переведите с математического языка по картинке или где 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задуманное число.  Если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выполнении заданий остается достаточное количество времени, то можно рассмотреть задачу  с полным решением, перейдя к соответствующему слайду нажав на звездочку.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FF57-D250-445D-9011-6022520211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Уравнения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3581400"/>
            <a:ext cx="5334000" cy="137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«Математику нельзя изучать, наблюдая, как это делает сосед».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5600" y="4953000"/>
            <a:ext cx="1659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А.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Нивен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5626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Автор: Черевичник Светлана Григорьевна  учитель математики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МОУ СОШ №8  г.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Когалыма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ХМАО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4648200"/>
            <a:ext cx="4343400" cy="9233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-10=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 словесную </a:t>
            </a:r>
          </a:p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формулировку</a:t>
            </a:r>
            <a:endParaRPr lang="ru-RU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 descr="Scan10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6715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2 4">
            <a:hlinkClick r:id="rId4" action="ppaction://hlinksldjump"/>
          </p:cNvPr>
          <p:cNvSpPr/>
          <p:nvPr/>
        </p:nvSpPr>
        <p:spPr>
          <a:xfrm>
            <a:off x="8077200" y="5791200"/>
            <a:ext cx="533400" cy="609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505200" y="1676400"/>
            <a:ext cx="5867399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4400" b="1" dirty="0" smtClean="0">
                <a:latin typeface="Arial" charset="0"/>
              </a:rPr>
              <a:t>неуверенность</a:t>
            </a:r>
            <a:endParaRPr lang="en-US" sz="4800" b="1" dirty="0">
              <a:latin typeface="Arial" charset="0"/>
            </a:endParaRPr>
          </a:p>
          <a:p>
            <a:r>
              <a:rPr lang="ru-RU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4400" b="1" dirty="0" smtClean="0">
                <a:latin typeface="Arial" charset="0"/>
              </a:rPr>
              <a:t>радость</a:t>
            </a:r>
            <a:endParaRPr lang="en-US" sz="4800" b="1" dirty="0">
              <a:latin typeface="Arial" charset="0"/>
            </a:endParaRPr>
          </a:p>
          <a:p>
            <a:r>
              <a:rPr lang="ru-RU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удовлетворение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9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безразличие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  <a:p>
            <a:endParaRPr lang="ru-RU" b="0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810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ВЫБЕРИ СВОЕ НАСТРОЕНИЕ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2" descr="улыбкаРАДУГИ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324224" cy="458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Arial Black" pitchFamily="34" charset="0"/>
              </a:rPr>
              <a:t>ДОМАШНЕЕ</a:t>
            </a:r>
            <a:r>
              <a:rPr lang="ru-RU" sz="4400" dirty="0" smtClean="0">
                <a:solidFill>
                  <a:schemeClr val="accent1"/>
                </a:solidFill>
              </a:rPr>
              <a:t> ЗАДАНИЕ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343400"/>
            <a:ext cx="8183880" cy="152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В. №444, 445,  397.</a:t>
            </a:r>
          </a:p>
          <a:p>
            <a:pPr>
              <a:buNone/>
            </a:pPr>
            <a:r>
              <a:rPr lang="ru-RU" sz="4400" b="1" dirty="0" smtClean="0"/>
              <a:t>Д.377</a:t>
            </a:r>
          </a:p>
          <a:p>
            <a:pPr>
              <a:buNone/>
            </a:pPr>
            <a:endParaRPr lang="ru-RU" sz="4400" b="1" dirty="0"/>
          </a:p>
        </p:txBody>
      </p:sp>
      <p:pic>
        <p:nvPicPr>
          <p:cNvPr id="5" name="Рисунок 5" descr="people1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572000"/>
            <a:ext cx="1870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6858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Когда уравненье решаешь дружок,</a:t>
            </a:r>
          </a:p>
          <a:p>
            <a:pPr marL="72000" lvl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Ты должен найти у него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корешок.</a:t>
            </a:r>
          </a:p>
          <a:p>
            <a:pPr marL="72000" lvl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Значение буквы проверить несложно,</a:t>
            </a:r>
          </a:p>
          <a:p>
            <a:pPr marL="72000" lvl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Поставь в уравнение его осторожно.</a:t>
            </a:r>
          </a:p>
          <a:p>
            <a:pPr marL="72000" lvl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Коль верное равенство выйдет у вас,</a:t>
            </a:r>
          </a:p>
          <a:p>
            <a:pPr marL="72000" lvl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То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корнем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значенье зовите тотчас.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228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ИТОГ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СПАСИБО ЗА УРОК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Picture 5" descr="C:\Documents and Settings\EBirukova\Local Settings\Temporary Internet Files\Content.IE5\GXIB89UF\MPj0433769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651686" cy="43402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1430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нашем классе некоторые дети в свободное время посещают различные кружки и спортивные секции. Если число учеников посещающих кружки  увеличить </a:t>
            </a: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12,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от этой суммы </a:t>
            </a: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отнять 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то получим число учеников посещающих спортивные секции, которое </a:t>
            </a: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равно 18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Найдите число учеников занимающихся в кружках.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3810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Реши задачу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609600"/>
            <a:ext cx="8458200" cy="55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х – число учеников, </a:t>
            </a:r>
            <a:r>
              <a:rPr lang="ru-RU" sz="3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занимающихся в кружках,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тогда (х + 10) – 2 – число учеников, занимающихся в секциях.</a:t>
            </a:r>
            <a:r>
              <a:rPr lang="ru-RU" sz="3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Зная, что спортивные</a:t>
            </a:r>
            <a:r>
              <a:rPr kumimoji="0" lang="ru-RU" sz="3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секции посещает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учащихся, составим и решим уравнение.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(х + 12) – 2 = 18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 + 12 = 18 + 2,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 + 12 = 20,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 = 20 – 12,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 = 8.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Значит, число </a:t>
            </a:r>
            <a:r>
              <a:rPr lang="ru-RU" sz="3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учеников, занимающихся в кружках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- 8.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Ответ:8 учеников.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00400" y="228600"/>
            <a:ext cx="2012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Решение</a:t>
            </a:r>
          </a:p>
        </p:txBody>
      </p:sp>
      <p:sp>
        <p:nvSpPr>
          <p:cNvPr id="4" name="Пятно 2 3">
            <a:hlinkClick r:id="rId3" action="ppaction://hlinksldjump"/>
          </p:cNvPr>
          <p:cNvSpPr/>
          <p:nvPr/>
        </p:nvSpPr>
        <p:spPr>
          <a:xfrm>
            <a:off x="8305800" y="6019800"/>
            <a:ext cx="533400" cy="457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0" y="1371600"/>
            <a:ext cx="5774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Использованы </a:t>
            </a:r>
            <a:r>
              <a:rPr lang="en-US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Internets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ресурсы  с </a:t>
            </a:r>
          </a:p>
          <a:p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открытых бесплатных  сайтов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latin typeface="Arial Black" pitchFamily="34" charset="0"/>
              </a:rPr>
              <a:t>Цель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19200"/>
            <a:ext cx="8183880" cy="48006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Уметь решать уравнения: -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использованием свойств сложения и вычитания;                       - по «компонентам»;</a:t>
            </a:r>
            <a:r>
              <a:rPr lang="ru-RU" sz="4400" b="1" i="1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понимать зачем нужны уравнения.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НЕВЕРНЫЕ</a:t>
            </a:r>
            <a:r>
              <a:rPr lang="ru-RU" dirty="0" smtClean="0"/>
              <a:t>            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ВЕРНЫЕ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1600200"/>
            <a:ext cx="4038600" cy="41879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Х+2=2+Х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Х-5=5-Х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Х+3=3+Х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12+Х=12-Х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37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51 0.00115 L 0.37951 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Решить уравнения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latin typeface="Arial Black" pitchFamily="34" charset="0"/>
              </a:rPr>
              <a:t>12 + </a:t>
            </a:r>
            <a:r>
              <a:rPr lang="en-US" sz="5400" b="1" i="1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r>
              <a:rPr lang="ru-RU" sz="5400" b="1" i="1" dirty="0" smtClean="0">
                <a:latin typeface="Arial Black" pitchFamily="34" charset="0"/>
              </a:rPr>
              <a:t>  = 40 </a:t>
            </a:r>
          </a:p>
          <a:p>
            <a:pPr algn="ctr">
              <a:buNone/>
            </a:pPr>
            <a:r>
              <a:rPr lang="ru-RU" sz="5400" b="1" i="1" dirty="0" smtClean="0">
                <a:latin typeface="Arial Black" pitchFamily="34" charset="0"/>
              </a:rPr>
              <a:t> +     -      +</a:t>
            </a:r>
          </a:p>
          <a:p>
            <a:pPr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ru-RU" sz="5400" b="1" i="1" dirty="0" smtClean="0">
                <a:latin typeface="Arial Black" pitchFamily="34" charset="0"/>
              </a:rPr>
              <a:t> – 25 =  </a:t>
            </a:r>
            <a:r>
              <a:rPr lang="en-US" sz="5400" b="1" i="1" dirty="0" smtClean="0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sz="54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5400" b="1" i="1" dirty="0" smtClean="0">
                <a:latin typeface="Arial Black" pitchFamily="34" charset="0"/>
              </a:rPr>
              <a:t> =    =      =  </a:t>
            </a:r>
          </a:p>
          <a:p>
            <a:pPr algn="ctr">
              <a:buNone/>
            </a:pPr>
            <a:r>
              <a:rPr lang="ru-RU" sz="5400" b="1" i="1" dirty="0" smtClean="0">
                <a:latin typeface="Arial Black" pitchFamily="34" charset="0"/>
              </a:rPr>
              <a:t>44 + 3 = 47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114800" y="1600200"/>
            <a:ext cx="914400" cy="11509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 smtClean="0">
                <a:latin typeface="Arial Black" pitchFamily="34" charset="0"/>
              </a:rPr>
              <a:t>28</a:t>
            </a:r>
            <a:endParaRPr lang="ru-RU" sz="5400" b="1" i="1" dirty="0">
              <a:latin typeface="Arial Black" pitchFamily="34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438400" y="3276600"/>
            <a:ext cx="762000" cy="11509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 smtClean="0">
                <a:latin typeface="Arial Black" pitchFamily="34" charset="0"/>
              </a:rPr>
              <a:t>32</a:t>
            </a:r>
            <a:endParaRPr lang="ru-RU" sz="5400" b="1" i="1" dirty="0">
              <a:latin typeface="Arial Black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019800" y="3276600"/>
            <a:ext cx="762000" cy="11509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 smtClean="0">
                <a:latin typeface="Arial Black" pitchFamily="34" charset="0"/>
              </a:rPr>
              <a:t>7</a:t>
            </a:r>
            <a:endParaRPr lang="ru-RU" sz="5400" b="1" i="1" dirty="0">
              <a:latin typeface="Arial Black" pitchFamily="34" charset="0"/>
            </a:endParaRPr>
          </a:p>
        </p:txBody>
      </p:sp>
      <p:pic>
        <p:nvPicPr>
          <p:cNvPr id="8" name="Рисунок 5" descr="people1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991600" y="6733822"/>
            <a:ext cx="152400" cy="12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2895600" y="2743200"/>
            <a:ext cx="43926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  <a:cs typeface="Times New Roman"/>
              </a:rPr>
              <a:t>* + 5 = 2х + 1</a:t>
            </a:r>
          </a:p>
        </p:txBody>
      </p:sp>
      <p:pic>
        <p:nvPicPr>
          <p:cNvPr id="44037" name="Picture 5" descr="dd36efffaa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057400" y="0"/>
            <a:ext cx="8207375" cy="2057400"/>
          </a:xfrm>
          <a:prstGeom prst="cloudCallout">
            <a:avLst>
              <a:gd name="adj1" fmla="val -55435"/>
              <a:gd name="adj2" fmla="val 2773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i="1" dirty="0" smtClean="0">
                <a:latin typeface="Arial Black" pitchFamily="34" charset="0"/>
              </a:rPr>
              <a:t>Корнем уравнения,</a:t>
            </a:r>
          </a:p>
          <a:p>
            <a:pPr algn="ctr"/>
            <a:r>
              <a:rPr lang="ru-RU" sz="3600" b="1" i="1" dirty="0" smtClean="0">
                <a:latin typeface="Arial Black" pitchFamily="34" charset="0"/>
              </a:rPr>
              <a:t>должно быть число   </a:t>
            </a:r>
            <a:r>
              <a:rPr lang="ru-RU" sz="4000" b="1" dirty="0" smtClean="0">
                <a:latin typeface="Arial Black" pitchFamily="34" charset="0"/>
              </a:rPr>
              <a:t>4</a:t>
            </a:r>
            <a:r>
              <a:rPr lang="ru-RU" sz="2400" b="1" i="1" dirty="0" smtClean="0">
                <a:latin typeface="Georgia" pitchFamily="18" charset="0"/>
              </a:rPr>
              <a:t>.</a:t>
            </a:r>
          </a:p>
          <a:p>
            <a:endParaRPr lang="ru-RU" sz="2400" b="1" i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2590800" y="2438400"/>
            <a:ext cx="647700" cy="11509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>
                <a:latin typeface="Arial Black" pitchFamily="34" charset="0"/>
              </a:rPr>
              <a:t>4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3132138" y="3933825"/>
            <a:ext cx="43926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  <a:cs typeface="Times New Roman"/>
              </a:rPr>
              <a:t>3х - 7 = * - 2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5867400" y="3644900"/>
            <a:ext cx="647700" cy="11509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>
                <a:latin typeface="Arial Black" pitchFamily="34" charset="0"/>
              </a:rPr>
              <a:t>7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2700338" y="5516563"/>
            <a:ext cx="57594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  <a:cs typeface="Times New Roman"/>
              </a:rPr>
              <a:t>(5х+ 2) : 11 = * - 3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6948488" y="5157788"/>
            <a:ext cx="647700" cy="11509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i="1" dirty="0"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Выбери способ решения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066800"/>
            <a:ext cx="8077200" cy="5495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138 + х + 57 = 218;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248 – (у + 123) = 24;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(24 – х) + 37 = 49;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(у + 263) – 97 = 538;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169 + (87 +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= 303.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7030A0"/>
                </a:solidFill>
                <a:latin typeface="Ampir Deco" pitchFamily="2" charset="0"/>
              </a:rPr>
              <a:t>ФИЗМИНУТКА</a:t>
            </a:r>
          </a:p>
        </p:txBody>
      </p:sp>
      <p:sp>
        <p:nvSpPr>
          <p:cNvPr id="1026" name="AutoShape 2" descr="C:\Users\Светлана\AppData\Local\Temp\Rar$DI12.909\clock13.gif"/>
          <p:cNvSpPr>
            <a:spLocks noChangeAspect="1" noChangeArrowheads="1"/>
          </p:cNvSpPr>
          <p:nvPr/>
        </p:nvSpPr>
        <p:spPr bwMode="auto">
          <a:xfrm>
            <a:off x="63500" y="-136525"/>
            <a:ext cx="476250" cy="66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Светлана\AppData\Local\Temp\Rar$DI12.909\clock13.gif"/>
          <p:cNvSpPr>
            <a:spLocks noChangeAspect="1" noChangeArrowheads="1"/>
          </p:cNvSpPr>
          <p:nvPr/>
        </p:nvSpPr>
        <p:spPr bwMode="auto">
          <a:xfrm>
            <a:off x="63500" y="-136525"/>
            <a:ext cx="476250" cy="66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Documents and Settings\Чупров Леонид\Мои документы\А. наглядность\Анимации животных\23m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362200"/>
            <a:ext cx="2133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Чупров Леонид\Мои документы\А. наглядность\Анимации животных\Bears_0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4384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Click="0" advTm="6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143000"/>
            <a:ext cx="876300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lnSpc>
                <a:spcPts val="4000"/>
              </a:lnSpc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соревнованиях по плаванию приняло участие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человек, причем мальчиков было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3 раза больше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чем девочек.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3886200"/>
            <a:ext cx="4038600" cy="9233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3х+х=60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86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Запиши на языке математики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556" y="304800"/>
            <a:ext cx="892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Запиши на языке математики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3716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0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Задуманное число увеличили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2 раза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из результата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вычли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получили число,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3 раза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меньше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задуманного.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4343400"/>
            <a:ext cx="3581400" cy="9233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2х-25=х:3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642</Words>
  <PresentationFormat>Экран (4:3)</PresentationFormat>
  <Paragraphs>95</Paragraphs>
  <Slides>16</Slides>
  <Notes>11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Уравнения</vt:lpstr>
      <vt:lpstr>Цель </vt:lpstr>
      <vt:lpstr>НЕВЕРНЫЕ                  ВЕРНЫЕ</vt:lpstr>
      <vt:lpstr>Решить уравнения </vt:lpstr>
      <vt:lpstr>Слайд 5</vt:lpstr>
      <vt:lpstr>Слайд 6</vt:lpstr>
      <vt:lpstr>ФИЗМИНУТКА</vt:lpstr>
      <vt:lpstr>Слайд 8</vt:lpstr>
      <vt:lpstr>Слайд 9</vt:lpstr>
      <vt:lpstr>Слайд 10</vt:lpstr>
      <vt:lpstr>Слайд 11</vt:lpstr>
      <vt:lpstr>ДОМАШНЕЕ ЗАДАНИЕ</vt:lpstr>
      <vt:lpstr>СПАСИБО ЗА УРОК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Уравнения</dc:title>
  <cp:lastModifiedBy>Светлана</cp:lastModifiedBy>
  <cp:revision>47</cp:revision>
  <dcterms:modified xsi:type="dcterms:W3CDTF">2011-01-09T12:28:12Z</dcterms:modified>
</cp:coreProperties>
</file>