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66" r:id="rId3"/>
    <p:sldId id="258" r:id="rId4"/>
    <p:sldId id="260" r:id="rId5"/>
    <p:sldId id="268" r:id="rId6"/>
    <p:sldId id="267" r:id="rId7"/>
    <p:sldId id="262" r:id="rId8"/>
    <p:sldId id="270" r:id="rId9"/>
    <p:sldId id="269" r:id="rId10"/>
    <p:sldId id="272" r:id="rId11"/>
    <p:sldId id="264" r:id="rId12"/>
    <p:sldId id="265" r:id="rId13"/>
    <p:sldId id="263" r:id="rId14"/>
    <p:sldId id="273" r:id="rId15"/>
    <p:sldId id="271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763570F-DAEF-49BC-BB6B-76ED83D56E64}" type="datetimeFigureOut">
              <a:rPr lang="ru-RU"/>
              <a:pPr>
                <a:defRPr/>
              </a:pPr>
              <a:t>25.02.2011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F58146-7346-49A5-A740-AFEBE420D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C5849-D171-42DF-85B0-87873E8EE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B4F79-5A29-49CE-AECA-900EC839C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1142-A7EF-42A8-95C3-2EA8DB789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F119-54A9-415C-AC8C-572065847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4CF3E-689C-4ECC-A20C-F2F491E4B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D5EA4-033E-4B10-9D85-EE6C23416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3DBAA-7214-495D-8E17-224C75780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1C8A0-C738-4231-9C4D-1D6C16DBC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462C-5C72-425D-BEAE-F74CBD30F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687D-AC13-4825-906B-019BCC812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E9D14-DE25-4648-9C61-82B8E8BB9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564B36-A6F7-40ED-BA62-737CDC70D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sndAc>
      <p:stSnd>
        <p:snd r:embed="rId13" name="chimes.wav" builtIn="1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Na_zarjadky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МОУ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«СОШ №3 г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Вольска Саратовской области»</a:t>
            </a:r>
            <a:r>
              <a:rPr lang="ru-RU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2875" y="4857750"/>
            <a:ext cx="8858250" cy="18542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Класс: </a:t>
            </a: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Учитель: </a:t>
            </a:r>
            <a:r>
              <a:rPr lang="ru-RU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Семионычева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Н.Н.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Персональный идентификатор: 223-054-224</a:t>
            </a:r>
            <a:endParaRPr lang="ru-RU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14313" y="357188"/>
            <a:ext cx="8750300" cy="457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«Падежные  окончания 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имён  существительных 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27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третьего  склонения"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Na_zarjadk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725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79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  </a:t>
            </a:r>
            <a:r>
              <a:rPr lang="ru-RU" sz="3600" b="1" u="sng" smtClean="0">
                <a:solidFill>
                  <a:srgbClr val="0000FF"/>
                </a:solidFill>
                <a:latin typeface="Times New Roman" pitchFamily="18" charset="0"/>
              </a:rPr>
              <a:t>1 группа</a:t>
            </a:r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</a:rPr>
              <a:t>. Вставить пропущенные окончания, определить склонение и падеж.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3600" b="1" smtClean="0">
                <a:latin typeface="Times New Roman" pitchFamily="18" charset="0"/>
              </a:rPr>
              <a:t>   Свернул к речк., помог старушк., скрипит на дерев., махал флажк.., рисунок на ткан.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3600" b="1" u="sng" smtClean="0">
                <a:solidFill>
                  <a:srgbClr val="0000FF"/>
                </a:solidFill>
                <a:latin typeface="Times New Roman" pitchFamily="18" charset="0"/>
              </a:rPr>
              <a:t>2 группа</a:t>
            </a:r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</a:rPr>
              <a:t>. Найдите имя существительное                  с окончанием –е-.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3600" b="1" smtClean="0">
                <a:latin typeface="Times New Roman" pitchFamily="18" charset="0"/>
              </a:rPr>
              <a:t>   Написал в тетрад., подбежал к пристан., играл на площадк., кружились в воздух., шли к берёзк., найти на дорог., пошёл по троп. .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b="1" u="sng" smtClean="0">
                <a:solidFill>
                  <a:srgbClr val="0000FF"/>
                </a:solidFill>
                <a:latin typeface="Times New Roman" pitchFamily="18" charset="0"/>
              </a:rPr>
              <a:t>1 группа.</a:t>
            </a:r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 Запишите каждое слово 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                    в Р. п., Д. п., П.п.</a:t>
            </a:r>
            <a:endParaRPr lang="ru-RU" b="1" u="sng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 Пустыня, стакан, ладонь.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 Р. п.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 Д. п.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 П. п.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   </a:t>
            </a:r>
            <a:r>
              <a:rPr lang="ru-RU" b="1" u="sng" smtClean="0">
                <a:solidFill>
                  <a:srgbClr val="0000FF"/>
                </a:solidFill>
                <a:latin typeface="Times New Roman" pitchFamily="18" charset="0"/>
              </a:rPr>
              <a:t>2 группа</a:t>
            </a:r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. Определите склонение. Запишите слова в три столбика.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   На двор., до рощ., из шерст., до пристан., в неб., в лагер., вдоль дорог., на лошад., на макушк., к сирен., на лодк., до деревн. .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Times New Roman" pitchFamily="18" charset="0"/>
              </a:rPr>
              <a:t>дохнула хол.д.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Times New Roman" pitchFamily="18" charset="0"/>
              </a:rPr>
              <a:t>дохнула хол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lang="ru-RU" sz="2800" b="1" smtClean="0">
                <a:latin typeface="Times New Roman" pitchFamily="18" charset="0"/>
              </a:rPr>
              <a:t>д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lang="ru-RU" sz="2800" b="1" smtClean="0">
                <a:latin typeface="Times New Roman" pitchFamily="18" charset="0"/>
              </a:rPr>
              <a:t>м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Times New Roman" pitchFamily="18" charset="0"/>
              </a:rPr>
              <a:t>запушила сне.к.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Times New Roman" pitchFamily="18" charset="0"/>
              </a:rPr>
              <a:t>запушила сне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ж</a:t>
            </a:r>
            <a:r>
              <a:rPr lang="ru-RU" sz="2800" b="1" smtClean="0">
                <a:latin typeface="Times New Roman" pitchFamily="18" charset="0"/>
              </a:rPr>
              <a:t>к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lang="ru-RU" sz="2800" b="1" smtClean="0">
                <a:latin typeface="Times New Roman" pitchFamily="18" charset="0"/>
              </a:rPr>
              <a:t>м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Times New Roman" pitchFamily="18" charset="0"/>
              </a:rPr>
              <a:t>(за)т.нула ле.к.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Times New Roman" pitchFamily="18" charset="0"/>
              </a:rPr>
              <a:t> затянула ле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д</a:t>
            </a:r>
            <a:r>
              <a:rPr lang="ru-RU" sz="2800" b="1" smtClean="0">
                <a:latin typeface="Times New Roman" pitchFamily="18" charset="0"/>
              </a:rPr>
              <a:t>к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lang="ru-RU" sz="2800" b="1" smtClean="0">
                <a:latin typeface="Times New Roman" pitchFamily="18" charset="0"/>
              </a:rPr>
              <a:t>м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Times New Roman" pitchFamily="18" charset="0"/>
              </a:rPr>
              <a:t>л.тят по льду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Times New Roman" pitchFamily="18" charset="0"/>
              </a:rPr>
              <a:t>л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е</a:t>
            </a:r>
            <a:r>
              <a:rPr lang="ru-RU" sz="2800" b="1" smtClean="0">
                <a:latin typeface="Times New Roman" pitchFamily="18" charset="0"/>
              </a:rPr>
              <a:t>тят по льду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Times New Roman" pitchFamily="18" charset="0"/>
              </a:rPr>
              <a:t>(по)серебрила ине.м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Times New Roman" pitchFamily="18" charset="0"/>
              </a:rPr>
              <a:t>посеребрила ине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е</a:t>
            </a:r>
            <a:r>
              <a:rPr lang="ru-RU" sz="2800" b="1" smtClean="0">
                <a:latin typeface="Times New Roman" pitchFamily="18" charset="0"/>
              </a:rPr>
              <a:t>м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Times New Roman" pitchFamily="18" charset="0"/>
              </a:rPr>
              <a:t>нар.дила в шу.к.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Times New Roman" pitchFamily="18" charset="0"/>
              </a:rPr>
              <a:t>нар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я</a:t>
            </a:r>
            <a:r>
              <a:rPr lang="ru-RU" sz="2800" b="1" smtClean="0">
                <a:latin typeface="Times New Roman" pitchFamily="18" charset="0"/>
              </a:rPr>
              <a:t>дила в шу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б</a:t>
            </a:r>
            <a:r>
              <a:rPr lang="ru-RU" sz="2800" b="1" smtClean="0">
                <a:latin typeface="Times New Roman" pitchFamily="18" charset="0"/>
              </a:rPr>
              <a:t>к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и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Times New Roman" pitchFamily="18" charset="0"/>
              </a:rPr>
              <a:t>пр.т.нулся у опушк.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Times New Roman" pitchFamily="18" charset="0"/>
              </a:rPr>
              <a:t>пр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lang="ru-RU" sz="2800" b="1" smtClean="0">
                <a:latin typeface="Times New Roman" pitchFamily="18" charset="0"/>
              </a:rPr>
              <a:t>т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я</a:t>
            </a:r>
            <a:r>
              <a:rPr lang="ru-RU" sz="2800" b="1" smtClean="0">
                <a:latin typeface="Times New Roman" pitchFamily="18" charset="0"/>
              </a:rPr>
              <a:t>нулся у опушк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и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Times New Roman" pitchFamily="18" charset="0"/>
              </a:rPr>
              <a:t>пр.б.жал по ветк.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>
                <a:latin typeface="Times New Roman" pitchFamily="18" charset="0"/>
              </a:rPr>
              <a:t>пр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  <a:r>
              <a:rPr lang="ru-RU" sz="2800" b="1" smtClean="0">
                <a:latin typeface="Times New Roman" pitchFamily="18" charset="0"/>
              </a:rPr>
              <a:t>б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е</a:t>
            </a:r>
            <a:r>
              <a:rPr lang="ru-RU" sz="2800" b="1" smtClean="0">
                <a:latin typeface="Times New Roman" pitchFamily="18" charset="0"/>
              </a:rPr>
              <a:t>жал по ветк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е</a:t>
            </a:r>
          </a:p>
          <a:p>
            <a:pPr eaLnBrk="1" hangingPunct="1">
              <a:lnSpc>
                <a:spcPct val="80000"/>
              </a:lnSpc>
            </a:pP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26626" name="Picture 5" descr="R4110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17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/>
          <a:srcRect r="3125" b="42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285750" y="214313"/>
            <a:ext cx="8229600" cy="62404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b="1" smtClean="0">
                <a:solidFill>
                  <a:srgbClr val="0000FF"/>
                </a:solidFill>
              </a:rPr>
              <a:t>Я работал с ----------- настроением.</a:t>
            </a:r>
          </a:p>
          <a:p>
            <a:pPr eaLnBrk="1" hangingPunct="1">
              <a:buFontTx/>
              <a:buNone/>
            </a:pPr>
            <a:r>
              <a:rPr lang="ru-RU" sz="4400" b="1" smtClean="0">
                <a:solidFill>
                  <a:srgbClr val="0000FF"/>
                </a:solidFill>
              </a:rPr>
              <a:t>Я ---------- доволен собой.</a:t>
            </a:r>
          </a:p>
          <a:p>
            <a:pPr eaLnBrk="1" hangingPunct="1">
              <a:buFontTx/>
              <a:buNone/>
            </a:pPr>
            <a:r>
              <a:rPr lang="ru-RU" sz="4400" b="1" smtClean="0">
                <a:solidFill>
                  <a:srgbClr val="0000FF"/>
                </a:solidFill>
              </a:rPr>
              <a:t>Я испытывал затруднения, когда ---------.</a:t>
            </a:r>
          </a:p>
        </p:txBody>
      </p:sp>
      <p:pic>
        <p:nvPicPr>
          <p:cNvPr id="23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3286125"/>
            <a:ext cx="2143125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3000" y="0"/>
            <a:ext cx="71437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6000" b="1">
                <a:solidFill>
                  <a:srgbClr val="000099"/>
                </a:solidFill>
              </a:rPr>
              <a:t>"Каждый день жизни прибавляет частицу мудрости". </a:t>
            </a:r>
          </a:p>
        </p:txBody>
      </p:sp>
      <p:pic>
        <p:nvPicPr>
          <p:cNvPr id="17411" name="Picture 3" descr="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488" y="142875"/>
            <a:ext cx="1838325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PE0316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4383088"/>
            <a:ext cx="2346325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214563"/>
          </a:xfrm>
        </p:spPr>
        <p:txBody>
          <a:bodyPr/>
          <a:lstStyle/>
          <a:p>
            <a:pPr eaLnBrk="1" hangingPunct="1"/>
            <a:r>
              <a:rPr lang="ru-RU" sz="6600" b="1" smtClean="0">
                <a:latin typeface="Monotype Corsiva" pitchFamily="66" charset="0"/>
              </a:rPr>
              <a:t/>
            </a:r>
            <a:br>
              <a:rPr lang="ru-RU" sz="6600" b="1" smtClean="0">
                <a:latin typeface="Monotype Corsiva" pitchFamily="66" charset="0"/>
              </a:rPr>
            </a:br>
            <a:r>
              <a:rPr lang="ru-RU" sz="6600" b="1" smtClean="0">
                <a:latin typeface="Monotype Corsiva" pitchFamily="66" charset="0"/>
              </a:rPr>
              <a:t>Подберезовик, молодость, </a:t>
            </a:r>
            <a:br>
              <a:rPr lang="ru-RU" sz="6600" b="1" smtClean="0">
                <a:latin typeface="Monotype Corsiva" pitchFamily="66" charset="0"/>
              </a:rPr>
            </a:br>
            <a:r>
              <a:rPr lang="ru-RU" sz="6600" b="1" smtClean="0">
                <a:latin typeface="Monotype Corsiva" pitchFamily="66" charset="0"/>
              </a:rPr>
              <a:t>старушка, молоко.</a:t>
            </a:r>
            <a:r>
              <a:rPr lang="ru-RU" sz="6600" b="1" i="1" smtClean="0">
                <a:latin typeface="Monotype Corsiva" pitchFamily="66" charset="0"/>
              </a:rPr>
              <a:t/>
            </a:r>
            <a:br>
              <a:rPr lang="ru-RU" sz="6600" b="1" i="1" smtClean="0">
                <a:latin typeface="Monotype Corsiva" pitchFamily="66" charset="0"/>
              </a:rPr>
            </a:br>
            <a:endParaRPr lang="ru-RU" sz="6600" b="1" i="1" smtClean="0">
              <a:latin typeface="Monotype Corsiva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5813"/>
            <a:ext cx="8929688" cy="607218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13800" b="1" i="1" smtClean="0">
                <a:solidFill>
                  <a:srgbClr val="FF0000"/>
                </a:solidFill>
                <a:latin typeface="Monotype Corsiva" pitchFamily="66" charset="0"/>
              </a:rPr>
              <a:t>О </a:t>
            </a:r>
            <a:r>
              <a:rPr lang="ru-RU" sz="13800" b="1" i="1" smtClean="0">
                <a:latin typeface="Monotype Corsiva" pitchFamily="66" charset="0"/>
              </a:rPr>
              <a:t>     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13800" b="1" i="1" smtClean="0">
                <a:solidFill>
                  <a:srgbClr val="FF0000"/>
                </a:solidFill>
                <a:latin typeface="Monotype Corsiva" pitchFamily="66" charset="0"/>
              </a:rPr>
              <a:t>У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sz="13800" b="1" i="1" smtClean="0">
                <a:solidFill>
                  <a:srgbClr val="0000FF"/>
                </a:solidFill>
                <a:latin typeface="Monotype Corsiva" pitchFamily="66" charset="0"/>
              </a:rPr>
              <a:t>Д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0" name="Rectangle 44"/>
          <p:cNvSpPr>
            <a:spLocks noGrp="1" noChangeArrowheads="1"/>
          </p:cNvSpPr>
          <p:nvPr>
            <p:ph type="body" sz="half" idx="2"/>
          </p:nvPr>
        </p:nvSpPr>
        <p:spPr>
          <a:xfrm>
            <a:off x="3132138" y="2924175"/>
            <a:ext cx="6011862" cy="3933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b="1" smtClean="0"/>
              <a:t>П</a:t>
            </a:r>
            <a:r>
              <a:rPr lang="ru-RU" sz="3200" b="1" smtClean="0">
                <a:solidFill>
                  <a:srgbClr val="FF0000"/>
                </a:solidFill>
              </a:rPr>
              <a:t>а</a:t>
            </a:r>
            <a:r>
              <a:rPr lang="ru-RU" sz="3200" b="1" smtClean="0"/>
              <a:t>льто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smtClean="0"/>
              <a:t>М</a:t>
            </a:r>
            <a:r>
              <a:rPr lang="ru-RU" sz="3200" b="1" smtClean="0">
                <a:solidFill>
                  <a:srgbClr val="FF0000"/>
                </a:solidFill>
              </a:rPr>
              <a:t>о</a:t>
            </a:r>
            <a:r>
              <a:rPr lang="ru-RU" sz="3200" b="1" smtClean="0"/>
              <a:t>рковь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smtClean="0"/>
              <a:t>К</a:t>
            </a:r>
            <a:r>
              <a:rPr lang="ru-RU" sz="3200" b="1" smtClean="0">
                <a:solidFill>
                  <a:srgbClr val="FF0000"/>
                </a:solidFill>
              </a:rPr>
              <a:t>а</a:t>
            </a:r>
            <a:r>
              <a:rPr lang="ru-RU" sz="3200" b="1" smtClean="0"/>
              <a:t>ртоф</a:t>
            </a:r>
            <a:r>
              <a:rPr lang="ru-RU" sz="3200" b="1" smtClean="0">
                <a:solidFill>
                  <a:srgbClr val="FF0000"/>
                </a:solidFill>
              </a:rPr>
              <a:t>е</a:t>
            </a:r>
            <a:r>
              <a:rPr lang="ru-RU" sz="3200" b="1" smtClean="0"/>
              <a:t>ль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smtClean="0"/>
              <a:t>Ж</a:t>
            </a:r>
            <a:r>
              <a:rPr lang="ru-RU" sz="3200" b="1" smtClean="0">
                <a:solidFill>
                  <a:srgbClr val="FF0000"/>
                </a:solidFill>
              </a:rPr>
              <a:t>е</a:t>
            </a:r>
            <a:r>
              <a:rPr lang="ru-RU" sz="3200" b="1" smtClean="0"/>
              <a:t>лать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smtClean="0"/>
              <a:t>Б</a:t>
            </a:r>
            <a:r>
              <a:rPr lang="ru-RU" sz="3200" b="1" smtClean="0">
                <a:solidFill>
                  <a:srgbClr val="FF0000"/>
                </a:solidFill>
              </a:rPr>
              <a:t>е</a:t>
            </a:r>
            <a:r>
              <a:rPr lang="ru-RU" sz="3200" b="1" smtClean="0"/>
              <a:t>седа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smtClean="0"/>
              <a:t>Г</a:t>
            </a:r>
            <a:r>
              <a:rPr lang="ru-RU" sz="3200" b="1" smtClean="0">
                <a:solidFill>
                  <a:srgbClr val="FF0000"/>
                </a:solidFill>
              </a:rPr>
              <a:t>о</a:t>
            </a:r>
            <a:r>
              <a:rPr lang="ru-RU" sz="3200" b="1" smtClean="0"/>
              <a:t>р</a:t>
            </a:r>
            <a:r>
              <a:rPr lang="ru-RU" sz="3200" b="1" smtClean="0">
                <a:solidFill>
                  <a:srgbClr val="FF0000"/>
                </a:solidFill>
              </a:rPr>
              <a:t>и</a:t>
            </a:r>
            <a:r>
              <a:rPr lang="ru-RU" sz="3200" b="1" smtClean="0"/>
              <a:t>зонт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smtClean="0"/>
              <a:t>П</a:t>
            </a:r>
            <a:r>
              <a:rPr lang="ru-RU" sz="3200" b="1" smtClean="0">
                <a:solidFill>
                  <a:srgbClr val="FF0000"/>
                </a:solidFill>
              </a:rPr>
              <a:t>о</a:t>
            </a:r>
            <a:r>
              <a:rPr lang="ru-RU" sz="3200" b="1" smtClean="0"/>
              <a:t>года</a:t>
            </a:r>
            <a:r>
              <a:rPr lang="ru-RU" smtClean="0"/>
              <a:t> </a:t>
            </a:r>
          </a:p>
        </p:txBody>
      </p:sp>
      <p:graphicFrame>
        <p:nvGraphicFramePr>
          <p:cNvPr id="14523" name="Group 187"/>
          <p:cNvGraphicFramePr>
            <a:graphicFrameLocks noGrp="1"/>
          </p:cNvGraphicFramePr>
          <p:nvPr>
            <p:ph type="body" sz="half" idx="1"/>
          </p:nvPr>
        </p:nvGraphicFramePr>
        <p:xfrm>
          <a:off x="0" y="0"/>
          <a:ext cx="9144000" cy="2847975"/>
        </p:xfrm>
        <a:graphic>
          <a:graphicData uri="http://schemas.openxmlformats.org/drawingml/2006/table">
            <a:tbl>
              <a:tblPr/>
              <a:tblGrid>
                <a:gridCol w="611188"/>
                <a:gridCol w="3046412"/>
                <a:gridCol w="1828800"/>
                <a:gridCol w="1828800"/>
                <a:gridCol w="1828800"/>
              </a:tblGrid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ковь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зонт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528" name="WordArt 192"/>
          <p:cNvSpPr>
            <a:spLocks noChangeArrowheads="1" noChangeShapeType="1" noTextEdit="1"/>
          </p:cNvSpPr>
          <p:nvPr/>
        </p:nvSpPr>
        <p:spPr bwMode="auto">
          <a:xfrm>
            <a:off x="250825" y="2857500"/>
            <a:ext cx="2665413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222268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1а 3в  </a:t>
            </a:r>
          </a:p>
        </p:txBody>
      </p:sp>
      <p:sp>
        <p:nvSpPr>
          <p:cNvPr id="14529" name="WordArt 193"/>
          <p:cNvSpPr>
            <a:spLocks noChangeArrowheads="1" noChangeShapeType="1" noTextEdit="1"/>
          </p:cNvSpPr>
          <p:nvPr/>
        </p:nvSpPr>
        <p:spPr bwMode="auto">
          <a:xfrm>
            <a:off x="357188" y="3357563"/>
            <a:ext cx="259238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222268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2в 3а   </a:t>
            </a:r>
          </a:p>
        </p:txBody>
      </p:sp>
      <p:sp>
        <p:nvSpPr>
          <p:cNvPr id="14530" name="WordArt 194"/>
          <p:cNvSpPr>
            <a:spLocks noChangeArrowheads="1" noChangeShapeType="1" noTextEdit="1"/>
          </p:cNvSpPr>
          <p:nvPr/>
        </p:nvSpPr>
        <p:spPr bwMode="auto">
          <a:xfrm>
            <a:off x="250824" y="3857628"/>
            <a:ext cx="2892415" cy="5794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9050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1г 3в 2а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</a:t>
            </a:r>
          </a:p>
        </p:txBody>
      </p:sp>
      <p:sp>
        <p:nvSpPr>
          <p:cNvPr id="14531" name="WordArt 195"/>
          <p:cNvSpPr>
            <a:spLocks noChangeArrowheads="1" noChangeShapeType="1" noTextEdit="1"/>
          </p:cNvSpPr>
          <p:nvPr/>
        </p:nvSpPr>
        <p:spPr bwMode="auto">
          <a:xfrm>
            <a:off x="250825" y="4357688"/>
            <a:ext cx="2035175" cy="58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222268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1б 2г   </a:t>
            </a:r>
          </a:p>
        </p:txBody>
      </p:sp>
      <p:sp>
        <p:nvSpPr>
          <p:cNvPr id="14532" name="WordArt 196"/>
          <p:cNvSpPr>
            <a:spLocks noChangeArrowheads="1" noChangeShapeType="1" noTextEdit="1"/>
          </p:cNvSpPr>
          <p:nvPr/>
        </p:nvSpPr>
        <p:spPr bwMode="auto">
          <a:xfrm>
            <a:off x="323850" y="4786322"/>
            <a:ext cx="2390762" cy="6588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9050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4г 3б 1в</a:t>
            </a: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</p:txBody>
      </p:sp>
      <p:sp>
        <p:nvSpPr>
          <p:cNvPr id="14533" name="WordArt 197"/>
          <p:cNvSpPr>
            <a:spLocks noChangeArrowheads="1" noChangeShapeType="1" noTextEdit="1"/>
          </p:cNvSpPr>
          <p:nvPr/>
        </p:nvSpPr>
        <p:spPr bwMode="auto">
          <a:xfrm>
            <a:off x="323850" y="6000750"/>
            <a:ext cx="2676525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222268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4б 2б 4в </a:t>
            </a:r>
          </a:p>
        </p:txBody>
      </p:sp>
      <p:sp>
        <p:nvSpPr>
          <p:cNvPr id="14534" name="WordArt 198"/>
          <p:cNvSpPr>
            <a:spLocks noChangeArrowheads="1" noChangeShapeType="1" noTextEdit="1"/>
          </p:cNvSpPr>
          <p:nvPr/>
        </p:nvSpPr>
        <p:spPr bwMode="auto">
          <a:xfrm>
            <a:off x="250825" y="5357813"/>
            <a:ext cx="2463800" cy="66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222268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2б 3г 4а </a:t>
            </a:r>
          </a:p>
        </p:txBody>
      </p:sp>
      <p:pic>
        <p:nvPicPr>
          <p:cNvPr id="17455" name="Picture 200" descr="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1975" y="2852738"/>
            <a:ext cx="223202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37" name="Line 201"/>
          <p:cNvSpPr>
            <a:spLocks noChangeShapeType="1"/>
          </p:cNvSpPr>
          <p:nvPr/>
        </p:nvSpPr>
        <p:spPr bwMode="auto">
          <a:xfrm>
            <a:off x="3635375" y="4941888"/>
            <a:ext cx="13684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4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28" grpId="0" animBg="1"/>
      <p:bldP spid="14528" grpId="1" animBg="1"/>
      <p:bldP spid="14529" grpId="0" animBg="1"/>
      <p:bldP spid="14529" grpId="1" animBg="1"/>
      <p:bldP spid="14531" grpId="0" animBg="1"/>
      <p:bldP spid="14531" grpId="1" animBg="1"/>
      <p:bldP spid="14533" grpId="0" animBg="1"/>
      <p:bldP spid="14533" grpId="1" animBg="1"/>
      <p:bldP spid="14534" grpId="0" animBg="1"/>
      <p:bldP spid="14534" grpId="1" animBg="1"/>
      <p:bldP spid="145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2447925"/>
          </a:xfrm>
        </p:spPr>
        <p:txBody>
          <a:bodyPr/>
          <a:lstStyle/>
          <a:p>
            <a:pPr eaLnBrk="1" hangingPunct="1"/>
            <a:r>
              <a:rPr lang="ru-RU" sz="6600" b="1" smtClean="0">
                <a:latin typeface="Monotype Corsiva" pitchFamily="66" charset="0"/>
              </a:rPr>
              <a:t/>
            </a:r>
            <a:br>
              <a:rPr lang="ru-RU" sz="6600" b="1" smtClean="0">
                <a:latin typeface="Monotype Corsiva" pitchFamily="66" charset="0"/>
              </a:rPr>
            </a:br>
            <a:r>
              <a:rPr lang="ru-RU" sz="6600" b="1" i="1" smtClean="0">
                <a:latin typeface="Monotype Corsiva" pitchFamily="66" charset="0"/>
              </a:rPr>
              <a:t/>
            </a:r>
            <a:br>
              <a:rPr lang="ru-RU" sz="6600" b="1" i="1" smtClean="0">
                <a:latin typeface="Monotype Corsiva" pitchFamily="66" charset="0"/>
              </a:rPr>
            </a:br>
            <a:endParaRPr lang="ru-RU" sz="6600" b="1" i="1" smtClean="0">
              <a:latin typeface="Monotype Corsiva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285750"/>
            <a:ext cx="8858250" cy="635793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6600" b="1" i="1" dirty="0" smtClean="0">
                <a:latin typeface="Monotype Corsiva" pitchFamily="66" charset="0"/>
              </a:rPr>
              <a:t>        </a:t>
            </a:r>
            <a:r>
              <a:rPr lang="ru-RU" sz="6600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6600" b="1" i="1" dirty="0" smtClean="0">
                <a:latin typeface="Monotype Corsiva" pitchFamily="66" charset="0"/>
              </a:rPr>
              <a:t>                </a:t>
            </a:r>
            <a: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СКЛОНЕНИЕ</a:t>
            </a:r>
          </a:p>
          <a:p>
            <a:pPr algn="ctr" eaLnBrk="1" hangingPunct="1">
              <a:buFontTx/>
              <a:buNone/>
              <a:defRPr/>
            </a:pPr>
            <a: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ПАДЕЖИ</a:t>
            </a:r>
          </a:p>
          <a:p>
            <a:pPr algn="ctr" eaLnBrk="1" hangingPunct="1">
              <a:buFontTx/>
              <a:buNone/>
              <a:defRPr/>
            </a:pPr>
            <a: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ОКОНЧАНИЯ</a:t>
            </a:r>
            <a:b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6600" b="1" i="1" dirty="0" smtClean="0">
                <a:latin typeface="Monotype Corsiva" pitchFamily="66" charset="0"/>
              </a:rPr>
              <a:t>         </a:t>
            </a:r>
          </a:p>
          <a:p>
            <a:pPr eaLnBrk="1" hangingPunct="1">
              <a:buFontTx/>
              <a:buNone/>
              <a:defRPr/>
            </a:pPr>
            <a:r>
              <a:rPr lang="ru-RU" sz="6600" b="1" i="1" dirty="0" smtClean="0">
                <a:latin typeface="Monotype Corsiva" pitchFamily="66" charset="0"/>
              </a:rPr>
              <a:t>                                    </a:t>
            </a:r>
            <a:endParaRPr lang="ru-RU" sz="6600" b="1" i="1" dirty="0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4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14313"/>
            <a:ext cx="142875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5000625"/>
            <a:ext cx="1944688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42875" y="214313"/>
            <a:ext cx="8858250" cy="747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0099"/>
                </a:solidFill>
              </a:rPr>
              <a:t>ТЕМА УРОКА: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99"/>
                </a:solidFill>
              </a:rPr>
              <a:t>«ПАДЕЖНЫЕ ОКОНЧАНИЯ ИМЁН СУЩЕСТВИТЕЛЬНЫХ 3 СКЛОНЕНИЯ»</a:t>
            </a:r>
          </a:p>
          <a:p>
            <a:pPr algn="ctr">
              <a:defRPr/>
            </a:pPr>
            <a:endParaRPr lang="ru-RU" sz="3200" b="1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000099"/>
                </a:solidFill>
              </a:rPr>
              <a:t>ЗАДАЧИ УРОКА: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200" b="1" dirty="0">
                <a:solidFill>
                  <a:srgbClr val="000099"/>
                </a:solidFill>
              </a:rPr>
              <a:t>ПОКАЗАТЬ УМЕЕМ ЛИ МЫ ОПРЕДЕЛЯТЬ СКЛОНЕНИЕ, РОД, ПАДЕЖ ИМЕН СУЩЕСТВИТЕЛЬНЫХ.</a:t>
            </a:r>
          </a:p>
          <a:p>
            <a:pPr marL="514350" indent="-514350">
              <a:defRPr/>
            </a:pPr>
            <a:r>
              <a:rPr lang="ru-RU" sz="3200" b="1" dirty="0">
                <a:solidFill>
                  <a:srgbClr val="000099"/>
                </a:solidFill>
              </a:rPr>
              <a:t>2. НАУЧИЛИСЬ ЛИ МЫ ВСТАВЛЯТЬ НУЖНОЕ ПАДЕЖНОЕ ОКОНЧАНИЕ ИМЕН СУЩЕСТВИТЕЛЬНЫХ. </a:t>
            </a:r>
          </a:p>
          <a:p>
            <a:pPr algn="ctr">
              <a:defRPr/>
            </a:pPr>
            <a:endParaRPr lang="ru-RU" sz="3200" b="1" dirty="0">
              <a:solidFill>
                <a:srgbClr val="000099"/>
              </a:solidFill>
            </a:endParaRPr>
          </a:p>
          <a:p>
            <a:pPr algn="ctr">
              <a:defRPr/>
            </a:pPr>
            <a:endParaRPr lang="ru-RU" sz="3200" b="1" dirty="0">
              <a:solidFill>
                <a:srgbClr val="000099"/>
              </a:solidFill>
            </a:endParaRPr>
          </a:p>
          <a:p>
            <a:pPr algn="ctr">
              <a:defRPr/>
            </a:pPr>
            <a:endParaRPr lang="ru-RU" sz="3200" b="1" dirty="0">
              <a:solidFill>
                <a:srgbClr val="000099"/>
              </a:solidFill>
            </a:endParaRPr>
          </a:p>
          <a:p>
            <a:pPr algn="ctr">
              <a:defRPr/>
            </a:pPr>
            <a:endParaRPr lang="ru-RU" sz="3200" b="1" dirty="0">
              <a:solidFill>
                <a:srgbClr val="000099"/>
              </a:solidFill>
            </a:endParaRPr>
          </a:p>
        </p:txBody>
      </p:sp>
      <p:pic>
        <p:nvPicPr>
          <p:cNvPr id="7" name="Picture 3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333399"/>
                </a:solidFill>
              </a:rPr>
              <a:t/>
            </a:r>
            <a:br>
              <a:rPr lang="ru-RU" sz="4000" b="1" smtClean="0">
                <a:solidFill>
                  <a:srgbClr val="333399"/>
                </a:solidFill>
              </a:rPr>
            </a:br>
            <a:endParaRPr lang="ru-RU" sz="4000" b="1" smtClean="0">
              <a:solidFill>
                <a:srgbClr val="333399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b="1" i="1" u="sng" smtClean="0">
                <a:solidFill>
                  <a:srgbClr val="000066"/>
                </a:solidFill>
              </a:rPr>
              <a:t>Чтобы правильно писать безударное окончание существительного надо: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b="1" i="1" u="sng" smtClean="0">
                <a:solidFill>
                  <a:srgbClr val="000066"/>
                </a:solidFill>
              </a:rPr>
              <a:t>Шаг 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b="1" smtClean="0">
                <a:solidFill>
                  <a:srgbClr val="000099"/>
                </a:solidFill>
              </a:rPr>
              <a:t>  Определи склонение.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b="1" i="1" u="sng" smtClean="0">
                <a:solidFill>
                  <a:srgbClr val="000066"/>
                </a:solidFill>
              </a:rPr>
              <a:t>Шаг 2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0099"/>
                </a:solidFill>
              </a:rPr>
              <a:t>  По волшебному слову определи окончание существительного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0099"/>
                </a:solidFill>
              </a:rPr>
              <a:t>(1скл.- земля, 2скл.- слон, 3скл.- степь)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b="1" smtClean="0">
              <a:solidFill>
                <a:srgbClr val="000099"/>
              </a:solidFill>
            </a:endParaRPr>
          </a:p>
          <a:p>
            <a:pPr eaLnBrk="1" hangingPunct="1"/>
            <a:endParaRPr lang="ru-RU" b="1" smtClean="0">
              <a:solidFill>
                <a:srgbClr val="000099"/>
              </a:solidFill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187450" y="0"/>
            <a:ext cx="6275388" cy="70167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i="1">
                <a:solidFill>
                  <a:srgbClr val="333399"/>
                </a:solidFill>
              </a:rPr>
              <a:t>Алгоритм работы</a:t>
            </a:r>
            <a:r>
              <a:rPr lang="ru-RU" sz="4000" b="1">
                <a:solidFill>
                  <a:srgbClr val="333399"/>
                </a:solidFill>
              </a:rPr>
              <a:t>: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7540">
            <a:off x="6588125" y="1125538"/>
            <a:ext cx="20018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BOOK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1888" y="6038850"/>
            <a:ext cx="166211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QUILLP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1475" y="4076700"/>
            <a:ext cx="1152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6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395288" y="2060575"/>
            <a:ext cx="1944687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000099"/>
                </a:solidFill>
              </a:rPr>
              <a:t>Р.п.</a:t>
            </a:r>
          </a:p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000099"/>
                </a:solidFill>
              </a:rPr>
              <a:t>Д.п.</a:t>
            </a:r>
          </a:p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000099"/>
                </a:solidFill>
              </a:rPr>
              <a:t>П.п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339975" y="765175"/>
            <a:ext cx="1800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000099"/>
                </a:solidFill>
              </a:rPr>
              <a:t>1 скл.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877050" y="836613"/>
            <a:ext cx="1800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000099"/>
                </a:solidFill>
              </a:rPr>
              <a:t>3 скл.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835150" y="1628775"/>
            <a:ext cx="698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990099"/>
                </a:solidFill>
              </a:rPr>
              <a:t>-и,-ы     -а,-я    -и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092950" y="3284538"/>
            <a:ext cx="1154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990099"/>
                </a:solidFill>
              </a:rPr>
              <a:t>-и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7164388" y="4652963"/>
            <a:ext cx="10810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990099"/>
                </a:solidFill>
              </a:rPr>
              <a:t>-и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 flipH="1">
            <a:off x="2051050" y="3357563"/>
            <a:ext cx="6265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990099"/>
                </a:solidFill>
              </a:rPr>
              <a:t>-е        -у,-ю     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908175" y="4724400"/>
            <a:ext cx="12239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990099"/>
                </a:solidFill>
              </a:rPr>
              <a:t>-е</a:t>
            </a: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4572000" y="836613"/>
            <a:ext cx="1800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000099"/>
                </a:solidFill>
              </a:rPr>
              <a:t>2 скл.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716463" y="4724400"/>
            <a:ext cx="1079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>
                <a:solidFill>
                  <a:srgbClr val="990099"/>
                </a:solidFill>
              </a:rPr>
              <a:t>-е</a:t>
            </a:r>
          </a:p>
        </p:txBody>
      </p:sp>
      <p:pic>
        <p:nvPicPr>
          <p:cNvPr id="12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  <p:bldP spid="23560" grpId="0"/>
      <p:bldP spid="23561" grpId="0"/>
      <p:bldP spid="23562" grpId="0"/>
      <p:bldP spid="235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151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FF"/>
                </a:solidFill>
              </a:rPr>
              <a:t>Спиши. Определи падеж, склонение, вставь пропущенные окончания.</a:t>
            </a:r>
          </a:p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z="3600" b="1" smtClean="0"/>
              <a:t>Говорить о жизн., приехать из деревн., подойти к сирен., узнать по букв., связать из шерст., купаться в фонтан., лететь в неб..</a:t>
            </a:r>
          </a:p>
          <a:p>
            <a:pPr eaLnBrk="1" hangingPunct="1">
              <a:buFontTx/>
              <a:buNone/>
            </a:pPr>
            <a:r>
              <a:rPr lang="ru-RU" sz="3600" b="1" smtClean="0"/>
              <a:t>   Говорить о жизн</a:t>
            </a:r>
            <a:r>
              <a:rPr lang="ru-RU" sz="3600" b="1" smtClean="0">
                <a:solidFill>
                  <a:srgbClr val="FF0000"/>
                </a:solidFill>
              </a:rPr>
              <a:t>и</a:t>
            </a:r>
            <a:r>
              <a:rPr lang="ru-RU" sz="3600" b="1" smtClean="0"/>
              <a:t>, приехать из деревн</a:t>
            </a:r>
            <a:r>
              <a:rPr lang="ru-RU" sz="3600" b="1" smtClean="0">
                <a:solidFill>
                  <a:srgbClr val="FF0000"/>
                </a:solidFill>
              </a:rPr>
              <a:t>и</a:t>
            </a:r>
            <a:r>
              <a:rPr lang="ru-RU" sz="3600" b="1" smtClean="0"/>
              <a:t>, подойти к сирен</a:t>
            </a:r>
            <a:r>
              <a:rPr lang="ru-RU" sz="3600" b="1" smtClean="0">
                <a:solidFill>
                  <a:srgbClr val="FF0000"/>
                </a:solidFill>
              </a:rPr>
              <a:t>и</a:t>
            </a:r>
            <a:r>
              <a:rPr lang="ru-RU" sz="3600" b="1" smtClean="0"/>
              <a:t>, узнать по букв</a:t>
            </a:r>
            <a:r>
              <a:rPr lang="ru-RU" sz="3600" b="1" smtClean="0">
                <a:solidFill>
                  <a:srgbClr val="FF0000"/>
                </a:solidFill>
              </a:rPr>
              <a:t>е</a:t>
            </a:r>
            <a:r>
              <a:rPr lang="ru-RU" sz="3600" b="1" smtClean="0"/>
              <a:t>, связать из шерст</a:t>
            </a:r>
            <a:r>
              <a:rPr lang="ru-RU" sz="3600" b="1" smtClean="0">
                <a:solidFill>
                  <a:srgbClr val="FF0000"/>
                </a:solidFill>
              </a:rPr>
              <a:t>и</a:t>
            </a:r>
            <a:r>
              <a:rPr lang="ru-RU" sz="3600" b="1" smtClean="0"/>
              <a:t>, купаться в фонтан</a:t>
            </a:r>
            <a:r>
              <a:rPr lang="ru-RU" sz="3600" b="1" smtClean="0">
                <a:solidFill>
                  <a:srgbClr val="FF0000"/>
                </a:solidFill>
              </a:rPr>
              <a:t>е</a:t>
            </a:r>
            <a:r>
              <a:rPr lang="ru-RU" sz="3600" b="1" smtClean="0"/>
              <a:t>, лететь в неб</a:t>
            </a:r>
            <a:r>
              <a:rPr lang="ru-RU" sz="3600" b="1" smtClean="0">
                <a:solidFill>
                  <a:srgbClr val="FF0000"/>
                </a:solidFill>
              </a:rPr>
              <a:t>е</a:t>
            </a:r>
            <a:r>
              <a:rPr lang="ru-RU" sz="3600" b="1" smtClean="0"/>
              <a:t>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8625" y="5357813"/>
            <a:ext cx="1928813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071688"/>
            <a:ext cx="142875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344</Words>
  <Application>Microsoft Office PowerPoint</Application>
  <PresentationFormat>Экран (4:3)</PresentationFormat>
  <Paragraphs>107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Arial</vt:lpstr>
      <vt:lpstr>Calibri</vt:lpstr>
      <vt:lpstr>Monotype Corsiva</vt:lpstr>
      <vt:lpstr>Times New Roman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МОУ «СОШ №3 г. Вольска Саратовской области» </vt:lpstr>
      <vt:lpstr>Слайд 2</vt:lpstr>
      <vt:lpstr> Подберезовик, молодость,  старушка, молоко. </vt:lpstr>
      <vt:lpstr>Слайд 4</vt:lpstr>
      <vt:lpstr>  </vt:lpstr>
      <vt:lpstr>Слайд 6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пар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www.PHILka.RU</cp:lastModifiedBy>
  <cp:revision>27</cp:revision>
  <dcterms:created xsi:type="dcterms:W3CDTF">2008-11-25T17:10:36Z</dcterms:created>
  <dcterms:modified xsi:type="dcterms:W3CDTF">2011-02-25T17:30:06Z</dcterms:modified>
</cp:coreProperties>
</file>