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0" r:id="rId4"/>
    <p:sldId id="276" r:id="rId5"/>
    <p:sldId id="261" r:id="rId6"/>
    <p:sldId id="271" r:id="rId7"/>
    <p:sldId id="262" r:id="rId8"/>
    <p:sldId id="272" r:id="rId9"/>
    <p:sldId id="263" r:id="rId10"/>
    <p:sldId id="275" r:id="rId11"/>
    <p:sldId id="280" r:id="rId12"/>
    <p:sldId id="265" r:id="rId13"/>
    <p:sldId id="278" r:id="rId14"/>
    <p:sldId id="268" r:id="rId15"/>
    <p:sldId id="266" r:id="rId16"/>
    <p:sldId id="267" r:id="rId17"/>
    <p:sldId id="258" r:id="rId18"/>
    <p:sldId id="269" r:id="rId19"/>
    <p:sldId id="270" r:id="rId20"/>
    <p:sldId id="281" r:id="rId21"/>
    <p:sldId id="264" r:id="rId22"/>
    <p:sldId id="274" r:id="rId23"/>
    <p:sldId id="279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00FF"/>
    <a:srgbClr val="CC3300"/>
    <a:srgbClr val="FF66FF"/>
    <a:srgbClr val="990099"/>
    <a:srgbClr val="00CC00"/>
    <a:srgbClr val="99CC00"/>
    <a:srgbClr val="FF7C80"/>
    <a:srgbClr val="990033"/>
    <a:srgbClr val="33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7A1C600-C0FE-41E1-A6AC-39F30F96A02A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9C16BA4-5DB0-433C-BB41-3F068D2FD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ages.google.ru/imgres?imgurl=http://virtmuseum.aonb.ru/z5/images/z5_ap64_vnbig.jpg&amp;imgrefurl=http://virtmuseum.aonb.ru/z5/z5_ap64.html&amp;usg=__rxpp5Z2qxi4CqUGRk3Pjqlt0AxI=&amp;h=1064&amp;w=800&amp;sz=144&amp;hl=ru&amp;start=3&amp;um=1&amp;tbnid=R1XQySpPKOKUMM:&amp;tbnh=150&amp;tbnw=113&amp;prev=/images?q=%D0%98%D0%B2%D0%B0%D0%BD+%D0%A4%D1%91%D0%B4%D0%BE%D1%80%D0%BE%D0%B2+%D1%84%D0%BE%D1%82%D0%BE&amp;hl=ru&amp;lr=&amp;sa=X&amp;um=1&amp;newwindow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://www.google.ru/imgres?imgurl=http://www.rulex.ru/rpg/WebPict/fullpic/0092-230.jpg&amp;imgrefurl=http://www.rulex.ru/rpg/portraits/22/22569.htm&amp;h=550&amp;w=401&amp;sz=52&amp;tbnid=ozgduJ3UTVlvDM::&amp;tbnh=133&amp;tbnw=97&amp;prev=/images?q=%D0%98%D0%B2%D0%B0%D0%BD+%D0%A4%D1%91%D0%B4%D0%BE%D1%80%D0%BE%D0%B2+%D1%84%D0%BE%D1%82%D0%BE&amp;hl=ru&amp;usg=__LVtQU5VNAqf1gjMB5kUD8n1SI98=&amp;ei=CuDAScLgKNORsAbDoPy0DQ&amp;sa=X&amp;oi=image_result&amp;resnum=1&amp;ct=image&amp;cd=1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ostav.ru/articles/rus/2007/05.09/news/images/1vedomosti_b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a.autoreview.ru/archive/2006/21/nefteprod/Links/IMGP1345_1024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kfinkelshteyn.narod.ru/Tzarskoye_Selo/Uch_zav/R_uch7.htm" TargetMode="External"/><Relationship Id="rId7" Type="http://schemas.openxmlformats.org/officeDocument/2006/relationships/image" Target="../media/image35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hyperlink" Target="http://images.google.ru/imgres?imgurl=http://www.triorelikt.ru/pics/documents/088282ad451e54c7ddcfbc6e7028458f_sm.jpg&amp;imgrefurl=http://www.triorelikt.ru/conserts/&amp;usg=__QYpvO1milmnuU2LO9h2UMxE6F2U=&amp;h=150&amp;w=200&amp;sz=11&amp;hl=ru&amp;start=9&amp;um=1&amp;tbnid=K-2LHaeziaaP5M:&amp;tbnh=78&amp;tbnw=104&amp;prev=/images?q=%D0%9F%D0%B5%D1%80%D0%B2%D0%B0%D1%8F+%D0%BE%D1%81%D0%BA%D0%BE%D0%B2%D1%81%D0%BA%D0%B0%D1%8F+%D0%B3%D0%B8%D0%BC%D0%BD%D0%B0%D0%B7%D0%B8%D1%8F+%D1%84%D0%BE%D1%82%D0%BE&amp;hl=ru&amp;lr=&amp;um=1&amp;newwindow=1" TargetMode="Externa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int-edu.ru/museum/history_alexander2_6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hyperlink" Target="http://ru.wikipedia.org/wiki/%D0%A4%D0%B0%D0%B9%D0%BB:1-st_MSU_Kremlin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mages.google.ru/imgres?imgurl=http://www.klassika.ru/stihi/lomonosov/photo.jpg&amp;imgrefurl=http://www.klassika.ru/stihi/lomonosov/&amp;usg=__QYx_rsZJIGg6iyeJub-glMhey2Y=&amp;h=194&amp;w=165&amp;sz=12&amp;hl=ru&amp;start=12&amp;um=1&amp;tbnid=KS6gYvh_snHCQM:&amp;tbnh=103&amp;tbnw=88&amp;prev=/images?q=%D0%9B%D0%9E%D0%BC%D0%BE%D0%BD%D0%BE%D1%81%D0%BE%D0%B2+%D1%84%D0%BE%D1%82%D0%BE&amp;hl=ru&amp;lr=&amp;sa=X&amp;um=1&amp;newwindow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1.sld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msu.mnc.ru/view.php?dir=ex&amp;image=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ru/imgres?imgurl=http://img221.imageshack.us/img221/4840/39835063fq0.jpg&amp;imgrefurl=http://uragan-rs.livejournal.com/tag/%D0%9D%D0%BE%D0%B6%D0%B8&amp;usg=__moPeLsaqfM87Sp1P_0etRQ56Ei4=&amp;h=300&amp;w=300&amp;sz=10&amp;hl=ru&amp;start=1&amp;um=1&amp;tbnid=NF9WRkgXP3QUeM:&amp;tbnh=116&amp;tbnw=116&amp;prev=/images?q=%D0%BF%D0%B5%D1%80%D0%BE%D1%87%D0%B8%D0%BD%D0%BD%D1%8B%D0%B9+%D0%BD%D0%BE%D0%B6+%D1%84%D0%BE%D1%82%D0%BE&amp;ndsp=20&amp;hl=ru&amp;lr=&amp;sa=N&amp;um=1&amp;newwindow=1" TargetMode="External"/><Relationship Id="rId13" Type="http://schemas.openxmlformats.org/officeDocument/2006/relationships/image" Target="../media/image54.jpeg"/><Relationship Id="rId3" Type="http://schemas.openxmlformats.org/officeDocument/2006/relationships/hyperlink" Target="http://www.google.ru/imgres?imgurl=http://school-sector.relarn.ru/tanya/schoolweb/perm100/mart99/proekt/batal/batal2.GIF&amp;imgrefurl=http://school-sector.relarn.ru/tanya/schoolweb/perm100/mart99/proekt/batal/batalov.html&amp;h=137&amp;w=170&amp;sz=5&amp;tbnid=1URi1x4fXxH3nM::&amp;tbnh=80&amp;tbnw=99&amp;prev=/images?q=%D0%B3%D1%83%D1%81%D0%B8%D0%BD%D0%BE%D0%B5+%D0%BF%D0%B5%D1%80%D0%BE+%D1%84%D0%BE%D1%82%D0%BE&amp;hl=ru&amp;usg=__adYpnW49GtLx_ggRmlKEW_RIlIc=&amp;ei=RfabSaSMA4Ww0AXZu7zcBQ&amp;sa=X&amp;oi=image_result&amp;resnum=4&amp;ct=image&amp;cd=1" TargetMode="External"/><Relationship Id="rId7" Type="http://schemas.openxmlformats.org/officeDocument/2006/relationships/image" Target="../media/image51.jpeg"/><Relationship Id="rId12" Type="http://schemas.openxmlformats.org/officeDocument/2006/relationships/hyperlink" Target="http://images.google.ru/imgres?imgurl=http://www.paradisepen.com/paradise/assets/product_images/Thumbnails/Cavallini/inkwell.jpg&amp;imgrefurl=http://mag1x-ru.livejournal.com/tag/%D0%B4%D0%B8%D0%B7%D0%B0%D0%B9%D0%BD%D0%B5%D1%80%D1%8B+%D0%B8+%D0%B4%D0%B8%D0%B7%D0%B0%D0%B9%D0%BD&amp;usg=__oeAZxNdh_U4qM4OzGGipA2Z8ZiA=&amp;h=240&amp;w=260&amp;sz=5&amp;hl=ru&amp;start=2&amp;um=1&amp;tbnid=WWD0KVvBG8bsTM:&amp;tbnh=103&amp;tbnw=112&amp;prev=/images?q=%D1%87%D0%B5%D1%80%D0%BD%D0%B8%D0%BB%D1%8C%D0%BD%D0%B8%D1%86%D0%B0+%D1%84%D0%BE%D1%82%D0%BE&amp;hl=ru&amp;lr=&amp;sa=X&amp;um=1&amp;newwindow=1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ru/imgres?imgurl=http://www.kolobok.by/thumb/269x0xN/data/files/1230976981_00180000310101.jpg&amp;imgrefurl=http://www.kolobok.by/main-catalog/1911.cat.39.html&amp;usg=__fyoxGwj1UL5KpRuvfHHKYwbRLT8=&amp;h=201&amp;w=269&amp;sz=19&amp;hl=ru&amp;start=37&amp;um=1&amp;tbnid=8GQP23wXUzjRkM:&amp;tbnh=84&amp;tbnw=113&amp;prev=/images?q=%D0%BF%D0%B5%D1%80%D0%BE%D1%87%D0%B8%D0%BD%D0%BD%D1%8B%D0%B9+%D0%BD%D0%BE%D0%B6+%D1%84%D0%BE%D1%82%D0%BE&amp;ndsp=20&amp;hl=ru&amp;lr=&amp;sa=N&amp;start=20&amp;um=1&amp;newwindow=1" TargetMode="External"/><Relationship Id="rId11" Type="http://schemas.openxmlformats.org/officeDocument/2006/relationships/image" Target="../media/image53.jpeg"/><Relationship Id="rId5" Type="http://schemas.openxmlformats.org/officeDocument/2006/relationships/image" Target="../media/image50.jpeg"/><Relationship Id="rId10" Type="http://schemas.openxmlformats.org/officeDocument/2006/relationships/hyperlink" Target="http://images.google.ru/imgres?imgurl=http://trezvoeslovo.ru/newsimg/277847_2008-12-29_154513.jpg&amp;imgrefurl=http://trezvoeslovo.ru/rubrik.php?id_site=&amp;id_page=83&amp;id_article=312&amp;usg=__7MU9anvsps6eaOAlouo6dHl5Vro=&amp;h=377&amp;w=261&amp;sz=24&amp;hl=ru&amp;start=14&amp;um=1&amp;tbnid=I_lEJ5lGTxOwiM:&amp;tbnh=122&amp;tbnw=84&amp;prev=/images?q=%D1%87%D0%B5%D1%80%D0%BD%D0%B8%D0%BB%D1%8C%D0%BD%D0%B8%D1%86%D0%B0+%D1%84%D0%BE%D1%82%D0%BE&amp;hl=ru&amp;lr=&amp;sa=X&amp;um=1&amp;newwindow=1" TargetMode="External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5.jpeg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11" Type="http://schemas.openxmlformats.org/officeDocument/2006/relationships/image" Target="../media/image63.gif"/><Relationship Id="rId5" Type="http://schemas.openxmlformats.org/officeDocument/2006/relationships/image" Target="../media/image57.jpeg"/><Relationship Id="rId10" Type="http://schemas.openxmlformats.org/officeDocument/2006/relationships/image" Target="../media/image62.gif"/><Relationship Id="rId4" Type="http://schemas.openxmlformats.org/officeDocument/2006/relationships/image" Target="../media/image56.jpeg"/><Relationship Id="rId9" Type="http://schemas.openxmlformats.org/officeDocument/2006/relationships/image" Target="../media/image6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4%D0%B0%D0%B9%D0%BB:Berest_gramata_n_155.jpg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images.google.ru/imgres?imgurl=http://img.liveinternet.ru/images/attach/4/11928/11928652_Beresta.jpg&amp;imgrefurl=http://www.liveinternet.ru/community/atlantida_2005/&amp;usg=__S-nmG3NAYxP8Ffucv2t2kt5oWC8=&amp;h=240&amp;w=320&amp;sz=18&amp;hl=ru&amp;start=23&amp;um=1&amp;tbnid=ieYZPzfw0NZ2_M:&amp;tbnh=89&amp;tbnw=118&amp;prev=/images?q=%D0%B1%D0%B5%D1%80%D0%B5%D1%81%D1%82%D0%B0&amp;ndsp=20&amp;hl=ru&amp;lr=&amp;sa=N&amp;start=20&amp;um=1&amp;newwindow=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400" dirty="0" smtClean="0"/>
              <a:t>Как зарождалось образование на Руси и в России?</a:t>
            </a:r>
            <a:endParaRPr lang="ru-RU" sz="4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000" dirty="0" smtClean="0"/>
              <a:t>ПРОЕКТ</a:t>
            </a:r>
            <a:br>
              <a:rPr lang="ru-RU" sz="8000" dirty="0" smtClean="0"/>
            </a:br>
            <a:r>
              <a:rPr lang="ru-RU" sz="7200" dirty="0" smtClean="0"/>
              <a:t> </a:t>
            </a:r>
            <a:r>
              <a:rPr lang="ru-RU" sz="7200" dirty="0" smtClean="0">
                <a:latin typeface="Mistral" pitchFamily="66" charset="0"/>
              </a:rPr>
              <a:t>4</a:t>
            </a:r>
            <a:r>
              <a:rPr lang="ru-RU" sz="7200" dirty="0" smtClean="0"/>
              <a:t> </a:t>
            </a:r>
            <a:r>
              <a:rPr lang="ru-RU" sz="5400" dirty="0" smtClean="0"/>
              <a:t>КЛАССА</a:t>
            </a:r>
            <a:endParaRPr lang="ru-RU" sz="5400" dirty="0"/>
          </a:p>
        </p:txBody>
      </p:sp>
    </p:spTree>
  </p:cSld>
  <p:clrMapOvr>
    <a:masterClrMapping/>
  </p:clrMapOvr>
  <p:transition spd="med"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bn0.google.com/images?q=tbn:R1XQySpPKOKUMM:http://virtmuseum.aonb.ru/z5/images/z5_ap64_vnbi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4286280" cy="56897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2066" y="785794"/>
            <a:ext cx="3714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Первая печатная книга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«Апостол»</a:t>
            </a:r>
            <a:endParaRPr lang="ru-RU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http://www.rulex.ru/rpg/portraits/22/22569.ht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214554"/>
            <a:ext cx="3151867" cy="43216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429784" cy="7048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«Первая школа»  Древней Руси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http://www.artsait.ru/art/k/kustodiev/img/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7715304" cy="5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Школы  при Петре</a:t>
            </a:r>
            <a:r>
              <a:rPr b="1" smtClean="0">
                <a:solidFill>
                  <a:schemeClr val="tx2">
                    <a:lumMod val="90000"/>
                  </a:schemeClr>
                </a:solidFill>
              </a:rPr>
              <a:t> I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b="1" smtClean="0">
                <a:solidFill>
                  <a:schemeClr val="tx2">
                    <a:lumMod val="90000"/>
                  </a:schemeClr>
                </a:solidFill>
              </a:rPr>
              <a:t>XVII-XVIII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вв.)</a:t>
            </a:r>
            <a:endParaRPr lang="ru-RU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8196" name="Picture 4" descr="http://peterthegreat.us/userfiles/image/cen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7210425" cy="52673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857232"/>
            <a:ext cx="164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Асамблеи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Line 4"/>
          <p:cNvSpPr>
            <a:spLocks noChangeShapeType="1"/>
          </p:cNvSpPr>
          <p:nvPr/>
        </p:nvSpPr>
        <p:spPr bwMode="auto">
          <a:xfrm flipH="1">
            <a:off x="2857488" y="1857364"/>
            <a:ext cx="2889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5286380" y="1928802"/>
            <a:ext cx="357190" cy="35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85720" y="2285992"/>
            <a:ext cx="2997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2">
                    <a:lumMod val="90000"/>
                  </a:schemeClr>
                </a:solidFill>
              </a:rPr>
              <a:t>допетровское время</a:t>
            </a:r>
          </a:p>
          <a:p>
            <a:r>
              <a:rPr lang="ru-RU" sz="2400" dirty="0">
                <a:solidFill>
                  <a:schemeClr val="tx2">
                    <a:lumMod val="90000"/>
                  </a:schemeClr>
                </a:solidFill>
              </a:rPr>
              <a:t>    </a:t>
            </a:r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XVI – XVII </a:t>
            </a:r>
            <a:r>
              <a:rPr lang="ru-RU" sz="2400" dirty="0">
                <a:solidFill>
                  <a:schemeClr val="tx2">
                    <a:lumMod val="90000"/>
                  </a:schemeClr>
                </a:solidFill>
              </a:rPr>
              <a:t>века</a:t>
            </a:r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 </a:t>
            </a:r>
            <a:endParaRPr lang="ru-RU" sz="24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214942" y="2285992"/>
            <a:ext cx="34691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2">
                    <a:lumMod val="90000"/>
                  </a:schemeClr>
                </a:solidFill>
              </a:rPr>
              <a:t>послепетровское время</a:t>
            </a:r>
          </a:p>
          <a:p>
            <a:r>
              <a:rPr lang="ru-RU" sz="2400" dirty="0">
                <a:solidFill>
                  <a:schemeClr val="tx2">
                    <a:lumMod val="90000"/>
                  </a:schemeClr>
                </a:solidFill>
              </a:rPr>
              <a:t>            </a:t>
            </a:r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XVIII </a:t>
            </a:r>
            <a:r>
              <a:rPr lang="ru-RU" sz="2400" dirty="0">
                <a:solidFill>
                  <a:schemeClr val="tx2">
                    <a:lumMod val="90000"/>
                  </a:schemeClr>
                </a:solidFill>
              </a:rPr>
              <a:t>век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563938" y="3068638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3300"/>
                </a:solidFill>
              </a:rPr>
              <a:t>XVIII </a:t>
            </a:r>
            <a:r>
              <a:rPr lang="ru-RU">
                <a:solidFill>
                  <a:srgbClr val="CC3300"/>
                </a:solidFill>
              </a:rPr>
              <a:t>век</a:t>
            </a: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857232"/>
            <a:ext cx="17653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07950" y="188913"/>
            <a:ext cx="894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99CC00"/>
                </a:solidFill>
              </a:rPr>
              <a:t>Вклад Петра </a:t>
            </a:r>
            <a:r>
              <a:rPr lang="en-US" sz="3600" dirty="0">
                <a:solidFill>
                  <a:srgbClr val="99CC00"/>
                </a:solidFill>
              </a:rPr>
              <a:t>I</a:t>
            </a:r>
            <a:r>
              <a:rPr lang="ru-RU" sz="3600" dirty="0">
                <a:solidFill>
                  <a:srgbClr val="99CC00"/>
                </a:solidFill>
              </a:rPr>
              <a:t> в российское образование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14282" y="3286124"/>
            <a:ext cx="4449763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ru-RU" dirty="0"/>
              <a:t>1.   приходские школы для детей </a:t>
            </a:r>
          </a:p>
          <a:p>
            <a:pPr marL="342900" indent="-342900"/>
            <a:r>
              <a:rPr lang="ru-RU" dirty="0"/>
              <a:t>      ремесленников и купцов: </a:t>
            </a:r>
          </a:p>
          <a:p>
            <a:pPr marL="342900" indent="-342900"/>
            <a:r>
              <a:rPr lang="ru-RU" dirty="0"/>
              <a:t>      счет и грамота;</a:t>
            </a:r>
          </a:p>
          <a:p>
            <a:pPr marL="342900" indent="-342900">
              <a:buFontTx/>
              <a:buAutoNum type="arabicPeriod" startAt="2"/>
            </a:pPr>
            <a:r>
              <a:rPr lang="ru-RU" dirty="0"/>
              <a:t>возникали типографии;</a:t>
            </a:r>
          </a:p>
          <a:p>
            <a:pPr marL="342900" indent="-342900">
              <a:buFontTx/>
              <a:buAutoNum type="arabicPeriod" startAt="2"/>
            </a:pPr>
            <a:r>
              <a:rPr lang="ru-RU" dirty="0"/>
              <a:t>создавались учебники;</a:t>
            </a:r>
          </a:p>
          <a:p>
            <a:pPr marL="342900" indent="-342900">
              <a:buFontTx/>
              <a:buAutoNum type="arabicPeriod" startAt="2"/>
            </a:pPr>
            <a:r>
              <a:rPr lang="ru-RU" dirty="0"/>
              <a:t>толковые словари </a:t>
            </a:r>
            <a:r>
              <a:rPr lang="en-US" dirty="0"/>
              <a:t>“</a:t>
            </a:r>
            <a:r>
              <a:rPr lang="ru-RU" dirty="0"/>
              <a:t>азбуковники</a:t>
            </a:r>
            <a:r>
              <a:rPr lang="en-US" dirty="0"/>
              <a:t>”</a:t>
            </a:r>
            <a:r>
              <a:rPr lang="ru-RU" dirty="0"/>
              <a:t>;</a:t>
            </a:r>
          </a:p>
          <a:p>
            <a:pPr marL="342900" indent="-342900">
              <a:buFontTx/>
              <a:buAutoNum type="arabicPeriod" startAt="2"/>
            </a:pPr>
            <a:r>
              <a:rPr lang="ru-RU" dirty="0"/>
              <a:t>учебники с арабскими цифрами,</a:t>
            </a:r>
          </a:p>
          <a:p>
            <a:pPr marL="342900" indent="-342900"/>
            <a:r>
              <a:rPr lang="ru-RU" dirty="0"/>
              <a:t>     правила: + и – ;</a:t>
            </a:r>
          </a:p>
          <a:p>
            <a:pPr marL="342900" indent="-342900"/>
            <a:r>
              <a:rPr lang="ru-RU" dirty="0"/>
              <a:t>6.  историческая литература – любимое</a:t>
            </a:r>
          </a:p>
          <a:p>
            <a:pPr marL="342900" indent="-342900"/>
            <a:r>
              <a:rPr lang="ru-RU" dirty="0"/>
              <a:t>     чтение древнерусского грамотея; </a:t>
            </a:r>
          </a:p>
          <a:p>
            <a:pPr marL="342900" indent="-342900">
              <a:buFontTx/>
              <a:buAutoNum type="arabicPeriod" startAt="7"/>
            </a:pPr>
            <a:r>
              <a:rPr lang="ru-RU" dirty="0"/>
              <a:t>слабая арифметика, развивалась </a:t>
            </a:r>
          </a:p>
          <a:p>
            <a:pPr marL="342900" indent="-342900"/>
            <a:r>
              <a:rPr lang="ru-RU" dirty="0"/>
              <a:t>     геометрия;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738688" y="3214686"/>
            <a:ext cx="4405312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/>
              <a:t>профессиональное образование;</a:t>
            </a:r>
          </a:p>
          <a:p>
            <a:pPr marL="342900" indent="-342900">
              <a:buFontTx/>
              <a:buAutoNum type="arabicPeriod"/>
            </a:pPr>
            <a:r>
              <a:rPr lang="ru-RU" dirty="0"/>
              <a:t>навигацкая, пушкарская, приказная,</a:t>
            </a:r>
          </a:p>
          <a:p>
            <a:pPr marL="342900" indent="-342900"/>
            <a:r>
              <a:rPr lang="ru-RU" dirty="0"/>
              <a:t>      госпитальная школы;</a:t>
            </a:r>
          </a:p>
          <a:p>
            <a:pPr marL="342900" indent="-342900">
              <a:buFontTx/>
              <a:buAutoNum type="arabicPeriod" startAt="3"/>
            </a:pPr>
            <a:r>
              <a:rPr lang="ru-RU" dirty="0"/>
              <a:t>цифирные школы – начальное </a:t>
            </a:r>
          </a:p>
          <a:p>
            <a:pPr marL="342900" indent="-342900"/>
            <a:r>
              <a:rPr lang="ru-RU" dirty="0"/>
              <a:t>      обучение математике;</a:t>
            </a:r>
          </a:p>
          <a:p>
            <a:pPr marL="342900" indent="-342900">
              <a:buFontTx/>
              <a:buAutoNum type="arabicPeriod" startAt="4"/>
            </a:pPr>
            <a:r>
              <a:rPr lang="ru-RU" dirty="0"/>
              <a:t>гарнизонные школы – военное </a:t>
            </a:r>
          </a:p>
          <a:p>
            <a:pPr marL="342900" indent="-342900"/>
            <a:r>
              <a:rPr lang="ru-RU" dirty="0"/>
              <a:t>      инженерное и математическое </a:t>
            </a:r>
          </a:p>
          <a:p>
            <a:pPr marL="342900" indent="-342900"/>
            <a:r>
              <a:rPr lang="ru-RU" dirty="0"/>
              <a:t>      образование;</a:t>
            </a:r>
          </a:p>
          <a:p>
            <a:pPr marL="342900" indent="-342900">
              <a:buFontTx/>
              <a:buAutoNum type="arabicPeriod" startAt="5"/>
            </a:pPr>
            <a:r>
              <a:rPr lang="ru-RU" dirty="0"/>
              <a:t>семинарии – духовные школы: </a:t>
            </a:r>
          </a:p>
          <a:p>
            <a:pPr marL="342900" indent="-342900"/>
            <a:r>
              <a:rPr lang="ru-RU" dirty="0"/>
              <a:t>      грамматика, риторика, философия, </a:t>
            </a:r>
          </a:p>
          <a:p>
            <a:pPr marL="342900" indent="-342900"/>
            <a:r>
              <a:rPr lang="ru-RU" dirty="0"/>
              <a:t>      богословие; 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6586526" cy="64291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Первые журналы и газеты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122" name="Picture 2" descr="Лист первого номера петровской газе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28388"/>
            <a:ext cx="3500462" cy="511528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714356"/>
            <a:ext cx="2710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Лист первого номера </a:t>
            </a:r>
          </a:p>
          <a:p>
            <a:pPr algn="ctr"/>
            <a:r>
              <a:rPr lang="ru-RU" sz="2000" dirty="0" smtClean="0"/>
              <a:t>петровской газеты</a:t>
            </a:r>
            <a:endParaRPr lang="ru-RU" sz="2000" dirty="0"/>
          </a:p>
        </p:txBody>
      </p:sp>
      <p:pic>
        <p:nvPicPr>
          <p:cNvPr id="5124" name="Picture 4" descr="Типография - технолог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00504"/>
            <a:ext cx="3333750" cy="2476501"/>
          </a:xfrm>
          <a:prstGeom prst="rect">
            <a:avLst/>
          </a:prstGeom>
          <a:noFill/>
        </p:spPr>
      </p:pic>
      <p:pic>
        <p:nvPicPr>
          <p:cNvPr id="5126" name="Picture 6" descr="Просмотреть картинку полностью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642918"/>
            <a:ext cx="4143404" cy="3127097"/>
          </a:xfrm>
          <a:prstGeom prst="rect">
            <a:avLst/>
          </a:prstGeom>
          <a:noFill/>
        </p:spPr>
      </p:pic>
      <p:pic>
        <p:nvPicPr>
          <p:cNvPr id="5130" name="Picture 10" descr=" 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5072074"/>
            <a:ext cx="3047988" cy="153009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Школы  при Екатерине </a:t>
            </a:r>
            <a:r>
              <a:rPr b="1" smtClean="0">
                <a:solidFill>
                  <a:schemeClr val="tx2">
                    <a:lumMod val="90000"/>
                  </a:schemeClr>
                </a:solidFill>
              </a:rPr>
              <a:t>II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b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b="1" smtClean="0">
                <a:solidFill>
                  <a:schemeClr val="tx2">
                    <a:lumMod val="90000"/>
                  </a:schemeClr>
                </a:solidFill>
              </a:rPr>
              <a:t>XVIII-XIX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вв.)</a:t>
            </a:r>
            <a:endParaRPr lang="ru-RU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8194" name="Picture 2" descr="Екатерина Вторая Велик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357298"/>
            <a:ext cx="3933940" cy="4927691"/>
          </a:xfrm>
          <a:prstGeom prst="rect">
            <a:avLst/>
          </a:prstGeom>
          <a:noFill/>
        </p:spPr>
      </p:pic>
      <p:pic>
        <p:nvPicPr>
          <p:cNvPr id="8196" name="Picture 4" descr="Создатель местного самоуправления в России Екатерина II Велик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2028662" cy="2447919"/>
          </a:xfrm>
          <a:prstGeom prst="rect">
            <a:avLst/>
          </a:prstGeom>
          <a:noFill/>
        </p:spPr>
      </p:pic>
      <p:pic>
        <p:nvPicPr>
          <p:cNvPr id="5" name="Picture 2" descr="Ломоносов демонстрирует Екатерине II мозаику собственного изготовле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4365938" cy="280511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CC00"/>
                </a:solidFill>
              </a:rPr>
              <a:t>Первые гимназии</a:t>
            </a:r>
            <a:endParaRPr lang="ru-RU" dirty="0">
              <a:solidFill>
                <a:srgbClr val="00CC00"/>
              </a:solidFill>
            </a:endParaRPr>
          </a:p>
        </p:txBody>
      </p:sp>
      <p:pic>
        <p:nvPicPr>
          <p:cNvPr id="6146" name="Picture 2" descr="http://gymn2.minsk.edu.by/sm.aspx?uid=1256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5676221" cy="33575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785794"/>
            <a:ext cx="5117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Здание  московской гимназии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170" name="Picture 2" descr="Физический кабинет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857628"/>
            <a:ext cx="3635117" cy="2719400"/>
          </a:xfrm>
          <a:prstGeom prst="rect">
            <a:avLst/>
          </a:prstGeom>
          <a:noFill/>
        </p:spPr>
      </p:pic>
      <p:pic>
        <p:nvPicPr>
          <p:cNvPr id="7172" name="Picture 4" descr="http://tbn3.google.com/images?q=tbn:K-2LHaeziaaP5M:http://www.triorelikt.ru/pics/documents/088282ad451e54c7ddcfbc6e7028458f_sm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857232"/>
            <a:ext cx="2857520" cy="2143143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4714884"/>
            <a:ext cx="1723836" cy="18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5000628" cy="7762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Первые   библиотеки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464347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pi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714884"/>
            <a:ext cx="2357847" cy="1771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85720" y="1000108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990099"/>
                </a:solidFill>
              </a:rPr>
              <a:t>БИБЛИОТЕКА... </a:t>
            </a:r>
            <a:r>
              <a:rPr lang="ru-RU" b="1" i="1" dirty="0" smtClean="0">
                <a:solidFill>
                  <a:srgbClr val="990033"/>
                </a:solidFill>
              </a:rPr>
              <a:t>Древнее и вечно живое обиталище человеческого разума. Неподвижные ряды книжных полок заключают в себе бесконечные грани живого мира: непримиримую борьбу идей, научный поиск, получение знаний, наслаждение прекрасным! Вся жизнь Вселенной сосредоточена в этом магическом кристалле, именуемом библиотекой.</a:t>
            </a:r>
            <a:endParaRPr lang="ru-RU" b="1" dirty="0" smtClean="0">
              <a:solidFill>
                <a:srgbClr val="990033"/>
              </a:solidFill>
            </a:endParaRPr>
          </a:p>
        </p:txBody>
      </p:sp>
      <p:pic>
        <p:nvPicPr>
          <p:cNvPr id="3" name="Picture 2" descr="http://ramina.ru/esmi3/img/volkov/shamb1/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14290"/>
            <a:ext cx="3454487" cy="5286412"/>
          </a:xfrm>
          <a:prstGeom prst="rect">
            <a:avLst/>
          </a:prstGeom>
          <a:noFill/>
        </p:spPr>
      </p:pic>
      <p:pic>
        <p:nvPicPr>
          <p:cNvPr id="10" name="Picture 2" descr="хранилищ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1540">
            <a:off x="2759765" y="3982659"/>
            <a:ext cx="3005063" cy="2256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int-edu.ru/museum/img_history/37_sm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7923884" cy="4214832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57158" y="214290"/>
            <a:ext cx="5357850" cy="63339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Первые университеты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" name="Picture 2" descr="http://upload.wikimedia.org/wikipedia/ru/thumb/e/e4/1-st_MSU_Kremlin.jpg/300px-1-st_MSU_Kremlin.jpg">
            <a:hlinkClick r:id="rId4" tooltip=" Первое здание Московского Университета (слева) у Воскресенских ворот на Красной площади. Гравюра нач. XIX века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4929" y="285728"/>
            <a:ext cx="3513342" cy="21431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2910" y="128586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accent2">
                      <a:lumMod val="75000"/>
                      <a:alpha val="71000"/>
                    </a:schemeClr>
                  </a:solidFill>
                </a:ln>
                <a:solidFill>
                  <a:srgbClr val="FF0000"/>
                </a:solidFill>
                <a:effectLst>
                  <a:innerShdw blurRad="63500" dist="50800" dir="10800000">
                    <a:srgbClr val="FF0000">
                      <a:alpha val="50000"/>
                    </a:srgbClr>
                  </a:innerShdw>
                </a:effectLst>
                <a:latin typeface="Garamond" pitchFamily="18" charset="0"/>
              </a:rPr>
              <a:t>МГУ</a:t>
            </a:r>
          </a:p>
          <a:p>
            <a:pPr algn="ctr"/>
            <a:r>
              <a:rPr lang="ru-RU" b="1" dirty="0" smtClean="0">
                <a:ln>
                  <a:solidFill>
                    <a:schemeClr val="accent2">
                      <a:lumMod val="75000"/>
                      <a:alpha val="71000"/>
                    </a:schemeClr>
                  </a:solidFill>
                </a:ln>
                <a:solidFill>
                  <a:srgbClr val="FF0000"/>
                </a:solidFill>
                <a:effectLst>
                  <a:innerShdw blurRad="63500" dist="50800" dir="10800000">
                    <a:srgbClr val="FF0000">
                      <a:alpha val="50000"/>
                    </a:srgbClr>
                  </a:innerShdw>
                </a:effectLst>
                <a:latin typeface="Garamond" pitchFamily="18" charset="0"/>
              </a:rPr>
              <a:t> имени М.В.    Ломоносова</a:t>
            </a:r>
            <a:endParaRPr lang="ru-RU" sz="3200" b="1" dirty="0">
              <a:ln>
                <a:solidFill>
                  <a:schemeClr val="accent2">
                    <a:lumMod val="75000"/>
                    <a:alpha val="71000"/>
                  </a:schemeClr>
                </a:solidFill>
              </a:ln>
              <a:solidFill>
                <a:srgbClr val="FF0000"/>
              </a:solidFill>
              <a:effectLst>
                <a:innerShdw blurRad="63500" dist="50800" dir="10800000">
                  <a:srgbClr val="FF0000">
                    <a:alpha val="50000"/>
                  </a:srgbClr>
                </a:inn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642918"/>
            <a:ext cx="4929222" cy="9191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Михаил  Васильевич Ломоносов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tbn0.google.com/images?q=tbn:KS6gYvh_snHCQM:http://www.klassika.ru/stihi/lomonosov/phot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97953"/>
            <a:ext cx="3929090" cy="4598825"/>
          </a:xfrm>
          <a:prstGeom prst="rect">
            <a:avLst/>
          </a:prstGeom>
          <a:noFill/>
        </p:spPr>
      </p:pic>
      <p:pic>
        <p:nvPicPr>
          <p:cNvPr id="3076" name="Picture 4" descr="Ломоносов Михаил Васильеви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85728"/>
            <a:ext cx="3643338" cy="4463091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929058" cy="571504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B0F0"/>
                </a:solidFill>
              </a:rPr>
              <a:t>Такие темы мы исследовали, изучали, чтобы ответить себе на вопрос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990099"/>
                </a:solidFill>
              </a:rPr>
              <a:t>«Как зарождалось образование в нашей стране?</a:t>
            </a:r>
            <a:endParaRPr lang="ru-RU" sz="4000" b="1" dirty="0">
              <a:solidFill>
                <a:srgbClr val="990099"/>
              </a:solidFill>
            </a:endParaRPr>
          </a:p>
        </p:txBody>
      </p:sp>
      <p:graphicFrame>
        <p:nvGraphicFramePr>
          <p:cNvPr id="52225" name="Object 1"/>
          <p:cNvGraphicFramePr>
            <a:graphicFrameLocks noChangeAspect="1"/>
          </p:cNvGraphicFramePr>
          <p:nvPr/>
        </p:nvGraphicFramePr>
        <p:xfrm>
          <a:off x="3918515" y="171450"/>
          <a:ext cx="5011173" cy="6686550"/>
        </p:xfrm>
        <a:graphic>
          <a:graphicData uri="http://schemas.openxmlformats.org/presentationml/2006/ole">
            <p:oleObj spid="_x0000_s52225" name="Слайд" r:id="rId4" imgW="3427543" imgH="4570478" progId="PowerPoint.Slide.12">
              <p:embed/>
            </p:oleObj>
          </a:graphicData>
        </a:graphic>
      </p:graphicFrame>
    </p:spTree>
  </p:cSld>
  <p:clrMapOvr>
    <a:masterClrMapping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853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66FF"/>
                </a:solidFill>
              </a:rPr>
              <a:t>СОВРЕМЕННЫЕ ШКОЛЫ   ХХ</a:t>
            </a:r>
            <a:r>
              <a:rPr lang="en-US" sz="4000" dirty="0" smtClean="0">
                <a:solidFill>
                  <a:srgbClr val="FF66FF"/>
                </a:solidFill>
              </a:rPr>
              <a:t>I</a:t>
            </a:r>
            <a:r>
              <a:rPr lang="ru-RU" sz="4000" dirty="0" smtClean="0">
                <a:solidFill>
                  <a:srgbClr val="FF66FF"/>
                </a:solidFill>
              </a:rPr>
              <a:t>века</a:t>
            </a:r>
            <a:endParaRPr lang="ru-RU" sz="4000" dirty="0">
              <a:solidFill>
                <a:srgbClr val="FF66FF"/>
              </a:solidFill>
            </a:endParaRPr>
          </a:p>
        </p:txBody>
      </p:sp>
      <p:pic>
        <p:nvPicPr>
          <p:cNvPr id="4" name="Picture 2" descr="http://msu.mnc.ru/ex/5_t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7496"/>
            <a:ext cx="3762420" cy="3762420"/>
          </a:xfrm>
          <a:prstGeom prst="rect">
            <a:avLst/>
          </a:prstGeom>
          <a:noFill/>
        </p:spPr>
      </p:pic>
      <p:pic>
        <p:nvPicPr>
          <p:cNvPr id="6" name="Рисунок 5" descr="http://www.msu.ru/img/student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857232"/>
            <a:ext cx="200025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\\Dcfs\DOCS\belozerova\Мои документы\Типография\IMGP1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57496"/>
            <a:ext cx="5280314" cy="37147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429256" y="2857496"/>
            <a:ext cx="32147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accent2">
                      <a:lumMod val="75000"/>
                      <a:alpha val="71000"/>
                    </a:schemeClr>
                  </a:solidFill>
                </a:ln>
                <a:solidFill>
                  <a:srgbClr val="FF0000"/>
                </a:solidFill>
                <a:effectLst>
                  <a:innerShdw blurRad="63500" dist="50800" dir="10800000">
                    <a:srgbClr val="FF0000">
                      <a:alpha val="50000"/>
                    </a:srgbClr>
                  </a:innerShdw>
                </a:effectLst>
                <a:latin typeface="Garamond" pitchFamily="18" charset="0"/>
              </a:rPr>
              <a:t>МГУ</a:t>
            </a:r>
          </a:p>
          <a:p>
            <a:pPr algn="ctr"/>
            <a:r>
              <a:rPr lang="ru-RU" b="1" dirty="0" smtClean="0">
                <a:ln>
                  <a:solidFill>
                    <a:schemeClr val="accent2">
                      <a:lumMod val="75000"/>
                      <a:alpha val="71000"/>
                    </a:schemeClr>
                  </a:solidFill>
                </a:ln>
                <a:solidFill>
                  <a:srgbClr val="FF0000"/>
                </a:solidFill>
                <a:effectLst>
                  <a:innerShdw blurRad="63500" dist="50800" dir="10800000">
                    <a:srgbClr val="FF0000">
                      <a:alpha val="50000"/>
                    </a:srgbClr>
                  </a:innerShdw>
                </a:effectLst>
                <a:latin typeface="Garamond" pitchFamily="18" charset="0"/>
              </a:rPr>
              <a:t> имени М.В.    Ломоносова</a:t>
            </a:r>
            <a:endParaRPr lang="ru-RU" sz="3200" b="1" dirty="0">
              <a:ln>
                <a:solidFill>
                  <a:schemeClr val="accent2">
                    <a:lumMod val="75000"/>
                    <a:alpha val="71000"/>
                  </a:schemeClr>
                </a:solidFill>
              </a:ln>
              <a:solidFill>
                <a:srgbClr val="FF0000"/>
              </a:solidFill>
              <a:effectLst>
                <a:innerShdw blurRad="63500" dist="50800" dir="10800000">
                  <a:srgbClr val="FF0000">
                    <a:alpha val="50000"/>
                  </a:srgbClr>
                </a:inn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58" y="1142984"/>
            <a:ext cx="25098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C3300"/>
                </a:solidFill>
              </a:rPr>
              <a:t>«Первая</a:t>
            </a:r>
          </a:p>
          <a:p>
            <a:pPr algn="ctr"/>
            <a:r>
              <a:rPr lang="ru-RU" sz="3200" dirty="0" smtClean="0">
                <a:solidFill>
                  <a:srgbClr val="CC3300"/>
                </a:solidFill>
              </a:rPr>
              <a:t> Московская</a:t>
            </a:r>
          </a:p>
          <a:p>
            <a:pPr algn="ctr"/>
            <a:r>
              <a:rPr lang="ru-RU" sz="3200" dirty="0" smtClean="0">
                <a:solidFill>
                  <a:srgbClr val="CC3300"/>
                </a:solidFill>
              </a:rPr>
              <a:t> гимназия»</a:t>
            </a:r>
            <a:endParaRPr lang="ru-RU" sz="3200" dirty="0">
              <a:solidFill>
                <a:srgbClr val="CC3300"/>
              </a:solidFill>
            </a:endParaRPr>
          </a:p>
        </p:txBody>
      </p:sp>
      <p:pic>
        <p:nvPicPr>
          <p:cNvPr id="66563" name="Picture 3" descr="\\Dcfs\DOCS\belozerova\Мои документы\Типография\IMGP1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839372"/>
            <a:ext cx="3357586" cy="251819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429784" cy="7048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«Первая школа»  Древней Руси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http://www.artsait.ru/art/k/kustodiev/img/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7715304" cy="5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ry.com.ua/i/1755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86124"/>
            <a:ext cx="2414585" cy="3319017"/>
          </a:xfrm>
          <a:prstGeom prst="rect">
            <a:avLst/>
          </a:prstGeom>
          <a:noFill/>
        </p:spPr>
      </p:pic>
      <p:pic>
        <p:nvPicPr>
          <p:cNvPr id="6" name="Picture 6" descr="http://school-sector.relarn.ru/tanya/schoolweb/perm100/mart99/proekt/batal/batalov.htm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714752"/>
            <a:ext cx="3625600" cy="2928958"/>
          </a:xfrm>
          <a:prstGeom prst="rect">
            <a:avLst/>
          </a:prstGeom>
          <a:noFill/>
        </p:spPr>
      </p:pic>
      <p:pic>
        <p:nvPicPr>
          <p:cNvPr id="7" name="Picture 10" descr="http://popurri.narod.ru/images10/img033/033-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285992"/>
            <a:ext cx="2813590" cy="2359342"/>
          </a:xfrm>
          <a:prstGeom prst="rect">
            <a:avLst/>
          </a:prstGeom>
          <a:noFill/>
        </p:spPr>
      </p:pic>
      <p:pic>
        <p:nvPicPr>
          <p:cNvPr id="41986" name="Picture 2" descr="http://tbn3.google.com/images?q=tbn:8GQP23wXUzjRkM:http://www.kolobok.by/thumb/269x0xN/data/files/1230976981_001800003101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07355">
            <a:off x="203628" y="1594066"/>
            <a:ext cx="2214578" cy="1646235"/>
          </a:xfrm>
          <a:prstGeom prst="rect">
            <a:avLst/>
          </a:prstGeom>
          <a:noFill/>
        </p:spPr>
      </p:pic>
      <p:pic>
        <p:nvPicPr>
          <p:cNvPr id="41988" name="Picture 4" descr="http://tbn2.google.com/images?q=tbn:NF9WRkgXP3QUeM:http://img221.imageshack.us/img221/4840/39835063fq0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090584">
            <a:off x="755553" y="233637"/>
            <a:ext cx="1648242" cy="1648243"/>
          </a:xfrm>
          <a:prstGeom prst="rect">
            <a:avLst/>
          </a:prstGeom>
          <a:noFill/>
        </p:spPr>
      </p:pic>
      <p:pic>
        <p:nvPicPr>
          <p:cNvPr id="41990" name="Picture 6" descr="http://tbn0.google.com/images?q=tbn:I_lEJ5lGTxOwiM:http://trezvoeslovo.ru/newsimg/277847_2008-12-29_15451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357166"/>
            <a:ext cx="2000264" cy="2905145"/>
          </a:xfrm>
          <a:prstGeom prst="rect">
            <a:avLst/>
          </a:prstGeom>
          <a:noFill/>
        </p:spPr>
      </p:pic>
      <p:pic>
        <p:nvPicPr>
          <p:cNvPr id="41994" name="Picture 10" descr="http://tbn0.google.com/images?q=tbn:WWD0KVvBG8bsTM:http://www.paradisepen.com/paradise/assets/product_images/Thumbnails/Cavallini/inkwell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28926" y="4714884"/>
            <a:ext cx="2071702" cy="19052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357422" y="142852"/>
            <a:ext cx="40719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CCFF"/>
                </a:solidFill>
              </a:rPr>
              <a:t>Вот каким пером писали </a:t>
            </a:r>
          </a:p>
          <a:p>
            <a:pPr algn="ctr"/>
            <a:r>
              <a:rPr lang="ru-RU" sz="2000" b="1" dirty="0" smtClean="0">
                <a:solidFill>
                  <a:srgbClr val="33CCFF"/>
                </a:solidFill>
              </a:rPr>
              <a:t>Из гусиного крыла!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 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Этот нож не без причины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Называют «перочинным»: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Очиняли им перо,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Если не было остро.</a:t>
            </a:r>
          </a:p>
          <a:p>
            <a:endParaRPr lang="ru-RU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echatnaya stra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2143140" cy="3314026"/>
          </a:xfrm>
          <a:prstGeom prst="rect">
            <a:avLst/>
          </a:prstGeom>
          <a:noFill/>
        </p:spPr>
      </p:pic>
      <p:pic>
        <p:nvPicPr>
          <p:cNvPr id="35844" name="Picture 4" descr="http://www.int-edu.ru/museum/img_history/azbu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527095"/>
            <a:ext cx="3345747" cy="4021331"/>
          </a:xfrm>
          <a:prstGeom prst="rect">
            <a:avLst/>
          </a:prstGeom>
          <a:noFill/>
        </p:spPr>
      </p:pic>
      <p:pic>
        <p:nvPicPr>
          <p:cNvPr id="35846" name="Picture 6" descr="Букварь Кариона Истомина. 1694. Выставка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071678"/>
            <a:ext cx="2418591" cy="3429024"/>
          </a:xfrm>
          <a:prstGeom prst="rect">
            <a:avLst/>
          </a:prstGeom>
          <a:noFill/>
        </p:spPr>
      </p:pic>
      <p:pic>
        <p:nvPicPr>
          <p:cNvPr id="35848" name="Picture 8" descr="http://www.wordgame.64g.ru/meta/buk/36usm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4643446"/>
            <a:ext cx="452438" cy="4524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4714884"/>
            <a:ext cx="1217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юс малый</a:t>
            </a:r>
            <a:endParaRPr lang="ru-RU" dirty="0"/>
          </a:p>
        </p:txBody>
      </p:sp>
      <p:pic>
        <p:nvPicPr>
          <p:cNvPr id="35850" name="Picture 10" descr="http://www.wordgame.64g.ru/meta/buk/37usb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5595950"/>
            <a:ext cx="428628" cy="42862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00496" y="5643578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юс большой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6072206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юс малый</a:t>
            </a:r>
            <a:br>
              <a:rPr lang="ru-RU" dirty="0" smtClean="0"/>
            </a:br>
            <a:r>
              <a:rPr lang="ru-RU" dirty="0" smtClean="0"/>
              <a:t>йотированный</a:t>
            </a:r>
            <a:endParaRPr lang="ru-RU" dirty="0"/>
          </a:p>
        </p:txBody>
      </p:sp>
      <p:pic>
        <p:nvPicPr>
          <p:cNvPr id="35852" name="Picture 12" descr="http://www.wordgame.64g.ru/meta/buk/38usmy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6215082"/>
            <a:ext cx="457200" cy="381001"/>
          </a:xfrm>
          <a:prstGeom prst="rect">
            <a:avLst/>
          </a:prstGeom>
          <a:noFill/>
        </p:spPr>
      </p:pic>
      <p:pic>
        <p:nvPicPr>
          <p:cNvPr id="35854" name="Picture 14" descr="http://www.wordgame.64g.ru/meta/buk/40ksi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5214950"/>
            <a:ext cx="452438" cy="45243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357290" y="5286388"/>
            <a:ext cx="54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кси</a:t>
            </a:r>
            <a:endParaRPr lang="ru-RU" dirty="0"/>
          </a:p>
        </p:txBody>
      </p:sp>
      <p:pic>
        <p:nvPicPr>
          <p:cNvPr id="35856" name="Picture 16" descr="http://www.wordgame.64g.ru/meta/buk/41psi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5715016"/>
            <a:ext cx="452438" cy="45243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000100" y="5786454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пси</a:t>
            </a:r>
            <a:endParaRPr lang="ru-RU" dirty="0"/>
          </a:p>
        </p:txBody>
      </p:sp>
      <p:pic>
        <p:nvPicPr>
          <p:cNvPr id="35858" name="Picture 18" descr="http://www.wordgame.64g.ru/meta/buk/43izyca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6215082"/>
            <a:ext cx="452438" cy="45243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14348" y="628652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ижица</a:t>
            </a:r>
            <a:endParaRPr lang="ru-RU" dirty="0"/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142844" y="42755"/>
            <a:ext cx="91440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rgbClr val="FFFF00"/>
                </a:solidFill>
              </a:rPr>
              <a:t>Первое упрощение алфавита произвёл собственноручно сам Пётр</a:t>
            </a:r>
            <a:r>
              <a:rPr lang="en-US" dirty="0" smtClean="0">
                <a:solidFill>
                  <a:srgbClr val="FFFF00"/>
                </a:solidFill>
              </a:rPr>
              <a:t>I</a:t>
            </a:r>
            <a:r>
              <a:rPr lang="ru-RU" dirty="0" smtClean="0">
                <a:solidFill>
                  <a:srgbClr val="FFFF00"/>
                </a:solidFill>
              </a:rPr>
              <a:t>. Повторное упрощение произошло в начале </a:t>
            </a:r>
            <a:r>
              <a:rPr lang="en-US" dirty="0" smtClean="0">
                <a:solidFill>
                  <a:srgbClr val="FFFF00"/>
                </a:solidFill>
              </a:rPr>
              <a:t>XX</a:t>
            </a:r>
            <a:r>
              <a:rPr lang="ru-RU" dirty="0" smtClean="0">
                <a:solidFill>
                  <a:srgbClr val="FFFF00"/>
                </a:solidFill>
              </a:rPr>
              <a:t> века, когда эти буквы опять вошли в наш алфавит. Такая реформа была проведена в 1918 г.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5357818" y="1785926"/>
            <a:ext cx="3143272" cy="10001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«Азбука гражданственная с нравоучениями, правленная рукою Петра Великого»</a:t>
            </a:r>
            <a:endParaRPr lang="ru-RU" sz="1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286248" y="92867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Упразднили буквы </a:t>
            </a:r>
            <a:r>
              <a:rPr lang="ru-RU" dirty="0" smtClean="0">
                <a:solidFill>
                  <a:srgbClr val="FF7C80"/>
                </a:solidFill>
              </a:rPr>
              <a:t>ЯТЬ, ФИТА, ИЖИЦА </a:t>
            </a:r>
            <a:r>
              <a:rPr lang="ru-RU" dirty="0" smtClean="0">
                <a:solidFill>
                  <a:srgbClr val="FFFF00"/>
                </a:solidFill>
              </a:rPr>
              <a:t>и букву </a:t>
            </a:r>
            <a:r>
              <a:rPr lang="ru-RU" dirty="0" smtClean="0">
                <a:solidFill>
                  <a:srgbClr val="FF7C80"/>
                </a:solidFill>
              </a:rPr>
              <a:t>ЕР</a:t>
            </a:r>
            <a:r>
              <a:rPr lang="ru-RU" dirty="0" smtClean="0">
                <a:solidFill>
                  <a:srgbClr val="FFFF00"/>
                </a:solidFill>
              </a:rPr>
              <a:t> на конце слова. В алфавите стало 33 буквы. Этой азбукой мы пользуемся и сейчас.</a:t>
            </a:r>
            <a:endParaRPr lang="ru-RU" dirty="0"/>
          </a:p>
        </p:txBody>
      </p:sp>
    </p:spTree>
  </p:cSld>
  <p:clrMapOvr>
    <a:masterClrMapping/>
  </p:clrMapOvr>
  <p:transition spd="slow">
    <p:split orient="vert"/>
    <p:sndAc>
      <p:stSnd>
        <p:snd r:embed="rId2" name="Мусоргский01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6" descr="\\Dcfs\DOCS\belozerova\Мои документы\Типография\DSC03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1457">
            <a:off x="5281192" y="2652684"/>
            <a:ext cx="2743654" cy="1829103"/>
          </a:xfrm>
          <a:prstGeom prst="rect">
            <a:avLst/>
          </a:prstGeom>
          <a:noFill/>
        </p:spPr>
      </p:pic>
      <p:pic>
        <p:nvPicPr>
          <p:cNvPr id="66567" name="Picture 7" descr="\\Dcfs\DOCS\belozerova\Мои документы\Типография\DSC03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6123">
            <a:off x="2125538" y="337522"/>
            <a:ext cx="2762168" cy="1841445"/>
          </a:xfrm>
          <a:prstGeom prst="rect">
            <a:avLst/>
          </a:prstGeom>
          <a:noFill/>
        </p:spPr>
      </p:pic>
      <p:pic>
        <p:nvPicPr>
          <p:cNvPr id="66568" name="Picture 8" descr="\\Dcfs\DOCS\belozerova\Мои документы\Типография\DSC03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67729">
            <a:off x="6409069" y="4230586"/>
            <a:ext cx="2833008" cy="1888671"/>
          </a:xfrm>
          <a:prstGeom prst="rect">
            <a:avLst/>
          </a:prstGeom>
          <a:noFill/>
        </p:spPr>
      </p:pic>
      <p:pic>
        <p:nvPicPr>
          <p:cNvPr id="66569" name="Picture 9" descr="\\Dcfs\DOCS\belozerova\Мои документы\Типография\DSC031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6835">
            <a:off x="6495901" y="220805"/>
            <a:ext cx="2472327" cy="1648218"/>
          </a:xfrm>
          <a:prstGeom prst="rect">
            <a:avLst/>
          </a:prstGeom>
          <a:noFill/>
        </p:spPr>
      </p:pic>
      <p:pic>
        <p:nvPicPr>
          <p:cNvPr id="66570" name="Picture 10" descr="\\Dcfs\DOCS\belozerova\Мои документы\Типография\DSC031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714884"/>
            <a:ext cx="2821801" cy="1881201"/>
          </a:xfrm>
          <a:prstGeom prst="rect">
            <a:avLst/>
          </a:prstGeom>
          <a:noFill/>
        </p:spPr>
      </p:pic>
      <p:pic>
        <p:nvPicPr>
          <p:cNvPr id="66571" name="Picture 11" descr="\\Dcfs\DOCS\belozerova\Мои документы\Типография\DSC032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857232"/>
            <a:ext cx="2786082" cy="1857388"/>
          </a:xfrm>
          <a:prstGeom prst="rect">
            <a:avLst/>
          </a:prstGeom>
          <a:noFill/>
        </p:spPr>
      </p:pic>
      <p:pic>
        <p:nvPicPr>
          <p:cNvPr id="14" name="Picture 5" descr="\\Dcfs\DOCS\belozerova\Мои документы\Типография\DSC032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12138">
            <a:off x="3877789" y="4555922"/>
            <a:ext cx="2817513" cy="1878342"/>
          </a:xfrm>
          <a:prstGeom prst="rect">
            <a:avLst/>
          </a:prstGeom>
          <a:noFill/>
        </p:spPr>
      </p:pic>
      <p:pic>
        <p:nvPicPr>
          <p:cNvPr id="15" name="Picture 4" descr="\\Dcfs\DOCS\belozerova\Мои документы\Типография\DSC032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87379">
            <a:off x="1902535" y="3308428"/>
            <a:ext cx="2883245" cy="1922164"/>
          </a:xfrm>
          <a:prstGeom prst="rect">
            <a:avLst/>
          </a:prstGeom>
          <a:noFill/>
        </p:spPr>
      </p:pic>
      <p:pic>
        <p:nvPicPr>
          <p:cNvPr id="16" name="Picture 3" descr="\\Dcfs\DOCS\belozerova\Мои документы\Типография\DSC032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67463">
            <a:off x="156545" y="2545737"/>
            <a:ext cx="2645066" cy="1763377"/>
          </a:xfrm>
          <a:prstGeom prst="rect">
            <a:avLst/>
          </a:prstGeom>
          <a:noFill/>
        </p:spPr>
      </p:pic>
      <p:pic>
        <p:nvPicPr>
          <p:cNvPr id="17" name="Picture 2" descr="\\Dcfs\DOCS\belozerova\Мои документы\Типография\DSC032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-46679" y="546689"/>
            <a:ext cx="2423021" cy="161534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561956"/>
          </a:xfrm>
        </p:spPr>
        <p:txBody>
          <a:bodyPr>
            <a:noAutofit/>
          </a:bodyPr>
          <a:lstStyle/>
          <a:p>
            <a:r>
              <a:rPr lang="ru-RU" sz="4000" dirty="0" smtClean="0">
                <a:ln w="3200">
                  <a:solidFill>
                    <a:srgbClr val="333300"/>
                  </a:solidFill>
                  <a:prstDash val="solid"/>
                  <a:round/>
                </a:ln>
                <a:solidFill>
                  <a:schemeClr val="accent3">
                    <a:lumMod val="75000"/>
                  </a:schemeClr>
                </a:solidFill>
              </a:rPr>
              <a:t>  От бересты до книги</a:t>
            </a:r>
            <a:endParaRPr lang="ru-RU" sz="4000" dirty="0">
              <a:ln w="3200">
                <a:solidFill>
                  <a:srgbClr val="333300"/>
                </a:solidFill>
                <a:prstDash val="solid"/>
                <a:round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 descr="Пергамент в формате 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33486"/>
            <a:ext cx="2714644" cy="3619526"/>
          </a:xfrm>
          <a:prstGeom prst="rect">
            <a:avLst/>
          </a:prstGeom>
          <a:noFill/>
        </p:spPr>
      </p:pic>
      <p:pic>
        <p:nvPicPr>
          <p:cNvPr id="11272" name="Picture 8" descr="http://tbn1.google.com/images?q=tbn:ieYZPzfw0NZ2_M:http://img.liveinternet.ru/images/attach/4/11928/11928652_Berest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286388"/>
            <a:ext cx="1480131" cy="1116370"/>
          </a:xfrm>
          <a:prstGeom prst="rect">
            <a:avLst/>
          </a:prstGeom>
          <a:noFill/>
        </p:spPr>
      </p:pic>
      <p:pic>
        <p:nvPicPr>
          <p:cNvPr id="11274" name="Picture 10" descr="http://upload.wikimedia.org/wikipedia/ru/thumb/e/e1/Berest_gramata_n_155.jpg/300px-Berest_gramata_n_155.jpg">
            <a:hlinkClick r:id="rId6" tooltip="Грамота № 115 (фрагмент). Перевод: «От Полчка (или Полочка)…(ты) взял (возможно, в жёны) девку у Домаслава, а с меня Домаслав взял 12 гривен. Пришли же 12 гривен. А если не пришлёшь, то я встану (подразумевается: с тобою на суд) перед князем и епископом; тогда к большому убытку готовься…». Из собрания Исторического музея.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642918"/>
            <a:ext cx="4712139" cy="1633543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3571876"/>
            <a:ext cx="6265863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714744" y="278605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990033"/>
                </a:solidFill>
              </a:rPr>
              <a:t>в Великом Новгороде и других древнерусских городах</a:t>
            </a:r>
            <a:endParaRPr lang="ru-RU" sz="2000" dirty="0">
              <a:solidFill>
                <a:srgbClr val="99003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03729" y="2357430"/>
            <a:ext cx="6140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C3300"/>
                </a:solidFill>
              </a:rPr>
              <a:t>Берестяные грамоты </a:t>
            </a:r>
            <a:r>
              <a:rPr lang="en-US" sz="2000" dirty="0" smtClean="0">
                <a:solidFill>
                  <a:srgbClr val="CC3300"/>
                </a:solidFill>
              </a:rPr>
              <a:t>XI – XIII </a:t>
            </a:r>
            <a:r>
              <a:rPr lang="ru-RU" sz="2000" dirty="0" smtClean="0">
                <a:solidFill>
                  <a:srgbClr val="CC3300"/>
                </a:solidFill>
              </a:rPr>
              <a:t>веков  были найдены</a:t>
            </a:r>
            <a:endParaRPr lang="ru-RU" sz="20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>
    <p:zoom dir="in"/>
    <p:sndAc>
      <p:stSnd loop="1">
        <p:snd r:embed="rId2" name="Мусоргский01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Страница из берестяной книги черноризца Виталия. Дубчесский скит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4643470" cy="60235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86446" y="1500174"/>
            <a:ext cx="2634054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Страница</a:t>
            </a:r>
          </a:p>
          <a:p>
            <a:pPr algn="ctr"/>
            <a:r>
              <a:rPr lang="ru-RU" sz="3200" b="1" dirty="0" smtClean="0"/>
              <a:t> из</a:t>
            </a:r>
          </a:p>
          <a:p>
            <a:pPr algn="ctr"/>
            <a:r>
              <a:rPr lang="ru-RU" sz="3200" b="1" dirty="0" smtClean="0"/>
              <a:t> берестяной</a:t>
            </a:r>
          </a:p>
          <a:p>
            <a:pPr algn="ctr"/>
            <a:r>
              <a:rPr lang="ru-RU" sz="3200" b="1" dirty="0" smtClean="0"/>
              <a:t> книги </a:t>
            </a:r>
            <a:endParaRPr lang="ru-RU" sz="3200" b="1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2857520" cy="85723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</a:rPr>
              <a:t>Летописи</a:t>
            </a:r>
            <a:endParaRPr lang="ru-RU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290" name="Picture 2" descr="летопис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214710" cy="45005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928670"/>
            <a:ext cx="27251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Радзивиловская </a:t>
            </a:r>
          </a:p>
          <a:p>
            <a:pPr algn="ctr"/>
            <a:r>
              <a:rPr lang="ru-RU" sz="2400" b="1" dirty="0" smtClean="0"/>
              <a:t>летопись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2292" name="Picture 4" descr="Лаврентьевская летопис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57166"/>
            <a:ext cx="4902433" cy="301688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86512" y="3357562"/>
            <a:ext cx="27064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Лаврентьевская </a:t>
            </a:r>
          </a:p>
          <a:p>
            <a:pPr algn="ctr"/>
            <a:r>
              <a:rPr lang="ru-RU" sz="2400" b="1" dirty="0" smtClean="0"/>
              <a:t>летопись 1377 г.</a:t>
            </a:r>
            <a:endParaRPr lang="ru-RU" sz="2400" b="1" dirty="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"Повесть о Сухане". Рукопись XVII в.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 descr="http://www.lel.com.ua/upload/Image/Letopis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143248"/>
            <a:ext cx="2401997" cy="3429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072198" y="5429264"/>
            <a:ext cx="3286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"</a:t>
            </a:r>
            <a:r>
              <a:rPr lang="ru-RU" sz="2400" b="1" dirty="0" smtClean="0"/>
              <a:t>Повесть о Сухане". </a:t>
            </a:r>
          </a:p>
          <a:p>
            <a:r>
              <a:rPr lang="ru-RU" sz="2400" b="1" dirty="0" smtClean="0"/>
              <a:t>Рукопись XVII в.</a:t>
            </a:r>
            <a:br>
              <a:rPr lang="ru-RU" sz="2400" b="1" dirty="0" smtClean="0"/>
            </a:br>
            <a:endParaRPr lang="ru-RU" sz="2400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 flipH="1" flipV="1">
            <a:off x="6680215" y="324961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>
            <a:off x="5786446" y="5214950"/>
            <a:ext cx="571504" cy="214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mechev.ru/images/vre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600450" cy="41338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9058" y="928670"/>
            <a:ext cx="1638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Нестор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714884"/>
            <a:ext cx="8929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Повесть временных лет</a:t>
            </a:r>
          </a:p>
          <a:p>
            <a:r>
              <a:rPr lang="ru-RU" dirty="0" smtClean="0"/>
              <a:t>Самое знаменитое из летописных сочинений (12 в.), описывающее в основном историю восточных славян (повествование начинается от Всемирного потопа), исторические и полулегендарные события, происходившие в древней Руси.</a:t>
            </a:r>
            <a:br>
              <a:rPr lang="ru-RU" dirty="0" smtClean="0"/>
            </a:b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Повесть временных лет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/>
              <a:t>- труд нескольких монахов Киево-Печерской лавры, прежде всего Нестора</a:t>
            </a:r>
            <a:endParaRPr lang="ru-RU" dirty="0"/>
          </a:p>
        </p:txBody>
      </p:sp>
      <p:pic>
        <p:nvPicPr>
          <p:cNvPr id="28676" name="Picture 4" descr="http://www.ruskerealie.zcu.cz/images/cyril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14290"/>
            <a:ext cx="3125869" cy="498157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72518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7C80"/>
                </a:solidFill>
              </a:rPr>
              <a:t>«Первая азбука»  </a:t>
            </a:r>
            <a:r>
              <a:rPr lang="ru-RU" sz="3100" dirty="0" smtClean="0">
                <a:solidFill>
                  <a:srgbClr val="990033"/>
                </a:solidFill>
              </a:rPr>
              <a:t>Возникновение                                               славянской  азбуки.</a:t>
            </a:r>
            <a:r>
              <a:rPr lang="ru-RU" b="1" dirty="0" smtClean="0">
                <a:solidFill>
                  <a:srgbClr val="33CCFF"/>
                </a:solidFill>
              </a:rPr>
              <a:t/>
            </a:r>
            <a:br>
              <a:rPr lang="ru-RU" b="1" dirty="0" smtClean="0">
                <a:solidFill>
                  <a:srgbClr val="33CCFF"/>
                </a:solidFill>
              </a:rPr>
            </a:br>
            <a:endParaRPr lang="ru-RU" b="1" dirty="0">
              <a:solidFill>
                <a:srgbClr val="33CCFF"/>
              </a:solidFill>
            </a:endParaRPr>
          </a:p>
        </p:txBody>
      </p:sp>
      <p:pic>
        <p:nvPicPr>
          <p:cNvPr id="11266" name="Picture 2" descr="img2.jpg (8945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3761893" cy="2357454"/>
          </a:xfrm>
          <a:prstGeom prst="rect">
            <a:avLst/>
          </a:prstGeom>
          <a:noFill/>
        </p:spPr>
      </p:pic>
      <p:pic>
        <p:nvPicPr>
          <p:cNvPr id="11268" name="Picture 4" descr="img4.jpg (58646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479696"/>
            <a:ext cx="4357718" cy="49823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3500438"/>
            <a:ext cx="4286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Вместе с христианством на Руси появились первые книги - </a:t>
            </a:r>
            <a:r>
              <a:rPr lang="ru-RU" dirty="0" smtClean="0">
                <a:solidFill>
                  <a:srgbClr val="C00000"/>
                </a:solidFill>
              </a:rPr>
              <a:t>Библия и Евангелие</a:t>
            </a:r>
            <a:r>
              <a:rPr lang="ru-RU" dirty="0" smtClean="0"/>
              <a:t>, они были привезены, так как эти книги были написаны на греческом языке, нужны были люди которые помогут – это были два монаха </a:t>
            </a:r>
            <a:r>
              <a:rPr lang="ru-RU" b="1" dirty="0" smtClean="0">
                <a:solidFill>
                  <a:srgbClr val="C00000"/>
                </a:solidFill>
              </a:rPr>
              <a:t>Кирилл и </a:t>
            </a:r>
            <a:r>
              <a:rPr lang="ru-RU" b="1" dirty="0" err="1" smtClean="0">
                <a:solidFill>
                  <a:srgbClr val="C00000"/>
                </a:solidFill>
              </a:rPr>
              <a:t>Мефодий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r>
              <a:rPr lang="ru-RU" dirty="0" smtClean="0"/>
              <a:t> Они придумали славянскую азбуку. С тех пор на Руси начинается быстрое распространение славянской письменности.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intuit.ru/department/history/ithistory/1/01-0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810000" cy="50863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6248" y="6429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CC00"/>
                </a:solidFill>
              </a:rPr>
              <a:t>Если хочешь познать истину, </a:t>
            </a:r>
          </a:p>
          <a:p>
            <a:pPr algn="ctr"/>
            <a:r>
              <a:rPr lang="ru-RU" sz="2400" b="1" dirty="0" smtClean="0">
                <a:solidFill>
                  <a:srgbClr val="99CC00"/>
                </a:solidFill>
              </a:rPr>
              <a:t>начни с азбуки</a:t>
            </a:r>
            <a:endParaRPr lang="ru-RU" sz="2400" dirty="0">
              <a:solidFill>
                <a:srgbClr val="99CC00"/>
              </a:solidFill>
            </a:endParaRPr>
          </a:p>
        </p:txBody>
      </p:sp>
      <p:pic>
        <p:nvPicPr>
          <p:cNvPr id="30724" name="Picture 4" descr="http://rus.1september.ru/2005/12/1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857364"/>
            <a:ext cx="4354316" cy="1143008"/>
          </a:xfrm>
          <a:prstGeom prst="rect">
            <a:avLst/>
          </a:prstGeom>
          <a:noFill/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572000" y="3214686"/>
            <a:ext cx="414340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Вот азбука – начало всех начал.</a:t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Открыл букварь – и детством так и дунуло!</a:t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 Константин-философ по ночам</a:t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Не спал, наверно, буковки выдумывал.</a:t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Шептал. Перо в чернила окунал.</a:t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Он понимал, что буковки – основа</a:t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Грядущего неписаного слова,</a:t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Великого, как Тихий океан.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(Ян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Гольцман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5007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"Тот, кто создал азбуку (письменность), дал нам в руки нить наших мыслей и ключ к тайнам природы".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Развитие азбуки с момента появления до наших дней</a:t>
            </a:r>
            <a:endParaRPr lang="ru-RU" dirty="0"/>
          </a:p>
        </p:txBody>
      </p:sp>
      <p:pic>
        <p:nvPicPr>
          <p:cNvPr id="10248" name="Picture 8" descr=" (568x525, 97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785926"/>
            <a:ext cx="5284877" cy="4884790"/>
          </a:xfrm>
          <a:prstGeom prst="rect">
            <a:avLst/>
          </a:prstGeom>
          <a:noFill/>
        </p:spPr>
      </p:pic>
      <p:pic>
        <p:nvPicPr>
          <p:cNvPr id="8" name="Picture 6" descr="img5.jpg (9500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714356"/>
            <a:ext cx="3571880" cy="294084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1385</TotalTime>
  <Words>558</Words>
  <Application>Microsoft Office PowerPoint</Application>
  <PresentationFormat>Экран (4:3)</PresentationFormat>
  <Paragraphs>99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Бумажная</vt:lpstr>
      <vt:lpstr>Слайд</vt:lpstr>
      <vt:lpstr>ПРОЕКТ  4 КЛАССА</vt:lpstr>
      <vt:lpstr>Такие темы мы исследовали, изучали, чтобы ответить себе на вопрос  «Как зарождалось образование в нашей стране?</vt:lpstr>
      <vt:lpstr>  От бересты до книги</vt:lpstr>
      <vt:lpstr>Слайд 4</vt:lpstr>
      <vt:lpstr>Летописи</vt:lpstr>
      <vt:lpstr>Слайд 6</vt:lpstr>
      <vt:lpstr>«Первая азбука»  Возникновение                                               славянской  азбуки. </vt:lpstr>
      <vt:lpstr>Слайд 8</vt:lpstr>
      <vt:lpstr>Развитие азбуки с момента появления до наших дней</vt:lpstr>
      <vt:lpstr>Слайд 10</vt:lpstr>
      <vt:lpstr>«Первая школа»  Древней Руси </vt:lpstr>
      <vt:lpstr>Школы  при Петре I (XVII-XVIIIвв.)</vt:lpstr>
      <vt:lpstr>Слайд 13</vt:lpstr>
      <vt:lpstr>Первые журналы и газеты</vt:lpstr>
      <vt:lpstr>Школы  при Екатерине II  (XVIII-XIXвв.)</vt:lpstr>
      <vt:lpstr>Первые гимназии</vt:lpstr>
      <vt:lpstr>Первые   библиотеки</vt:lpstr>
      <vt:lpstr>Первые университеты</vt:lpstr>
      <vt:lpstr>Михаил  Васильевич Ломоносов </vt:lpstr>
      <vt:lpstr>Слайд 20</vt:lpstr>
      <vt:lpstr>«Первая школа»  Древней Руси </vt:lpstr>
      <vt:lpstr>Слайд 22</vt:lpstr>
      <vt:lpstr>Слайд 23</vt:lpstr>
      <vt:lpstr>Слайд 24</vt:lpstr>
    </vt:vector>
  </TitlesOfParts>
  <Company>First Moscow Gymnasia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Белозёрова</dc:creator>
  <cp:lastModifiedBy>bracuk </cp:lastModifiedBy>
  <cp:revision>141</cp:revision>
  <dcterms:created xsi:type="dcterms:W3CDTF">2009-03-26T12:21:11Z</dcterms:created>
  <dcterms:modified xsi:type="dcterms:W3CDTF">2010-12-15T16:06:24Z</dcterms:modified>
</cp:coreProperties>
</file>