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6" r:id="rId6"/>
    <p:sldId id="259" r:id="rId7"/>
    <p:sldId id="271" r:id="rId8"/>
    <p:sldId id="260" r:id="rId9"/>
    <p:sldId id="261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 varScale="1">
        <p:scale>
          <a:sx n="102" d="100"/>
          <a:sy n="102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68B3B-E479-49AC-9365-B5C86A1CD0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CB4EC-A123-4060-B195-462F30B0AD4E}">
      <dgm:prSet/>
      <dgm:spPr/>
      <dgm:t>
        <a:bodyPr/>
        <a:lstStyle/>
        <a:p>
          <a:pPr rtl="0"/>
          <a:r>
            <a:rPr lang="ru-RU" b="1" u="sng" dirty="0" smtClean="0"/>
            <a:t>ВСТО</a:t>
          </a:r>
          <a:r>
            <a:rPr lang="ru-RU" b="1" dirty="0" smtClean="0"/>
            <a:t>:</a:t>
          </a:r>
          <a:endParaRPr lang="ru-RU" dirty="0"/>
        </a:p>
      </dgm:t>
    </dgm:pt>
    <dgm:pt modelId="{A0BE87FC-0F9F-4819-8122-26449FFE2B97}" type="parTrans" cxnId="{0BC4C16D-E817-43D9-BB8B-020562A41A25}">
      <dgm:prSet/>
      <dgm:spPr/>
      <dgm:t>
        <a:bodyPr/>
        <a:lstStyle/>
        <a:p>
          <a:endParaRPr lang="ru-RU"/>
        </a:p>
      </dgm:t>
    </dgm:pt>
    <dgm:pt modelId="{44D6DF23-9383-4597-8FD6-1F1C422C2797}" type="sibTrans" cxnId="{0BC4C16D-E817-43D9-BB8B-020562A41A25}">
      <dgm:prSet/>
      <dgm:spPr/>
      <dgm:t>
        <a:bodyPr/>
        <a:lstStyle/>
        <a:p>
          <a:endParaRPr lang="ru-RU"/>
        </a:p>
      </dgm:t>
    </dgm:pt>
    <dgm:pt modelId="{1EB0076E-52B7-420E-ADEB-B46250C533D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доходы в бюджет;</a:t>
          </a:r>
          <a:endParaRPr lang="ru-RU" dirty="0"/>
        </a:p>
      </dgm:t>
    </dgm:pt>
    <dgm:pt modelId="{83DCA848-8053-45EE-AB39-CB04B85A94B5}" type="parTrans" cxnId="{234DB015-7DA2-4CD8-9F14-F41F98A03C2F}">
      <dgm:prSet/>
      <dgm:spPr/>
      <dgm:t>
        <a:bodyPr/>
        <a:lstStyle/>
        <a:p>
          <a:endParaRPr lang="ru-RU"/>
        </a:p>
      </dgm:t>
    </dgm:pt>
    <dgm:pt modelId="{3FC1B01D-39DB-401E-B5BB-7473D4F291E9}" type="sibTrans" cxnId="{234DB015-7DA2-4CD8-9F14-F41F98A03C2F}">
      <dgm:prSet/>
      <dgm:spPr/>
      <dgm:t>
        <a:bodyPr/>
        <a:lstStyle/>
        <a:p>
          <a:endParaRPr lang="ru-RU"/>
        </a:p>
      </dgm:t>
    </dgm:pt>
    <dgm:pt modelId="{16B1A330-DC57-4294-AB72-D3DF2448A3E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/>
            <a:t>диверсификация экономики;</a:t>
          </a:r>
          <a:endParaRPr lang="ru-RU" dirty="0"/>
        </a:p>
      </dgm:t>
    </dgm:pt>
    <dgm:pt modelId="{ED104BEB-3D8F-4152-837C-46D746A751B5}" type="parTrans" cxnId="{F935871D-9411-4C1E-8A57-704510994514}">
      <dgm:prSet/>
      <dgm:spPr/>
      <dgm:t>
        <a:bodyPr/>
        <a:lstStyle/>
        <a:p>
          <a:endParaRPr lang="ru-RU"/>
        </a:p>
      </dgm:t>
    </dgm:pt>
    <dgm:pt modelId="{220F58FE-E6A4-4712-81D0-3391C35A30D6}" type="sibTrans" cxnId="{F935871D-9411-4C1E-8A57-704510994514}">
      <dgm:prSet/>
      <dgm:spPr/>
      <dgm:t>
        <a:bodyPr/>
        <a:lstStyle/>
        <a:p>
          <a:endParaRPr lang="ru-RU"/>
        </a:p>
      </dgm:t>
    </dgm:pt>
    <dgm:pt modelId="{DECA69EC-D5D5-45E8-92BD-C4DD2EC6B16D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/>
            <a:t>улучшение </a:t>
          </a:r>
          <a:r>
            <a:rPr lang="ru-RU" b="1" dirty="0" smtClean="0"/>
            <a:t>производственной и социально-жилищной инфраструктуры;</a:t>
          </a:r>
          <a:endParaRPr lang="ru-RU" dirty="0"/>
        </a:p>
      </dgm:t>
    </dgm:pt>
    <dgm:pt modelId="{90C7A865-8875-4D6B-8E11-422FE0DB8EA4}" type="parTrans" cxnId="{57E12F74-2ACC-40F1-BF5D-A36CC87328E4}">
      <dgm:prSet/>
      <dgm:spPr/>
      <dgm:t>
        <a:bodyPr/>
        <a:lstStyle/>
        <a:p>
          <a:endParaRPr lang="ru-RU"/>
        </a:p>
      </dgm:t>
    </dgm:pt>
    <dgm:pt modelId="{250D588B-70F3-43E8-BF2D-F14BAC51FC52}" type="sibTrans" cxnId="{57E12F74-2ACC-40F1-BF5D-A36CC87328E4}">
      <dgm:prSet/>
      <dgm:spPr/>
      <dgm:t>
        <a:bodyPr/>
        <a:lstStyle/>
        <a:p>
          <a:endParaRPr lang="ru-RU"/>
        </a:p>
      </dgm:t>
    </dgm:pt>
    <dgm:pt modelId="{C851DDBC-95CB-4780-8C66-1B4EEBBA874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/>
            <a:t>строительство автомобильных дорог, линий электропередач;</a:t>
          </a:r>
          <a:endParaRPr lang="ru-RU" dirty="0"/>
        </a:p>
      </dgm:t>
    </dgm:pt>
    <dgm:pt modelId="{8C041FD8-DB52-4ECC-BBE2-18C56970030C}" type="parTrans" cxnId="{631742AB-7D1C-43AF-A45C-A904ACF8BC58}">
      <dgm:prSet/>
      <dgm:spPr/>
      <dgm:t>
        <a:bodyPr/>
        <a:lstStyle/>
        <a:p>
          <a:endParaRPr lang="ru-RU"/>
        </a:p>
      </dgm:t>
    </dgm:pt>
    <dgm:pt modelId="{4D72BC23-B4F2-4E34-8FFD-90EFE7AC37D4}" type="sibTrans" cxnId="{631742AB-7D1C-43AF-A45C-A904ACF8BC58}">
      <dgm:prSet/>
      <dgm:spPr/>
      <dgm:t>
        <a:bodyPr/>
        <a:lstStyle/>
        <a:p>
          <a:endParaRPr lang="ru-RU"/>
        </a:p>
      </dgm:t>
    </dgm:pt>
    <dgm:pt modelId="{48227E96-9061-4E25-AAE7-19818775162A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/>
            <a:t>приток квалифицированных специалистов;</a:t>
          </a:r>
          <a:endParaRPr lang="ru-RU" dirty="0"/>
        </a:p>
      </dgm:t>
    </dgm:pt>
    <dgm:pt modelId="{EECFBD93-D07F-4854-BF6A-08C1B762A857}" type="parTrans" cxnId="{91F2A75F-5EA6-4448-A619-CB7F38240F83}">
      <dgm:prSet/>
      <dgm:spPr/>
      <dgm:t>
        <a:bodyPr/>
        <a:lstStyle/>
        <a:p>
          <a:endParaRPr lang="ru-RU"/>
        </a:p>
      </dgm:t>
    </dgm:pt>
    <dgm:pt modelId="{C0490683-D811-41ED-8B3D-BA09FF1E85EE}" type="sibTrans" cxnId="{91F2A75F-5EA6-4448-A619-CB7F38240F83}">
      <dgm:prSet/>
      <dgm:spPr/>
      <dgm:t>
        <a:bodyPr/>
        <a:lstStyle/>
        <a:p>
          <a:endParaRPr lang="ru-RU"/>
        </a:p>
      </dgm:t>
    </dgm:pt>
    <dgm:pt modelId="{11800B67-4C0E-4452-8584-52B01314D59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стабильная зарплата;</a:t>
          </a:r>
          <a:endParaRPr lang="ru-RU" dirty="0"/>
        </a:p>
      </dgm:t>
    </dgm:pt>
    <dgm:pt modelId="{01692280-80EC-432D-8565-DEF830AC5DCF}" type="parTrans" cxnId="{C8B547E4-B0A6-4584-B896-BF0966A80A6A}">
      <dgm:prSet/>
      <dgm:spPr/>
      <dgm:t>
        <a:bodyPr/>
        <a:lstStyle/>
        <a:p>
          <a:endParaRPr lang="ru-RU"/>
        </a:p>
      </dgm:t>
    </dgm:pt>
    <dgm:pt modelId="{5FF559E7-2366-481E-82F5-C5F2FEA07F1F}" type="sibTrans" cxnId="{C8B547E4-B0A6-4584-B896-BF0966A80A6A}">
      <dgm:prSet/>
      <dgm:spPr/>
      <dgm:t>
        <a:bodyPr/>
        <a:lstStyle/>
        <a:p>
          <a:endParaRPr lang="ru-RU"/>
        </a:p>
      </dgm:t>
    </dgm:pt>
    <dgm:pt modelId="{9BB329F3-7714-40A8-AA75-CB1AEA16A1AD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создание новых рабочих мест.</a:t>
          </a:r>
          <a:endParaRPr lang="ru-RU" dirty="0"/>
        </a:p>
      </dgm:t>
    </dgm:pt>
    <dgm:pt modelId="{FECF89F3-0104-45AB-B5B8-44D627466388}" type="parTrans" cxnId="{7AFE4F70-8C83-43FA-8FFF-C9A4DEACD9C7}">
      <dgm:prSet/>
      <dgm:spPr/>
      <dgm:t>
        <a:bodyPr/>
        <a:lstStyle/>
        <a:p>
          <a:endParaRPr lang="ru-RU"/>
        </a:p>
      </dgm:t>
    </dgm:pt>
    <dgm:pt modelId="{8C2A192E-7869-4676-9946-12033BE95236}" type="sibTrans" cxnId="{7AFE4F70-8C83-43FA-8FFF-C9A4DEACD9C7}">
      <dgm:prSet/>
      <dgm:spPr/>
      <dgm:t>
        <a:bodyPr/>
        <a:lstStyle/>
        <a:p>
          <a:endParaRPr lang="ru-RU"/>
        </a:p>
      </dgm:t>
    </dgm:pt>
    <dgm:pt modelId="{58C46248-D12C-4486-BD36-F032E0D6E411}" type="pres">
      <dgm:prSet presAssocID="{6AE68B3B-E479-49AC-9365-B5C86A1CD0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6D017-DA48-4392-A424-099F3168736D}" type="pres">
      <dgm:prSet presAssocID="{832CB4EC-A123-4060-B195-462F30B0AD4E}" presName="composite" presStyleCnt="0"/>
      <dgm:spPr/>
    </dgm:pt>
    <dgm:pt modelId="{CC977BC9-D97F-4D40-B107-C804397DFFBD}" type="pres">
      <dgm:prSet presAssocID="{832CB4EC-A123-4060-B195-462F30B0AD4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6142A-0C0E-4F7E-B4E8-1BA0C539BEC7}" type="pres">
      <dgm:prSet presAssocID="{832CB4EC-A123-4060-B195-462F30B0AD4E}" presName="descendantText" presStyleLbl="alignAcc1" presStyleIdx="0" presStyleCnt="1" custScaleX="83858" custScaleY="207834" custLinFactNeighborX="100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4F6F3-7193-40F4-9BF4-F1C9BE838A8F}" type="presOf" srcId="{6AE68B3B-E479-49AC-9365-B5C86A1CD087}" destId="{58C46248-D12C-4486-BD36-F032E0D6E411}" srcOrd="0" destOrd="0" presId="urn:microsoft.com/office/officeart/2005/8/layout/chevron2"/>
    <dgm:cxn modelId="{234DB015-7DA2-4CD8-9F14-F41F98A03C2F}" srcId="{832CB4EC-A123-4060-B195-462F30B0AD4E}" destId="{1EB0076E-52B7-420E-ADEB-B46250C533DB}" srcOrd="0" destOrd="0" parTransId="{83DCA848-8053-45EE-AB39-CB04B85A94B5}" sibTransId="{3FC1B01D-39DB-401E-B5BB-7473D4F291E9}"/>
    <dgm:cxn modelId="{6ABFA848-D69A-42AA-B7D7-C97BC3C0A6E3}" type="presOf" srcId="{1EB0076E-52B7-420E-ADEB-B46250C533DB}" destId="{F596142A-0C0E-4F7E-B4E8-1BA0C539BEC7}" srcOrd="0" destOrd="0" presId="urn:microsoft.com/office/officeart/2005/8/layout/chevron2"/>
    <dgm:cxn modelId="{97EB4D17-6AE5-43BF-AB78-025E7ED00B31}" type="presOf" srcId="{832CB4EC-A123-4060-B195-462F30B0AD4E}" destId="{CC977BC9-D97F-4D40-B107-C804397DFFBD}" srcOrd="0" destOrd="0" presId="urn:microsoft.com/office/officeart/2005/8/layout/chevron2"/>
    <dgm:cxn modelId="{631742AB-7D1C-43AF-A45C-A904ACF8BC58}" srcId="{832CB4EC-A123-4060-B195-462F30B0AD4E}" destId="{C851DDBC-95CB-4780-8C66-1B4EEBBA874B}" srcOrd="3" destOrd="0" parTransId="{8C041FD8-DB52-4ECC-BBE2-18C56970030C}" sibTransId="{4D72BC23-B4F2-4E34-8FFD-90EFE7AC37D4}"/>
    <dgm:cxn modelId="{C4CA0CAE-B536-4299-800C-D2031DC59A85}" type="presOf" srcId="{DECA69EC-D5D5-45E8-92BD-C4DD2EC6B16D}" destId="{F596142A-0C0E-4F7E-B4E8-1BA0C539BEC7}" srcOrd="0" destOrd="2" presId="urn:microsoft.com/office/officeart/2005/8/layout/chevron2"/>
    <dgm:cxn modelId="{57E12F74-2ACC-40F1-BF5D-A36CC87328E4}" srcId="{832CB4EC-A123-4060-B195-462F30B0AD4E}" destId="{DECA69EC-D5D5-45E8-92BD-C4DD2EC6B16D}" srcOrd="2" destOrd="0" parTransId="{90C7A865-8875-4D6B-8E11-422FE0DB8EA4}" sibTransId="{250D588B-70F3-43E8-BF2D-F14BAC51FC52}"/>
    <dgm:cxn modelId="{C817AB63-5328-49FD-8CA7-5D562D2864D3}" type="presOf" srcId="{11800B67-4C0E-4452-8584-52B01314D593}" destId="{F596142A-0C0E-4F7E-B4E8-1BA0C539BEC7}" srcOrd="0" destOrd="5" presId="urn:microsoft.com/office/officeart/2005/8/layout/chevron2"/>
    <dgm:cxn modelId="{0BC4C16D-E817-43D9-BB8B-020562A41A25}" srcId="{6AE68B3B-E479-49AC-9365-B5C86A1CD087}" destId="{832CB4EC-A123-4060-B195-462F30B0AD4E}" srcOrd="0" destOrd="0" parTransId="{A0BE87FC-0F9F-4819-8122-26449FFE2B97}" sibTransId="{44D6DF23-9383-4597-8FD6-1F1C422C2797}"/>
    <dgm:cxn modelId="{7AFE4F70-8C83-43FA-8FFF-C9A4DEACD9C7}" srcId="{832CB4EC-A123-4060-B195-462F30B0AD4E}" destId="{9BB329F3-7714-40A8-AA75-CB1AEA16A1AD}" srcOrd="6" destOrd="0" parTransId="{FECF89F3-0104-45AB-B5B8-44D627466388}" sibTransId="{8C2A192E-7869-4676-9946-12033BE95236}"/>
    <dgm:cxn modelId="{C8B547E4-B0A6-4584-B896-BF0966A80A6A}" srcId="{832CB4EC-A123-4060-B195-462F30B0AD4E}" destId="{11800B67-4C0E-4452-8584-52B01314D593}" srcOrd="5" destOrd="0" parTransId="{01692280-80EC-432D-8565-DEF830AC5DCF}" sibTransId="{5FF559E7-2366-481E-82F5-C5F2FEA07F1F}"/>
    <dgm:cxn modelId="{91F2A75F-5EA6-4448-A619-CB7F38240F83}" srcId="{832CB4EC-A123-4060-B195-462F30B0AD4E}" destId="{48227E96-9061-4E25-AAE7-19818775162A}" srcOrd="4" destOrd="0" parTransId="{EECFBD93-D07F-4854-BF6A-08C1B762A857}" sibTransId="{C0490683-D811-41ED-8B3D-BA09FF1E85EE}"/>
    <dgm:cxn modelId="{4F9B92D8-AC61-44D7-9F4D-BF62A02C4DC9}" type="presOf" srcId="{48227E96-9061-4E25-AAE7-19818775162A}" destId="{F596142A-0C0E-4F7E-B4E8-1BA0C539BEC7}" srcOrd="0" destOrd="4" presId="urn:microsoft.com/office/officeart/2005/8/layout/chevron2"/>
    <dgm:cxn modelId="{F935871D-9411-4C1E-8A57-704510994514}" srcId="{832CB4EC-A123-4060-B195-462F30B0AD4E}" destId="{16B1A330-DC57-4294-AB72-D3DF2448A3E5}" srcOrd="1" destOrd="0" parTransId="{ED104BEB-3D8F-4152-837C-46D746A751B5}" sibTransId="{220F58FE-E6A4-4712-81D0-3391C35A30D6}"/>
    <dgm:cxn modelId="{C085B38D-C949-45E9-9401-24CC326F0F18}" type="presOf" srcId="{C851DDBC-95CB-4780-8C66-1B4EEBBA874B}" destId="{F596142A-0C0E-4F7E-B4E8-1BA0C539BEC7}" srcOrd="0" destOrd="3" presId="urn:microsoft.com/office/officeart/2005/8/layout/chevron2"/>
    <dgm:cxn modelId="{8A137ED0-CD98-466B-8E82-BA8625F37C78}" type="presOf" srcId="{16B1A330-DC57-4294-AB72-D3DF2448A3E5}" destId="{F596142A-0C0E-4F7E-B4E8-1BA0C539BEC7}" srcOrd="0" destOrd="1" presId="urn:microsoft.com/office/officeart/2005/8/layout/chevron2"/>
    <dgm:cxn modelId="{F5CA4746-80E3-433F-A45D-21AEE722AD97}" type="presOf" srcId="{9BB329F3-7714-40A8-AA75-CB1AEA16A1AD}" destId="{F596142A-0C0E-4F7E-B4E8-1BA0C539BEC7}" srcOrd="0" destOrd="6" presId="urn:microsoft.com/office/officeart/2005/8/layout/chevron2"/>
    <dgm:cxn modelId="{98D079D5-945F-48FF-89E9-1229FE5EA81A}" type="presParOf" srcId="{58C46248-D12C-4486-BD36-F032E0D6E411}" destId="{5EE6D017-DA48-4392-A424-099F3168736D}" srcOrd="0" destOrd="0" presId="urn:microsoft.com/office/officeart/2005/8/layout/chevron2"/>
    <dgm:cxn modelId="{9E43CEBA-FC29-4A3C-A11C-DA1789EA2D26}" type="presParOf" srcId="{5EE6D017-DA48-4392-A424-099F3168736D}" destId="{CC977BC9-D97F-4D40-B107-C804397DFFBD}" srcOrd="0" destOrd="0" presId="urn:microsoft.com/office/officeart/2005/8/layout/chevron2"/>
    <dgm:cxn modelId="{247B8E99-C870-4BEB-95D8-274ED7E5726D}" type="presParOf" srcId="{5EE6D017-DA48-4392-A424-099F3168736D}" destId="{F596142A-0C0E-4F7E-B4E8-1BA0C539BEC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0D94A-D5E8-4EBA-A8FE-56B408A80CF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741D9-4E30-4EE7-B50E-75C52863C533}">
      <dgm:prSet custT="1"/>
      <dgm:spPr/>
      <dgm:t>
        <a:bodyPr/>
        <a:lstStyle/>
        <a:p>
          <a:pPr rtl="0"/>
          <a:r>
            <a:rPr lang="ru-RU" sz="4400" i="1" u="none" dirty="0" smtClean="0"/>
            <a:t>Ваша задача: </a:t>
          </a:r>
          <a:endParaRPr lang="ru-RU" sz="4400" i="1" u="none" dirty="0"/>
        </a:p>
      </dgm:t>
    </dgm:pt>
    <dgm:pt modelId="{226B0458-A7DF-4D37-A9ED-2612955CDA9C}" type="parTrans" cxnId="{3B6EDF7C-1522-4603-8122-C4B8688576A5}">
      <dgm:prSet/>
      <dgm:spPr/>
      <dgm:t>
        <a:bodyPr/>
        <a:lstStyle/>
        <a:p>
          <a:endParaRPr lang="ru-RU"/>
        </a:p>
      </dgm:t>
    </dgm:pt>
    <dgm:pt modelId="{638C388C-6149-4B29-A8A8-857F12143928}" type="sibTrans" cxnId="{3B6EDF7C-1522-4603-8122-C4B8688576A5}">
      <dgm:prSet/>
      <dgm:spPr/>
      <dgm:t>
        <a:bodyPr/>
        <a:lstStyle/>
        <a:p>
          <a:endParaRPr lang="ru-RU"/>
        </a:p>
      </dgm:t>
    </dgm:pt>
    <dgm:pt modelId="{29496F06-737D-45A0-BCD5-08F967F6D6AB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smtClean="0"/>
            <a:t>Выявите проблемы, которые встречаются при освоении месторождений.</a:t>
          </a:r>
          <a:endParaRPr lang="ru-RU" sz="3200" b="1" dirty="0" smtClean="0"/>
        </a:p>
        <a:p>
          <a:pPr marL="285750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CC35C283-A56E-42B5-8686-38F2B2B05AEB}" type="parTrans" cxnId="{2E33F724-E29C-4605-9AB0-41D5BA5DB535}">
      <dgm:prSet/>
      <dgm:spPr/>
      <dgm:t>
        <a:bodyPr/>
        <a:lstStyle/>
        <a:p>
          <a:endParaRPr lang="ru-RU"/>
        </a:p>
      </dgm:t>
    </dgm:pt>
    <dgm:pt modelId="{A39587FF-6A67-4678-843A-1CD69BBAB5AD}" type="sibTrans" cxnId="{2E33F724-E29C-4605-9AB0-41D5BA5DB535}">
      <dgm:prSet/>
      <dgm:spPr/>
      <dgm:t>
        <a:bodyPr/>
        <a:lstStyle/>
        <a:p>
          <a:endParaRPr lang="ru-RU"/>
        </a:p>
      </dgm:t>
    </dgm:pt>
    <dgm:pt modelId="{0CB14AC6-8DEB-497C-B613-3CDAC6F9EAEE}" type="pres">
      <dgm:prSet presAssocID="{8C70D94A-D5E8-4EBA-A8FE-56B408A80C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520A9B-C188-4254-95F8-66F76DBEAF4E}" type="pres">
      <dgm:prSet presAssocID="{FC0741D9-4E30-4EE7-B50E-75C52863C533}" presName="linNode" presStyleCnt="0"/>
      <dgm:spPr/>
    </dgm:pt>
    <dgm:pt modelId="{0420766D-3E19-483A-AAC8-1F06D135820F}" type="pres">
      <dgm:prSet presAssocID="{FC0741D9-4E30-4EE7-B50E-75C52863C533}" presName="parentShp" presStyleLbl="node1" presStyleIdx="0" presStyleCnt="1" custLinFactNeighborX="-1401" custLinFactNeighborY="-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6C035-2ADE-470D-9AE3-176D949BF637}" type="pres">
      <dgm:prSet presAssocID="{FC0741D9-4E30-4EE7-B50E-75C52863C53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AA2C2-524B-4550-A497-BBB51F3BE9D1}" type="presOf" srcId="{29496F06-737D-45A0-BCD5-08F967F6D6AB}" destId="{B4C6C035-2ADE-470D-9AE3-176D949BF637}" srcOrd="0" destOrd="0" presId="urn:microsoft.com/office/officeart/2005/8/layout/vList6"/>
    <dgm:cxn modelId="{B7613D27-C597-4D03-9F72-436F35983070}" type="presOf" srcId="{8C70D94A-D5E8-4EBA-A8FE-56B408A80CF7}" destId="{0CB14AC6-8DEB-497C-B613-3CDAC6F9EAEE}" srcOrd="0" destOrd="0" presId="urn:microsoft.com/office/officeart/2005/8/layout/vList6"/>
    <dgm:cxn modelId="{2E33F724-E29C-4605-9AB0-41D5BA5DB535}" srcId="{FC0741D9-4E30-4EE7-B50E-75C52863C533}" destId="{29496F06-737D-45A0-BCD5-08F967F6D6AB}" srcOrd="0" destOrd="0" parTransId="{CC35C283-A56E-42B5-8686-38F2B2B05AEB}" sibTransId="{A39587FF-6A67-4678-843A-1CD69BBAB5AD}"/>
    <dgm:cxn modelId="{3B6EDF7C-1522-4603-8122-C4B8688576A5}" srcId="{8C70D94A-D5E8-4EBA-A8FE-56B408A80CF7}" destId="{FC0741D9-4E30-4EE7-B50E-75C52863C533}" srcOrd="0" destOrd="0" parTransId="{226B0458-A7DF-4D37-A9ED-2612955CDA9C}" sibTransId="{638C388C-6149-4B29-A8A8-857F12143928}"/>
    <dgm:cxn modelId="{A8EE2BCE-CD97-4684-806A-61F45C339406}" type="presOf" srcId="{FC0741D9-4E30-4EE7-B50E-75C52863C533}" destId="{0420766D-3E19-483A-AAC8-1F06D135820F}" srcOrd="0" destOrd="0" presId="urn:microsoft.com/office/officeart/2005/8/layout/vList6"/>
    <dgm:cxn modelId="{9AC43F54-427F-4B8C-A005-CF43D61A1487}" type="presParOf" srcId="{0CB14AC6-8DEB-497C-B613-3CDAC6F9EAEE}" destId="{71520A9B-C188-4254-95F8-66F76DBEAF4E}" srcOrd="0" destOrd="0" presId="urn:microsoft.com/office/officeart/2005/8/layout/vList6"/>
    <dgm:cxn modelId="{536C29E9-2AC1-4DA1-81EA-7C320C11BCA0}" type="presParOf" srcId="{71520A9B-C188-4254-95F8-66F76DBEAF4E}" destId="{0420766D-3E19-483A-AAC8-1F06D135820F}" srcOrd="0" destOrd="0" presId="urn:microsoft.com/office/officeart/2005/8/layout/vList6"/>
    <dgm:cxn modelId="{2CD80B0E-E518-4CB9-B4B8-1ECB46FAD9DA}" type="presParOf" srcId="{71520A9B-C188-4254-95F8-66F76DBEAF4E}" destId="{B4C6C035-2ADE-470D-9AE3-176D949BF637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977BC9-D97F-4D40-B107-C804397DFFBD}">
      <dsp:nvSpPr>
        <dsp:cNvPr id="0" name=""/>
        <dsp:cNvSpPr/>
      </dsp:nvSpPr>
      <dsp:spPr>
        <a:xfrm rot="5400000">
          <a:off x="-259419" y="1667285"/>
          <a:ext cx="3331494" cy="23320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u="sng" kern="1200" dirty="0" smtClean="0"/>
            <a:t>ВСТО</a:t>
          </a:r>
          <a:r>
            <a:rPr lang="ru-RU" sz="6500" b="1" kern="1200" dirty="0" smtClean="0"/>
            <a:t>:</a:t>
          </a:r>
          <a:endParaRPr lang="ru-RU" sz="6500" kern="1200" dirty="0"/>
        </a:p>
      </dsp:txBody>
      <dsp:txXfrm rot="5400000">
        <a:off x="-259419" y="1667285"/>
        <a:ext cx="3331494" cy="2332046"/>
      </dsp:txXfrm>
    </dsp:sp>
    <dsp:sp modelId="{F596142A-0C0E-4F7E-B4E8-1BA0C539BEC7}">
      <dsp:nvSpPr>
        <dsp:cNvPr id="0" name=""/>
        <dsp:cNvSpPr/>
      </dsp:nvSpPr>
      <dsp:spPr>
        <a:xfrm rot="5400000">
          <a:off x="3359283" y="-246475"/>
          <a:ext cx="4500585" cy="499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b="1" kern="1200" dirty="0" smtClean="0"/>
            <a:t>доходы в бюджет;</a:t>
          </a:r>
          <a:endParaRPr lang="ru-RU" sz="21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b="1" kern="1200" smtClean="0"/>
            <a:t>диверсификация экономики;</a:t>
          </a:r>
          <a:endParaRPr lang="ru-RU" sz="21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b="1" kern="1200" smtClean="0"/>
            <a:t>улучшение </a:t>
          </a:r>
          <a:r>
            <a:rPr lang="ru-RU" sz="2100" b="1" kern="1200" dirty="0" smtClean="0"/>
            <a:t>производственной и социально-жилищной инфраструктуры;</a:t>
          </a:r>
          <a:endParaRPr lang="ru-RU" sz="21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b="1" kern="1200" smtClean="0"/>
            <a:t>строительство автомобильных дорог, линий электропередач;</a:t>
          </a:r>
          <a:endParaRPr lang="ru-RU" sz="21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b="1" kern="1200" smtClean="0"/>
            <a:t>приток квалифицированных специалистов;</a:t>
          </a:r>
          <a:endParaRPr lang="ru-RU" sz="21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b="1" kern="1200" dirty="0" smtClean="0"/>
            <a:t>стабильная зарплата;</a:t>
          </a:r>
          <a:endParaRPr lang="ru-RU" sz="21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100" b="1" kern="1200" dirty="0" smtClean="0"/>
            <a:t>создание новых рабочих мест.</a:t>
          </a:r>
          <a:endParaRPr lang="ru-RU" sz="2100" kern="1200" dirty="0"/>
        </a:p>
      </dsp:txBody>
      <dsp:txXfrm rot="5400000">
        <a:off x="3359283" y="-246475"/>
        <a:ext cx="4500585" cy="4993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C6C035-2ADE-470D-9AE3-176D949BF637}">
      <dsp:nvSpPr>
        <dsp:cNvPr id="0" name=""/>
        <dsp:cNvSpPr/>
      </dsp:nvSpPr>
      <dsp:spPr>
        <a:xfrm>
          <a:off x="3400448" y="1667"/>
          <a:ext cx="5100673" cy="3410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1" i="1" kern="1200" dirty="0" smtClean="0"/>
            <a:t>Выявите проблемы, которые встречаются при освоении месторождений.</a:t>
          </a:r>
          <a:endParaRPr lang="ru-RU" sz="3200" b="1" kern="1200" dirty="0" smtClean="0"/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3400448" y="1667"/>
        <a:ext cx="5100673" cy="3410726"/>
      </dsp:txXfrm>
    </dsp:sp>
    <dsp:sp modelId="{0420766D-3E19-483A-AAC8-1F06D135820F}">
      <dsp:nvSpPr>
        <dsp:cNvPr id="0" name=""/>
        <dsp:cNvSpPr/>
      </dsp:nvSpPr>
      <dsp:spPr>
        <a:xfrm>
          <a:off x="0" y="0"/>
          <a:ext cx="3400448" cy="3410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1" u="none" kern="1200" dirty="0" smtClean="0"/>
            <a:t>Ваша задача: </a:t>
          </a:r>
          <a:endParaRPr lang="ru-RU" sz="4400" i="1" u="none" kern="1200" dirty="0"/>
        </a:p>
      </dsp:txBody>
      <dsp:txXfrm>
        <a:off x="0" y="0"/>
        <a:ext cx="3400448" cy="3410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ADA4-23AE-4790-90E0-1C5D6587B80C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181A-6435-45EE-883E-F550A2B49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n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42900"/>
            <a:ext cx="9144000" cy="70009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Урок по экономической географии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Класс-9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на тему: 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4800" b="1" i="1" cap="all" spc="-15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Нефтегазовая промышленность  Якутии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</a:t>
            </a:r>
          </a:p>
          <a:p>
            <a:pPr algn="ctr">
              <a:buNone/>
            </a:pP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pPr lvl="0" algn="ctr">
              <a:buNone/>
            </a:pP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Цель: Познакомить учащихся с мегапроектами России, строящимися на Дальнем Востоке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SCN1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71600" y="5410200"/>
            <a:ext cx="6629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Лес, погибший вследствие разлива нефти.</a:t>
            </a:r>
          </a:p>
          <a:p>
            <a:pPr algn="ctr"/>
            <a:r>
              <a:rPr lang="ru-RU" sz="2400" i="1">
                <a:solidFill>
                  <a:schemeClr val="bg1"/>
                </a:solidFill>
              </a:rPr>
              <a:t> Мирнинский район, Ирелях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01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976938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550" y="6092825"/>
            <a:ext cx="709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Заболачивание плоских плакоров на просеке нефтепровода</a:t>
            </a:r>
            <a:endParaRPr 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00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42038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58888" y="6021388"/>
            <a:ext cx="607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Термоэрозия в сильнольдистых грунтах </a:t>
            </a: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ru-RU" sz="2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 вездеходной дороге на просеке нефтепровода</a:t>
            </a:r>
            <a:endParaRPr 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azliv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295400" y="1020763"/>
            <a:ext cx="6602413" cy="49990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685800"/>
            <a:ext cx="3048000" cy="54102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ru-RU" sz="2800"/>
              <a:t>Попав в реку нефть разносится течением </a:t>
            </a:r>
            <a:br>
              <a:rPr lang="ru-RU" sz="2800"/>
            </a:br>
            <a:r>
              <a:rPr lang="ru-RU" sz="2800"/>
              <a:t>на многие километры</a:t>
            </a:r>
          </a:p>
        </p:txBody>
      </p:sp>
      <p:pic>
        <p:nvPicPr>
          <p:cNvPr id="70659" name="Picture 3" descr="r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381000"/>
            <a:ext cx="406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n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" y="0"/>
            <a:ext cx="9138463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sakh_pipelin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000372"/>
            <a:ext cx="3428992" cy="38576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Экономика России развивается очень быстрыми темпами. Для более эффективного развития правительством России были приняты мегапроекты, которые могут быстрее развивать Сибирь и Дальний Восток.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Одним из крупных из них 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является ВСТО – 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Восточная Сибирь- Тихий Океан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336132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85776"/>
            <a:ext cx="7000892" cy="692948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Строительство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нефтепровода по маршруту Тайшет - Усть-Кут- Ленск- Олекминск- Алдан- Тында- Сковородино и далее  до побережья, с ответвлением на Китай. </a:t>
            </a:r>
            <a:endParaRPr lang="ru-RU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Общая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протяженность нефтепровода 2680 км. Компания «Роснефть» сегодня успешно 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осваивает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Ванкорское месторождение в Красноярском крае. Также осваиваются </a:t>
            </a:r>
            <a:r>
              <a:rPr lang="ru-RU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Верхнечонское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Дусильминское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Талаканское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месторождения нефти компаниями - </a:t>
            </a:r>
            <a:r>
              <a:rPr lang="ru-RU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недропользователями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как  «</a:t>
            </a:r>
            <a:r>
              <a:rPr lang="ru-RU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Сургутнефегаз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», «ТНК-ВР».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336132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7072330" cy="6858000"/>
          </a:xfrm>
        </p:spPr>
        <p:txBody>
          <a:bodyPr>
            <a:normAutofit/>
          </a:bodyPr>
          <a:lstStyle/>
          <a:p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Освоение нефтяных месторождений позволило России выйти на первое место в мире по добыче нефти, опередив Саудовскую 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Аравию.</a:t>
            </a:r>
          </a:p>
          <a:p>
            <a:endParaRPr lang="ru-RU" dirty="0"/>
          </a:p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Доходы  государства от ВСТО увеличатся на 353 миллиарда в ближайшие два года. Из них 11,9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млрд.-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 текущем году, 128,3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млрд.-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 следующем году, более 207 млрд.рублей- в 2012 году.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"/>
            <a:ext cx="8786842" cy="1428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Развитие нефтегазовой 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промышленности Якутии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572140"/>
          </a:xfrm>
        </p:spPr>
        <p:txBody>
          <a:bodyPr numCol="1">
            <a:normAutofit fontScale="92500" lnSpcReduction="20000"/>
          </a:bodyPr>
          <a:lstStyle/>
          <a:p>
            <a:r>
              <a:rPr lang="ru-RU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</a:rPr>
              <a:t>К </a:t>
            </a:r>
            <a:r>
              <a:rPr lang="ru-RU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</a:rPr>
              <a:t>настоящему времени </a:t>
            </a:r>
            <a:r>
              <a:rPr lang="ru-RU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</a:rPr>
              <a:t>насчитывается 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/>
                </a:solidFill>
              </a:rPr>
              <a:t>29 </a:t>
            </a:r>
            <a:r>
              <a:rPr lang="ru-RU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</a:rPr>
              <a:t>месторождений нефти, природного газа и конденсата. </a:t>
            </a:r>
            <a:endParaRPr lang="ru-RU" sz="36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2"/>
              </a:solidFill>
            </a:endParaRPr>
          </a:p>
          <a:p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Разведанные 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запасы 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газа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достигли 2,3 </a:t>
            </a:r>
            <a:r>
              <a:rPr lang="ru-RU" sz="36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трлн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м</a:t>
            </a:r>
            <a:r>
              <a:rPr lang="ru-RU" sz="3600" baseline="30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3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, подготовленные к </a:t>
            </a:r>
            <a:r>
              <a:rPr lang="ru-RU" sz="36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/>
                </a:solidFill>
              </a:rPr>
              <a:t>осво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ению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извлекаемые запасы нефти </a:t>
            </a:r>
            <a:r>
              <a:rPr lang="ru-RU" sz="3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- 300 </a:t>
            </a:r>
            <a:r>
              <a:rPr lang="ru-RU" sz="3600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м</a:t>
            </a:r>
            <a:r>
              <a:rPr lang="ru-RU" sz="36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лн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т. </a:t>
            </a:r>
            <a:endParaRPr lang="ru-RU" sz="36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В 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двух </a:t>
            </a:r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сопредельных 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районах республики - Ленском и </a:t>
            </a:r>
            <a:r>
              <a:rPr lang="ru-RU" sz="36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Мирнинском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- готовы к </a:t>
            </a:r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промышленной 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разработке уникальное </a:t>
            </a:r>
            <a:r>
              <a:rPr lang="ru-RU" sz="36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Чаяндинское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, крупные </a:t>
            </a:r>
            <a:r>
              <a:rPr lang="ru-RU" sz="36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Талаканское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, </a:t>
            </a:r>
            <a:r>
              <a:rPr lang="ru-RU" sz="36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Среднеботуобинское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и </a:t>
            </a:r>
            <a:r>
              <a:rPr lang="ru-RU" sz="3600" dirty="0" err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Таас-Юряхское</a:t>
            </a:r>
            <a:r>
              <a:rPr lang="ru-RU" sz="36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нефтегазоконденсатные месторождения.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532d5c929b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241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928802"/>
          <a:ext cx="828680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Нефтегазовый сектор – основа бюджетообразующей отрасли республики</a:t>
            </a:r>
            <a:endParaRPr lang="ru-RU" sz="3600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532d5c929b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42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Освоение нефтегазовых месторождений проходит в сложных условиях и сопровождается большими трудностями. </a:t>
            </a:r>
            <a:endParaRPr lang="ru-RU" sz="36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2571744"/>
          <a:ext cx="8501122" cy="341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532d5c929b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241" cy="685800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785786" y="214290"/>
            <a:ext cx="7358114" cy="6215106"/>
            <a:chOff x="785786" y="214290"/>
            <a:chExt cx="7358114" cy="6215106"/>
          </a:xfrm>
        </p:grpSpPr>
        <p:sp>
          <p:nvSpPr>
            <p:cNvPr id="7" name="Овал 6"/>
            <p:cNvSpPr/>
            <p:nvPr/>
          </p:nvSpPr>
          <p:spPr>
            <a:xfrm>
              <a:off x="3000364" y="214290"/>
              <a:ext cx="3143272" cy="1785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</a:rPr>
                <a:t>ПРОБЛЕМЫ</a:t>
              </a:r>
              <a:endParaRPr lang="ru-RU" sz="2800" dirty="0">
                <a:ln>
                  <a:solidFill>
                    <a:schemeClr val="bg1">
                      <a:lumMod val="95000"/>
                    </a:schemeClr>
                  </a:solidFill>
                </a:ln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214942" y="2928934"/>
              <a:ext cx="2928958" cy="3500462"/>
            </a:xfrm>
            <a:prstGeom prst="roundRect">
              <a:avLst>
                <a:gd name="adj" fmla="val 152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</a:rPr>
                <a:t>Климатические условия. Зона многолетней мерзлоты. Отсутствие необходимой инфраструктуры</a:t>
              </a:r>
              <a:endParaRPr lang="ru-RU" sz="28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85786" y="2928934"/>
              <a:ext cx="2928958" cy="3500462"/>
            </a:xfrm>
            <a:prstGeom prst="roundRect">
              <a:avLst>
                <a:gd name="adj" fmla="val 152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80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</a:rPr>
                <a:t>Обеспечение технологической и экологической безопасности учитывается не постоянно</a:t>
              </a:r>
            </a:p>
            <a:p>
              <a:pPr algn="ctr"/>
              <a:endParaRPr lang="ru-RU" dirty="0"/>
            </a:p>
          </p:txBody>
        </p:sp>
        <p:sp>
          <p:nvSpPr>
            <p:cNvPr id="12" name="Стрелка вверх 11"/>
            <p:cNvSpPr/>
            <p:nvPr/>
          </p:nvSpPr>
          <p:spPr>
            <a:xfrm rot="12778347">
              <a:off x="2805798" y="1822586"/>
              <a:ext cx="714380" cy="1071570"/>
            </a:xfrm>
            <a:prstGeom prst="upArrow">
              <a:avLst>
                <a:gd name="adj1" fmla="val 50000"/>
                <a:gd name="adj2" fmla="val 519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верх 13"/>
            <p:cNvSpPr/>
            <p:nvPr/>
          </p:nvSpPr>
          <p:spPr>
            <a:xfrm rot="9027567">
              <a:off x="5646987" y="1820949"/>
              <a:ext cx="714380" cy="1071570"/>
            </a:xfrm>
            <a:prstGeom prst="upArrow">
              <a:avLst>
                <a:gd name="adj1" fmla="val 50000"/>
                <a:gd name="adj2" fmla="val 519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Admin\Рабочий стол\532d5c929b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24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382" y="1928802"/>
            <a:ext cx="792961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/>
              <a:t>Разработка </a:t>
            </a:r>
            <a:r>
              <a:rPr lang="ru-RU" dirty="0" err="1" smtClean="0"/>
              <a:t>Талаканского</a:t>
            </a:r>
            <a:r>
              <a:rPr lang="ru-RU" dirty="0" smtClean="0"/>
              <a:t> и </a:t>
            </a:r>
            <a:r>
              <a:rPr lang="ru-RU" dirty="0" err="1" smtClean="0"/>
              <a:t>Чаяндинского</a:t>
            </a:r>
            <a:r>
              <a:rPr lang="ru-RU" dirty="0" smtClean="0"/>
              <a:t> месторождений ведется в сложных климатических условиях, при отсутствии необходимой инфраструктуры, что требует значительных капитальных вложений.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Нефтяные компании, работающие в регионе, получили налоговые льготы.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52" y="4214818"/>
            <a:ext cx="785814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2. Проведение государственной экологической экспертизы. </a:t>
            </a:r>
          </a:p>
          <a:p>
            <a:endParaRPr lang="ru-RU" dirty="0" smtClean="0"/>
          </a:p>
          <a:p>
            <a:r>
              <a:rPr lang="ru-RU" dirty="0" smtClean="0"/>
              <a:t>Ряд общественных экологических организаций Якутии добились в городском суде Якутска решения об отмене государственной экологической экспертизы ТЭО строительства трубопровода ВСТО на участке Усть-Кут–</a:t>
            </a:r>
            <a:r>
              <a:rPr lang="ru-RU" dirty="0" err="1" smtClean="0"/>
              <a:t>Талакан</a:t>
            </a:r>
            <a:r>
              <a:rPr lang="ru-RU" dirty="0" smtClean="0"/>
              <a:t>. В своем иске экологи утверждали, что в экспертизе не учтены замечания и предложения к проекту, высказанные общественностью. </a:t>
            </a:r>
          </a:p>
        </p:txBody>
      </p:sp>
      <p:sp>
        <p:nvSpPr>
          <p:cNvPr id="14" name="Ромб 13"/>
          <p:cNvSpPr/>
          <p:nvPr/>
        </p:nvSpPr>
        <p:spPr>
          <a:xfrm>
            <a:off x="1071538" y="142852"/>
            <a:ext cx="2857520" cy="17145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Решения: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571472" y="1000108"/>
            <a:ext cx="571504" cy="4287868"/>
            <a:chOff x="571472" y="1000108"/>
            <a:chExt cx="571504" cy="428786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9" name="Shape 18"/>
            <p:cNvCxnSpPr>
              <a:stCxn id="14" idx="1"/>
            </p:cNvCxnSpPr>
            <p:nvPr/>
          </p:nvCxnSpPr>
          <p:spPr>
            <a:xfrm rot="10800000" flipV="1">
              <a:off x="571472" y="1000108"/>
              <a:ext cx="500066" cy="4286280"/>
            </a:xfrm>
            <a:prstGeom prst="bentConnector2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571472" y="2786058"/>
              <a:ext cx="571504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571472" y="5286388"/>
              <a:ext cx="571504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446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Развитие нефтегазовой  промышленности Якутии</vt:lpstr>
      <vt:lpstr>Слайд 6</vt:lpstr>
      <vt:lpstr>Освоение нефтегазовых месторождений проходит в сложных условиях и сопровождается большими трудностями. </vt:lpstr>
      <vt:lpstr>Слайд 8</vt:lpstr>
      <vt:lpstr>Слайд 9</vt:lpstr>
      <vt:lpstr>Слайд 10</vt:lpstr>
      <vt:lpstr>Слайд 11</vt:lpstr>
      <vt:lpstr>Слайд 12</vt:lpstr>
      <vt:lpstr>Слайд 13</vt:lpstr>
      <vt:lpstr>Попав в реку нефть разносится течением  на многие километры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нефте-газовой промышленности якутии</dc:title>
  <dc:creator>Admin</dc:creator>
  <cp:lastModifiedBy>Tata</cp:lastModifiedBy>
  <cp:revision>24</cp:revision>
  <dcterms:created xsi:type="dcterms:W3CDTF">2010-12-29T07:17:34Z</dcterms:created>
  <dcterms:modified xsi:type="dcterms:W3CDTF">2011-03-06T17:16:46Z</dcterms:modified>
</cp:coreProperties>
</file>