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63" r:id="rId2"/>
    <p:sldId id="256" r:id="rId3"/>
    <p:sldId id="257" r:id="rId4"/>
    <p:sldId id="258" r:id="rId5"/>
    <p:sldId id="262" r:id="rId6"/>
    <p:sldId id="259" r:id="rId7"/>
    <p:sldId id="265" r:id="rId8"/>
    <p:sldId id="266" r:id="rId9"/>
    <p:sldId id="264" r:id="rId10"/>
    <p:sldId id="261" r:id="rId11"/>
    <p:sldId id="267" r:id="rId12"/>
    <p:sldId id="268" r:id="rId13"/>
    <p:sldId id="269" r:id="rId14"/>
    <p:sldId id="276" r:id="rId15"/>
    <p:sldId id="260" r:id="rId16"/>
    <p:sldId id="275" r:id="rId17"/>
    <p:sldId id="270" r:id="rId18"/>
    <p:sldId id="272" r:id="rId19"/>
    <p:sldId id="274" r:id="rId20"/>
    <p:sldId id="273" r:id="rId21"/>
    <p:sldId id="282" r:id="rId22"/>
    <p:sldId id="283" r:id="rId23"/>
    <p:sldId id="280" r:id="rId24"/>
    <p:sldId id="277" r:id="rId25"/>
    <p:sldId id="27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CC6600"/>
    <a:srgbClr val="993300"/>
    <a:srgbClr val="99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5A911-9BB4-4349-AF95-38FA38D345D6}" type="datetimeFigureOut">
              <a:rPr lang="ru-RU" smtClean="0"/>
              <a:pPr/>
              <a:t>06.03.2011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5C438-2801-4741-B3B7-9A0E8D35A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A1B1-A848-430C-BFB7-6B6C201D7814}" type="datetimeFigureOut">
              <a:rPr lang="ru-RU" smtClean="0"/>
              <a:pPr/>
              <a:t>06.03.2011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A454-D627-4B71-87B8-B314734FD5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A1B1-A848-430C-BFB7-6B6C201D7814}" type="datetimeFigureOut">
              <a:rPr lang="ru-RU" smtClean="0"/>
              <a:pPr/>
              <a:t>06.03.2011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A454-D627-4B71-87B8-B314734FD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A1B1-A848-430C-BFB7-6B6C201D7814}" type="datetimeFigureOut">
              <a:rPr lang="ru-RU" smtClean="0"/>
              <a:pPr/>
              <a:t>06.03.2011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A454-D627-4B71-87B8-B314734FD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A1B1-A848-430C-BFB7-6B6C201D7814}" type="datetimeFigureOut">
              <a:rPr lang="ru-RU" smtClean="0"/>
              <a:pPr/>
              <a:t>06.03.2011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A454-D627-4B71-87B8-B314734FD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A1B1-A848-430C-BFB7-6B6C201D7814}" type="datetimeFigureOut">
              <a:rPr lang="ru-RU" smtClean="0"/>
              <a:pPr/>
              <a:t>06.03.2011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A454-D627-4B71-87B8-B314734FD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A1B1-A848-430C-BFB7-6B6C201D7814}" type="datetimeFigureOut">
              <a:rPr lang="ru-RU" smtClean="0"/>
              <a:pPr/>
              <a:t>06.03.2011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A454-D627-4B71-87B8-B314734FD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A1B1-A848-430C-BFB7-6B6C201D7814}" type="datetimeFigureOut">
              <a:rPr lang="ru-RU" smtClean="0"/>
              <a:pPr/>
              <a:t>06.03.2011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A454-D627-4B71-87B8-B314734FD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A1B1-A848-430C-BFB7-6B6C201D7814}" type="datetimeFigureOut">
              <a:rPr lang="ru-RU" smtClean="0"/>
              <a:pPr/>
              <a:t>06.03.2011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A454-D627-4B71-87B8-B314734FD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A1B1-A848-430C-BFB7-6B6C201D7814}" type="datetimeFigureOut">
              <a:rPr lang="ru-RU" smtClean="0"/>
              <a:pPr/>
              <a:t>06.03.2011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A454-D627-4B71-87B8-B314734FD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A1B1-A848-430C-BFB7-6B6C201D7814}" type="datetimeFigureOut">
              <a:rPr lang="ru-RU" smtClean="0"/>
              <a:pPr/>
              <a:t>06.03.2011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A454-D627-4B71-87B8-B314734FD5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011A1B1-A848-430C-BFB7-6B6C201D7814}" type="datetimeFigureOut">
              <a:rPr lang="ru-RU" smtClean="0"/>
              <a:pPr/>
              <a:t>06.03.2011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35BA454-D627-4B71-87B8-B314734FD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011A1B1-A848-430C-BFB7-6B6C201D7814}" type="datetimeFigureOut">
              <a:rPr lang="ru-RU" smtClean="0"/>
              <a:pPr/>
              <a:t>06.03.2011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35BA454-D627-4B71-87B8-B314734FD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avagosudarstva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4071934" y="723900"/>
            <a:ext cx="1455737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b="1" kern="10">
              <a:ln w="19050" cap="sq">
                <a:solidFill>
                  <a:srgbClr val="A50021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A50021"/>
                  </a:gs>
                  <a:gs pos="50000">
                    <a:srgbClr val="FFCC00"/>
                  </a:gs>
                  <a:gs pos="100000">
                    <a:srgbClr val="A50021"/>
                  </a:gs>
                </a:gsLst>
                <a:lin ang="5400000" scaled="1"/>
              </a:gradFill>
              <a:effectLst>
                <a:outerShdw sy="50000" kx="-2453608" rotWithShape="0">
                  <a:srgbClr val="868686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071538" y="1000108"/>
            <a:ext cx="6980238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900" kern="10" dirty="0" smtClean="0">
                <a:ln w="9525" cap="sq">
                  <a:noFill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Дворцовые </a:t>
            </a:r>
            <a:br>
              <a:rPr lang="ru-RU" sz="8900" kern="10" dirty="0" smtClean="0">
                <a:ln w="9525" cap="sq">
                  <a:noFill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</a:br>
            <a:r>
              <a:rPr lang="ru-RU" sz="8900" kern="10" dirty="0" smtClean="0">
                <a:ln w="9525" cap="sq">
                  <a:noFill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перевороты</a:t>
            </a:r>
            <a:r>
              <a:rPr lang="ru-RU" sz="8900" i="1" kern="10" dirty="0" smtClean="0">
                <a:ln w="9525" cap="sq">
                  <a:noFill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/>
            </a:r>
            <a:br>
              <a:rPr lang="ru-RU" sz="8900" i="1" kern="10" dirty="0" smtClean="0">
                <a:ln w="9525" cap="sq">
                  <a:noFill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</a:br>
            <a:r>
              <a:rPr lang="ru-RU" dirty="0" smtClean="0"/>
              <a:t>1725-1762</a:t>
            </a:r>
            <a:br>
              <a:rPr lang="ru-RU" dirty="0" smtClean="0"/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XVIII 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72198" y="6000768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 класс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6000768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История России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188640"/>
            <a:ext cx="136815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21441282">
            <a:off x="757238" y="895350"/>
            <a:ext cx="7604125" cy="55594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858148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9.11.1740-25.11.1741</a:t>
            </a:r>
            <a:b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Иван </a:t>
            </a:r>
            <a:r>
              <a:rPr lang="en-US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</a:t>
            </a:r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Антонович</a:t>
            </a:r>
            <a:b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(при Анне </a:t>
            </a:r>
            <a:r>
              <a:rPr lang="ru-RU" sz="31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Леоподьдовне</a:t>
            </a:r>
            <a:r>
              <a:rPr lang="ru-RU" sz="3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4929190" y="2143116"/>
            <a:ext cx="3810000" cy="4267200"/>
          </a:xfrm>
          <a:prstGeom prst="rect">
            <a:avLst/>
          </a:prstGeom>
        </p:spPr>
        <p:txBody>
          <a:bodyPr/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Управлением государства практически не занималась, доверив его Кабинету министров.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2428868"/>
            <a:ext cx="3076580" cy="421995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14282" y="1714488"/>
            <a:ext cx="2214546" cy="29527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3"/>
          <p:cNvSpPr txBox="1">
            <a:spLocks/>
          </p:cNvSpPr>
          <p:nvPr/>
        </p:nvSpPr>
        <p:spPr>
          <a:xfrm>
            <a:off x="4643438" y="1601788"/>
            <a:ext cx="4138642" cy="525621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411480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/>
              <a:buChar char="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1754 году основан Заёмный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Дрорянский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банк</a:t>
            </a:r>
          </a:p>
          <a:p>
            <a:pPr marL="411480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/>
              <a:buChar char="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 1760 года помещики получили право ссылать крестьян без суда в Сибирь</a:t>
            </a:r>
          </a:p>
          <a:p>
            <a:pPr marL="411480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/>
              <a:buChar char="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1755 году основан Московский государственный университет</a:t>
            </a:r>
          </a:p>
          <a:p>
            <a:pPr marL="411480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/>
              <a:buChar char="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1757- открыта Академия  художеств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500166" y="2428868"/>
            <a:ext cx="3481388" cy="426720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1741-1761         Елизавета Петровна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571612"/>
            <a:ext cx="2159990" cy="300039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43998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1761-1762     Пётр 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Фёдорович   </a:t>
            </a:r>
            <a:b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внук Петра 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endParaRPr lang="ru-RU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2714620"/>
            <a:ext cx="2733678" cy="389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 txBox="1">
            <a:spLocks/>
          </p:cNvSpPr>
          <p:nvPr/>
        </p:nvSpPr>
        <p:spPr bwMode="auto">
          <a:xfrm>
            <a:off x="4572000" y="1571612"/>
            <a:ext cx="381000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ликвидировать Тайную канцелярию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издать указ о конфискации (секуляризации) церковных земель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подписать манифест о вольности дворянства, освобождающих их от обязательной службы (18 февраля 1762 года)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71611"/>
            <a:ext cx="2286016" cy="295100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Екатерина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929190" y="3429000"/>
            <a:ext cx="4077893" cy="3262314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22" y="232785"/>
            <a:ext cx="2428892" cy="302891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08" y="2928934"/>
            <a:ext cx="2801942" cy="3706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1571612"/>
            <a:ext cx="2500330" cy="3013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6"/>
          <p:cNvSpPr txBox="1">
            <a:spLocks noChangeArrowheads="1"/>
          </p:cNvSpPr>
          <p:nvPr/>
        </p:nvSpPr>
        <p:spPr>
          <a:xfrm>
            <a:off x="214282" y="214290"/>
            <a:ext cx="8610600" cy="10668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76200">
            <a:solidFill>
              <a:srgbClr val="FFCC00"/>
            </a:solidFill>
          </a:ln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Сущность эпохи</a:t>
            </a:r>
          </a:p>
        </p:txBody>
      </p:sp>
      <p:sp>
        <p:nvSpPr>
          <p:cNvPr id="7" name="Rectangle 1032"/>
          <p:cNvSpPr>
            <a:spLocks noChangeArrowheads="1"/>
          </p:cNvSpPr>
          <p:nvPr/>
        </p:nvSpPr>
        <p:spPr bwMode="auto">
          <a:xfrm>
            <a:off x="4429124" y="1500174"/>
            <a:ext cx="4419600" cy="4968875"/>
          </a:xfrm>
          <a:prstGeom prst="rect">
            <a:avLst/>
          </a:prstGeom>
          <a:solidFill>
            <a:srgbClr val="996600"/>
          </a:solidFill>
          <a:ln w="762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kumimoji="1" lang="en-US" sz="2000" dirty="0">
              <a:solidFill>
                <a:srgbClr val="FFCC00"/>
              </a:solidFill>
              <a:latin typeface="Arial Black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kumimoji="1" lang="ru-RU" sz="2000" b="1" dirty="0" smtClean="0">
                <a:latin typeface="Arial" pitchFamily="34" charset="0"/>
                <a:cs typeface="Arial" pitchFamily="34" charset="0"/>
              </a:rPr>
              <a:t>    1 </a:t>
            </a:r>
            <a:r>
              <a:rPr kumimoji="1" lang="ru-RU" sz="2000" b="1" dirty="0">
                <a:latin typeface="Arial" pitchFamily="34" charset="0"/>
                <a:cs typeface="Arial" pitchFamily="34" charset="0"/>
              </a:rPr>
              <a:t>обстоятельство – реакция на бурное правление Петра </a:t>
            </a:r>
            <a:r>
              <a:rPr kumimoji="1" lang="en-US" sz="2000" b="1" dirty="0">
                <a:latin typeface="Arial" pitchFamily="34" charset="0"/>
                <a:cs typeface="Arial" pitchFamily="34" charset="0"/>
              </a:rPr>
              <a:t>I</a:t>
            </a:r>
            <a:r>
              <a:rPr kumimoji="1" lang="ru-RU" sz="2000" b="1" dirty="0">
                <a:latin typeface="Arial" pitchFamily="34" charset="0"/>
                <a:cs typeface="Arial" pitchFamily="34" charset="0"/>
              </a:rPr>
              <a:t>, его грандиозные преобразования в различных сферах жизни государства.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kumimoji="1" lang="ru-RU" sz="20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kumimoji="1" lang="ru-RU" sz="2000" b="1" dirty="0" smtClean="0">
                <a:latin typeface="Arial" pitchFamily="34" charset="0"/>
                <a:cs typeface="Arial" pitchFamily="34" charset="0"/>
              </a:rPr>
              <a:t>    2 </a:t>
            </a:r>
            <a:r>
              <a:rPr kumimoji="1" lang="ru-RU" sz="2000" b="1" dirty="0">
                <a:latin typeface="Arial" pitchFamily="34" charset="0"/>
                <a:cs typeface="Arial" pitchFamily="34" charset="0"/>
              </a:rPr>
              <a:t>обстоятельство – сформировано новое дворянство, которое осознало свои значения и возможности, добились своих привилегий.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4327136" cy="494508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04800" y="76200"/>
            <a:ext cx="8610600" cy="6858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76200">
            <a:solidFill>
              <a:srgbClr val="FFCC00"/>
            </a:solidFill>
          </a:ln>
        </p:spPr>
        <p:txBody>
          <a:bodyPr vert="horz" lIns="91440" tIns="0" rIns="45720" bIns="0" rtlCol="0" anchor="t">
            <a:normAutofit fontScale="975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Повторим??????</a:t>
            </a: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357158" y="857232"/>
            <a:ext cx="8572560" cy="5761037"/>
          </a:xfrm>
          <a:prstGeom prst="rect">
            <a:avLst/>
          </a:prstGeom>
          <a:solidFill>
            <a:srgbClr val="996600"/>
          </a:solidFill>
          <a:ln w="762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kumimoji="1" lang="ru-RU" sz="2800" b="1" u="sng" dirty="0">
                <a:latin typeface="Arial" pitchFamily="34" charset="0"/>
                <a:cs typeface="Arial" pitchFamily="34" charset="0"/>
              </a:rPr>
              <a:t>1. Сколько лет престол сотрясали перевороты?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kumimoji="1" lang="ru-RU" sz="2800" b="1" dirty="0">
                <a:latin typeface="Arial" pitchFamily="34" charset="0"/>
                <a:cs typeface="Arial" pitchFamily="34" charset="0"/>
              </a:rPr>
              <a:t>а</a:t>
            </a:r>
            <a:r>
              <a:rPr kumimoji="1" lang="ru-RU" sz="28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kumimoji="1" lang="ru-RU" sz="2800" b="1" dirty="0">
                <a:latin typeface="Arial" pitchFamily="34" charset="0"/>
                <a:cs typeface="Arial" pitchFamily="34" charset="0"/>
              </a:rPr>
              <a:t>25 лет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kumimoji="1" lang="ru-RU" sz="2800" b="1" dirty="0">
                <a:latin typeface="Arial" pitchFamily="34" charset="0"/>
                <a:cs typeface="Arial" pitchFamily="34" charset="0"/>
              </a:rPr>
              <a:t>б</a:t>
            </a:r>
            <a:r>
              <a:rPr kumimoji="1" lang="ru-RU" sz="2800" b="1" dirty="0" smtClean="0">
                <a:latin typeface="Arial" pitchFamily="34" charset="0"/>
                <a:cs typeface="Arial" pitchFamily="34" charset="0"/>
              </a:rPr>
              <a:t>)35 </a:t>
            </a:r>
            <a:r>
              <a:rPr kumimoji="1" lang="ru-RU" sz="2800" b="1" dirty="0">
                <a:latin typeface="Arial" pitchFamily="34" charset="0"/>
                <a:cs typeface="Arial" pitchFamily="34" charset="0"/>
              </a:rPr>
              <a:t>лет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kumimoji="1" lang="ru-RU" sz="2800" b="1" dirty="0">
                <a:latin typeface="Arial" pitchFamily="34" charset="0"/>
                <a:cs typeface="Arial" pitchFamily="34" charset="0"/>
              </a:rPr>
              <a:t>в</a:t>
            </a:r>
            <a:r>
              <a:rPr kumimoji="1" lang="ru-RU" sz="2800" b="1" dirty="0" smtClean="0">
                <a:latin typeface="Arial" pitchFamily="34" charset="0"/>
                <a:cs typeface="Arial" pitchFamily="34" charset="0"/>
              </a:rPr>
              <a:t>)37лет</a:t>
            </a:r>
            <a:endParaRPr kumimoji="1" lang="ru-RU" sz="28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kumimoji="1" lang="ru-RU" sz="2800" b="1" u="sng" dirty="0">
                <a:latin typeface="Arial" pitchFamily="34" charset="0"/>
                <a:cs typeface="Arial" pitchFamily="34" charset="0"/>
              </a:rPr>
              <a:t>2. Кто из императоров смог дольше удержаться на троне  во время дворцовых переворотов?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kumimoji="1" lang="ru-RU" sz="2800" b="1" dirty="0">
                <a:latin typeface="Arial" pitchFamily="34" charset="0"/>
                <a:cs typeface="Arial" pitchFamily="34" charset="0"/>
              </a:rPr>
              <a:t>а) Анна Ивановна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kumimoji="1" lang="ru-RU" sz="2800" b="1" dirty="0">
                <a:latin typeface="Arial" pitchFamily="34" charset="0"/>
                <a:cs typeface="Arial" pitchFamily="34" charset="0"/>
              </a:rPr>
              <a:t>б)Анна Леопольдовна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kumimoji="1" lang="ru-RU" sz="2800" b="1" dirty="0">
                <a:latin typeface="Arial" pitchFamily="34" charset="0"/>
                <a:cs typeface="Arial" pitchFamily="34" charset="0"/>
              </a:rPr>
              <a:t>в) Елизавета Петровна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kumimoji="1" lang="ru-RU" dirty="0">
              <a:solidFill>
                <a:srgbClr val="FFCC0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Documents and Settings\Admin\Рабочий стол\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214290"/>
            <a:ext cx="571504" cy="571504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5572140"/>
            <a:ext cx="761973" cy="5714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>
          <a:xfrm>
            <a:off x="142844" y="214290"/>
            <a:ext cx="8610600" cy="1066800"/>
          </a:xfr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76200">
            <a:solidFill>
              <a:srgbClr val="FFCC00"/>
            </a:solidFill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3. Определите исторического деятеля</a:t>
            </a: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42844" y="1571612"/>
            <a:ext cx="8694767" cy="5072074"/>
          </a:xfrm>
          <a:prstGeom prst="rect">
            <a:avLst/>
          </a:prstGeom>
          <a:solidFill>
            <a:srgbClr val="996600"/>
          </a:solidFill>
          <a:ln w="762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l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Возведение </a:t>
            </a:r>
            <a:r>
              <a:rPr lang="ru-RU" sz="28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 престол этой женщины происходило неспокойно, т.к. не все считали что это правильно;</a:t>
            </a:r>
            <a:endParaRPr lang="ru-RU" sz="2800" b="1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algn="l">
              <a:defRPr/>
            </a:pPr>
            <a:r>
              <a:rPr lang="ru-RU" sz="28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при этой правительнице был заключён с Австрией, о котором так много говорилось при Петре </a:t>
            </a:r>
            <a:endParaRPr lang="ru-RU" sz="2800" b="1" dirty="0">
              <a:solidFill>
                <a:schemeClr val="bg1"/>
              </a:solidFill>
            </a:endParaRPr>
          </a:p>
          <a:p>
            <a:pPr algn="l">
              <a:defRPr/>
            </a:pPr>
            <a:r>
              <a:rPr lang="ru-RU" sz="28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по её собственному завещанию (составленному не совсем добровольно) престол российский после её смерти переходил мужскому представителю царского дома и фактически лишал её дочерей власти.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3" descr="C:\Documents and Settings\Admin\Рабочий стол\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143512"/>
            <a:ext cx="761973" cy="571480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500042"/>
            <a:ext cx="571504" cy="5715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42844" y="1571612"/>
            <a:ext cx="8694767" cy="5072074"/>
          </a:xfrm>
          <a:prstGeom prst="rect">
            <a:avLst/>
          </a:prstGeom>
          <a:solidFill>
            <a:srgbClr val="996600"/>
          </a:solidFill>
          <a:ln w="762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38912" lvl="0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38912" lvl="0" indent="-320040">
              <a:buClr>
                <a:schemeClr val="accent1"/>
              </a:buClr>
              <a:buSzPct val="80000"/>
              <a:defRPr/>
            </a:pP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Об этом молодом человеке говорили, что он добр и любит справедливость;</a:t>
            </a:r>
          </a:p>
          <a:p>
            <a:pPr marL="438912" lvl="0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престол вступил по завещанию, коронация произошла установленным порядком;</a:t>
            </a:r>
          </a:p>
          <a:p>
            <a:pPr marL="438912" lvl="0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 этом правителе произошло персональное изменение в высших кругах власти;</a:t>
            </a:r>
          </a:p>
          <a:p>
            <a:pPr marL="438912" lvl="0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правил совсем недолго, скончавшись накануне своей свадьбы.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228600"/>
            <a:ext cx="8610600" cy="10668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76200">
            <a:solidFill>
              <a:srgbClr val="FFCC00"/>
            </a:solidFill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rgbClr val="993300"/>
                </a:solidFill>
                <a:latin typeface="Arial" pitchFamily="34" charset="0"/>
                <a:ea typeface="+mj-ea"/>
                <a:cs typeface="Arial" pitchFamily="34" charset="0"/>
              </a:rPr>
              <a:t>4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 Определите исторического деятеля</a:t>
            </a:r>
          </a:p>
        </p:txBody>
      </p:sp>
      <p:pic>
        <p:nvPicPr>
          <p:cNvPr id="4" name="Picture 3" descr="C:\Documents and Settings\Admin\Рабочий стол\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428604"/>
            <a:ext cx="761973" cy="571480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5715016"/>
            <a:ext cx="571504" cy="5715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04800" y="228600"/>
            <a:ext cx="8610600" cy="10668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76200">
            <a:solidFill>
              <a:srgbClr val="FFCC00"/>
            </a:solidFill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800" b="1" dirty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5. Соотнесите между собой события и даты</a:t>
            </a:r>
            <a:r>
              <a:rPr lang="ru-RU" sz="2800" dirty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: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71612"/>
            <a:ext cx="3857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1714488"/>
            <a:ext cx="7000892" cy="1908215"/>
          </a:xfrm>
          <a:prstGeom prst="rect">
            <a:avLst/>
          </a:prstGeom>
          <a:solidFill>
            <a:srgbClr val="9966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а)  1.Восшествие на престол   Анны Ивановны</a:t>
            </a:r>
          </a:p>
          <a:p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2. Открытие московского   университета </a:t>
            </a:r>
          </a:p>
          <a:p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3.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Взятие русскими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войсками  крепости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Измаил</a:t>
            </a: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429520" y="1643050"/>
            <a:ext cx="1357322" cy="1938992"/>
          </a:xfrm>
          <a:prstGeom prst="rect">
            <a:avLst/>
          </a:prstGeom>
          <a:solidFill>
            <a:srgbClr val="CC99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b="1" dirty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1790</a:t>
            </a:r>
            <a:br>
              <a:rPr lang="ru-RU" sz="2400" b="1" dirty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4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r>
              <a:rPr lang="ru-RU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1730</a:t>
            </a:r>
            <a:r>
              <a:rPr lang="ru-RU" sz="2400" b="1" dirty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	</a:t>
            </a:r>
            <a:br>
              <a:rPr lang="ru-RU" sz="2400" b="1" dirty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 3. </a:t>
            </a:r>
            <a:r>
              <a:rPr lang="ru-RU" sz="24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1755</a:t>
            </a:r>
            <a:endParaRPr lang="ru-RU" sz="2400" dirty="0">
              <a:solidFill>
                <a:srgbClr val="9933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4071942"/>
            <a:ext cx="7000924" cy="1908215"/>
          </a:xfrm>
          <a:prstGeom prst="rect">
            <a:avLst/>
          </a:prstGeom>
          <a:solidFill>
            <a:srgbClr val="996600"/>
          </a:solidFill>
        </p:spPr>
        <p:txBody>
          <a:bodyPr wrap="square" rtlCol="0">
            <a:spAutoFit/>
          </a:bodyPr>
          <a:lstStyle/>
          <a:p>
            <a:pPr marL="438912" lvl="0" indent="-320040">
              <a:buClr>
                <a:schemeClr val="accent1"/>
              </a:buClr>
              <a:buSzPct val="80000"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Воцарение Елизаветы Петровны					</a:t>
            </a:r>
            <a:b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Учреждение Академии наук 					</a:t>
            </a:r>
            <a:b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Первый дворцовый переворот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 				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00958" y="4000504"/>
            <a:ext cx="1357322" cy="1938992"/>
          </a:xfrm>
          <a:prstGeom prst="rect">
            <a:avLst/>
          </a:prstGeom>
          <a:solidFill>
            <a:srgbClr val="CC99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1725</a:t>
            </a:r>
            <a:r>
              <a:rPr lang="ru-RU" sz="2400" b="1" dirty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4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r>
              <a:rPr lang="ru-RU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1725</a:t>
            </a:r>
            <a:r>
              <a:rPr lang="ru-RU" sz="2400" b="1" dirty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	</a:t>
            </a:r>
            <a:br>
              <a:rPr lang="ru-RU" sz="2400" b="1" dirty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 3. </a:t>
            </a:r>
            <a:r>
              <a:rPr lang="ru-RU" sz="24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1741</a:t>
            </a:r>
            <a:endParaRPr lang="ru-RU" sz="2400" dirty="0">
              <a:solidFill>
                <a:srgbClr val="993300"/>
              </a:solidFill>
            </a:endParaRPr>
          </a:p>
        </p:txBody>
      </p:sp>
      <p:pic>
        <p:nvPicPr>
          <p:cNvPr id="16" name="Picture 3" descr="C:\Documents and Settings\Admin\Рабочий стол\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428604"/>
            <a:ext cx="761973" cy="571480"/>
          </a:xfrm>
          <a:prstGeom prst="rect">
            <a:avLst/>
          </a:prstGeom>
          <a:noFill/>
        </p:spPr>
      </p:pic>
      <p:pic>
        <p:nvPicPr>
          <p:cNvPr id="17" name="Picture 2" descr="C:\Documents and Settings\Admin\Рабочий стол\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5214950"/>
            <a:ext cx="571504" cy="571504"/>
          </a:xfrm>
          <a:prstGeom prst="rect">
            <a:avLst/>
          </a:prstGeom>
          <a:noFill/>
        </p:spPr>
      </p:pic>
      <p:pic>
        <p:nvPicPr>
          <p:cNvPr id="18" name="Picture 2" descr="C:\Documents and Settings\Admin\Рабочий стол\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928802"/>
            <a:ext cx="571504" cy="5715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85786" y="357166"/>
            <a:ext cx="7772400" cy="9144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76200">
            <a:solidFill>
              <a:srgbClr val="FFCC00"/>
            </a:solidFill>
          </a:ln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700" b="1" i="0" u="sng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План урока:</a:t>
            </a:r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>
          <a:xfrm>
            <a:off x="500034" y="1928802"/>
            <a:ext cx="8305800" cy="4419600"/>
          </a:xfrm>
          <a:prstGeom prst="rect">
            <a:avLst/>
          </a:prstGeom>
          <a:solidFill>
            <a:srgbClr val="996600"/>
          </a:solidFill>
          <a:ln w="76200">
            <a:solidFill>
              <a:srgbClr val="FFCC00"/>
            </a:solidFill>
          </a:ln>
        </p:spPr>
        <p:txBody>
          <a:bodyPr vert="horz" lIns="118872" tIns="0" rIns="45720" bIns="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Основные понятия.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2.Причины дворцовых переворотов. Роль армии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3.1725-1762 – эпоха переворотов.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Закрепление материала.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Домашнее задание.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3"/>
          <p:cNvSpPr txBox="1">
            <a:spLocks/>
          </p:cNvSpPr>
          <p:nvPr/>
        </p:nvSpPr>
        <p:spPr>
          <a:xfrm>
            <a:off x="214282" y="1557338"/>
            <a:ext cx="8243918" cy="4967287"/>
          </a:xfrm>
          <a:prstGeom prst="rect">
            <a:avLst/>
          </a:prstGeom>
        </p:spPr>
        <p:txBody>
          <a:bodyPr/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57158" y="285728"/>
            <a:ext cx="8610600" cy="10668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76200">
            <a:solidFill>
              <a:srgbClr val="FFCC00"/>
            </a:solidFill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sz="4000" b="1" dirty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Выберите правильный ответ</a:t>
            </a:r>
            <a:r>
              <a:rPr lang="ru-RU" sz="3200" b="1" dirty="0">
                <a:solidFill>
                  <a:schemeClr val="accent1">
                    <a:satMod val="150000"/>
                  </a:schemeClr>
                </a:solidFill>
                <a:cs typeface="Aharoni" pitchFamily="2" charset="-79"/>
              </a:rPr>
              <a:t>: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14282" y="1571612"/>
            <a:ext cx="8694767" cy="5072074"/>
          </a:xfrm>
          <a:prstGeom prst="rect">
            <a:avLst/>
          </a:prstGeom>
          <a:solidFill>
            <a:srgbClr val="996600"/>
          </a:solidFill>
          <a:ln w="762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38912" lvl="0" indent="-320040" algn="ctr">
              <a:buClr>
                <a:schemeClr val="accent1"/>
              </a:buClr>
              <a:buSzPct val="80000"/>
              <a:defRPr/>
            </a:pPr>
            <a:r>
              <a:rPr lang="ru-RU" sz="2800" b="1" u="sng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а)Кто такие «</a:t>
            </a:r>
            <a:r>
              <a:rPr lang="ru-RU" sz="2800" b="1" u="sng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верховники</a:t>
            </a:r>
            <a:r>
              <a:rPr lang="ru-RU" sz="2800" b="1" u="sng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»?</a:t>
            </a:r>
          </a:p>
          <a:p>
            <a:pPr marL="438912" lvl="0" indent="-320040">
              <a:buClr>
                <a:schemeClr val="accent1"/>
              </a:buClr>
              <a:buSzPct val="80000"/>
              <a:defRPr/>
            </a:pP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38912" lvl="0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Представители высшего управления церкви;</a:t>
            </a:r>
          </a:p>
          <a:p>
            <a:pPr marL="438912" lvl="0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Высшее офицерство, ведавшее вопросами армии и её обеспечения;</a:t>
            </a:r>
          </a:p>
          <a:p>
            <a:pPr marL="438912" lvl="0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совещательный орган управления страной, после смерти Петра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8" name="Picture 2" descr="C:\Documents and Settings\Admin\Рабочий стол\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5715016"/>
            <a:ext cx="571504" cy="571504"/>
          </a:xfrm>
          <a:prstGeom prst="rect">
            <a:avLst/>
          </a:prstGeom>
          <a:noFill/>
        </p:spPr>
      </p:pic>
      <p:pic>
        <p:nvPicPr>
          <p:cNvPr id="9" name="Picture 3" descr="C:\Documents and Settings\Admin\Рабочий стол\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14488"/>
            <a:ext cx="761973" cy="5714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3"/>
          <p:cNvSpPr txBox="1">
            <a:spLocks/>
          </p:cNvSpPr>
          <p:nvPr/>
        </p:nvSpPr>
        <p:spPr>
          <a:xfrm>
            <a:off x="214282" y="1557338"/>
            <a:ext cx="8243918" cy="4967287"/>
          </a:xfrm>
          <a:prstGeom prst="rect">
            <a:avLst/>
          </a:prstGeom>
        </p:spPr>
        <p:txBody>
          <a:bodyPr/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57158" y="285728"/>
            <a:ext cx="8610600" cy="10668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76200">
            <a:solidFill>
              <a:srgbClr val="FFCC00"/>
            </a:solidFill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sz="4000" b="1" dirty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Выберите правильный ответ</a:t>
            </a:r>
            <a:r>
              <a:rPr lang="ru-RU" sz="3200" b="1" dirty="0">
                <a:solidFill>
                  <a:schemeClr val="accent1">
                    <a:satMod val="150000"/>
                  </a:schemeClr>
                </a:solidFill>
                <a:cs typeface="Aharoni" pitchFamily="2" charset="-79"/>
              </a:rPr>
              <a:t>: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14282" y="1571612"/>
            <a:ext cx="8694767" cy="5072074"/>
          </a:xfrm>
          <a:prstGeom prst="rect">
            <a:avLst/>
          </a:prstGeom>
          <a:solidFill>
            <a:srgbClr val="996600"/>
          </a:solidFill>
          <a:ln w="762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38912" lvl="0" indent="-320040" algn="ctr">
              <a:buClr>
                <a:schemeClr val="accent1"/>
              </a:buClr>
              <a:buSzPct val="80000"/>
              <a:defRPr/>
            </a:pP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14348" y="1785926"/>
            <a:ext cx="7772400" cy="1371600"/>
          </a:xfrm>
          <a:prstGeom prst="rect">
            <a:avLst/>
          </a:prstGeom>
        </p:spPr>
        <p:txBody>
          <a:bodyPr vert="horz" lIns="91440" rIns="45720" rtlCol="0" anchor="ctr">
            <a:normAutofit fontScale="925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б) Что представляла секуляризация во второй половине 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XVIII </a:t>
            </a:r>
            <a:r>
              <a:rPr kumimoji="0" lang="ru-RU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века?</a:t>
            </a: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571472" y="3214686"/>
            <a:ext cx="7918450" cy="3087695"/>
          </a:xfrm>
          <a:prstGeom prst="rect">
            <a:avLst/>
          </a:prstGeom>
        </p:spPr>
        <p:txBody>
          <a:bodyPr/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1. Изъятие церковных земель и передача их в управление государством;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2. Наделение землями высших церковных иерархов;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3. Конфискация имущества у представителей родовой аристократии.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3" descr="C:\Documents and Settings\Admin\Рабочий стол\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500306"/>
            <a:ext cx="761973" cy="571480"/>
          </a:xfrm>
          <a:prstGeom prst="rect">
            <a:avLst/>
          </a:prstGeom>
          <a:noFill/>
        </p:spPr>
      </p:pic>
      <p:pic>
        <p:nvPicPr>
          <p:cNvPr id="11" name="Picture 2" descr="C:\Documents and Settings\Admin\Рабочий стол\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4929198"/>
            <a:ext cx="571504" cy="5715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3"/>
          <p:cNvSpPr txBox="1">
            <a:spLocks/>
          </p:cNvSpPr>
          <p:nvPr/>
        </p:nvSpPr>
        <p:spPr>
          <a:xfrm>
            <a:off x="214282" y="1557338"/>
            <a:ext cx="8243918" cy="4967287"/>
          </a:xfrm>
          <a:prstGeom prst="rect">
            <a:avLst/>
          </a:prstGeom>
        </p:spPr>
        <p:txBody>
          <a:bodyPr/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57158" y="285728"/>
            <a:ext cx="8610600" cy="10668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76200">
            <a:solidFill>
              <a:srgbClr val="FFCC00"/>
            </a:solidFill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sz="4000" b="1" dirty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Выберите правильный ответ</a:t>
            </a:r>
            <a:r>
              <a:rPr lang="ru-RU" sz="3200" b="1" dirty="0">
                <a:solidFill>
                  <a:schemeClr val="accent1">
                    <a:satMod val="150000"/>
                  </a:schemeClr>
                </a:solidFill>
                <a:cs typeface="Aharoni" pitchFamily="2" charset="-79"/>
              </a:rPr>
              <a:t>: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14282" y="1571612"/>
            <a:ext cx="8694767" cy="5072074"/>
          </a:xfrm>
          <a:prstGeom prst="rect">
            <a:avLst/>
          </a:prstGeom>
          <a:solidFill>
            <a:srgbClr val="996600"/>
          </a:solidFill>
          <a:ln w="762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38912" lvl="0" indent="-320040" algn="ctr">
              <a:buClr>
                <a:schemeClr val="accent1"/>
              </a:buClr>
              <a:buSzPct val="80000"/>
              <a:defRPr/>
            </a:pP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642910" y="3500438"/>
            <a:ext cx="7991475" cy="2867036"/>
          </a:xfrm>
          <a:prstGeom prst="rect">
            <a:avLst/>
          </a:prstGeom>
        </p:spPr>
        <p:txBody>
          <a:bodyPr/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1. Правила проведения военных смотров;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2. Условия, ограничивающие самодержавную власть;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3. Принципы руководства учебными заведениями.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71472" y="1500174"/>
            <a:ext cx="7772400" cy="19050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u="sng" dirty="0">
                <a:solidFill>
                  <a:srgbClr val="FFC000"/>
                </a:solidFill>
                <a:latin typeface="Arial" pitchFamily="34" charset="0"/>
                <a:ea typeface="+mj-ea"/>
                <a:cs typeface="Arial" pitchFamily="34" charset="0"/>
              </a:rPr>
              <a:t>в</a:t>
            </a:r>
            <a:r>
              <a:rPr kumimoji="0" lang="ru-RU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) Что такое «кондиции 1730 года»?</a:t>
            </a:r>
            <a:r>
              <a:rPr kumimoji="0" lang="ru-RU" sz="45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5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500" b="1" i="0" u="sng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3" descr="C:\Documents and Settings\Admin\Рабочий стол\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500306"/>
            <a:ext cx="761973" cy="571480"/>
          </a:xfrm>
          <a:prstGeom prst="rect">
            <a:avLst/>
          </a:prstGeom>
          <a:noFill/>
        </p:spPr>
      </p:pic>
      <p:pic>
        <p:nvPicPr>
          <p:cNvPr id="11" name="Picture 2" descr="C:\Documents and Settings\Admin\Рабочий стол\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5715016"/>
            <a:ext cx="571504" cy="5715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7772400" cy="137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Расставьте в последовательности воцарение на престол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20800865">
            <a:off x="470654" y="2406796"/>
            <a:ext cx="2432680" cy="295385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87895">
            <a:off x="5940975" y="2387924"/>
            <a:ext cx="2553330" cy="329608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12" y="1790910"/>
            <a:ext cx="3429024" cy="362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71934" y="5500702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5206" y="5715016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1604" y="5429264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14348" y="1214422"/>
            <a:ext cx="7772400" cy="1371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Домашнее задание:</a:t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Чтобы заполнить  вторую колонку таблицы:</a:t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 §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22, при повторении § 20-21.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19962" b="8549"/>
          <a:stretch>
            <a:fillRect/>
          </a:stretch>
        </p:blipFill>
        <p:spPr bwMode="auto">
          <a:xfrm rot="225790">
            <a:off x="6188496" y="342169"/>
            <a:ext cx="2519062" cy="20229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9269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спо</a:t>
            </a:r>
            <a:r>
              <a:rPr lang="ru-RU" sz="3200" b="1" dirty="0" err="1" smtClean="0">
                <a:solidFill>
                  <a:srgbClr val="CC9900"/>
                </a:solidFill>
                <a:latin typeface="Arial" pitchFamily="34" charset="0"/>
                <a:cs typeface="Arial" pitchFamily="34" charset="0"/>
              </a:rPr>
              <a:t>Список</a:t>
            </a:r>
            <a:r>
              <a:rPr lang="ru-RU" sz="3200" b="1" dirty="0" smtClean="0">
                <a:solidFill>
                  <a:srgbClr val="CC9900"/>
                </a:solidFill>
                <a:latin typeface="Arial" pitchFamily="34" charset="0"/>
                <a:cs typeface="Arial" pitchFamily="34" charset="0"/>
              </a:rPr>
              <a:t>  использованных источников</a:t>
            </a:r>
            <a:endParaRPr lang="ru-RU" sz="3200" b="1" dirty="0">
              <a:solidFill>
                <a:srgbClr val="CC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476673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Домашнее задание: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563756"/>
            <a:ext cx="80648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1. А.М. Голицын. История России. Детская энциклопедия «Я познаю мир», М., «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Астрель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», 2003.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2. Династия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Романовых.Издательство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«Альфа -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Колор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», 2006.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3.В.П.Ситников, Г.П.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Шалаева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 Е.В.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Ситникова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Кто есть кто в истории России. Детская энциклопедия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«Я познаю мир», М., «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АСТ-Слово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», 2010.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4.Хронос: всемирная история в интернете.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5.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hlinkClick r:id="rId2"/>
              </a:rPr>
              <a:t>www.glavagosudarstva.ru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.www.sxc.hu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www.Piplz.ru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Сайт о людях - биографии знаменитостей, статьи, новости.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14400" y="512763"/>
            <a:ext cx="7772400" cy="9144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76200">
            <a:solidFill>
              <a:srgbClr val="FFCC00"/>
            </a:solidFill>
          </a:ln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7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</a:t>
            </a:r>
            <a:r>
              <a:rPr kumimoji="0" lang="ru-RU" sz="47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Задание на урок </a:t>
            </a:r>
            <a:r>
              <a:rPr kumimoji="0" lang="ru-RU" sz="47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28596" y="2071678"/>
            <a:ext cx="8305800" cy="4572000"/>
          </a:xfrm>
          <a:prstGeom prst="rect">
            <a:avLst/>
          </a:prstGeom>
          <a:solidFill>
            <a:srgbClr val="996600"/>
          </a:solidFill>
          <a:ln w="76200">
            <a:solidFill>
              <a:srgbClr val="FFCC00"/>
            </a:solidFill>
          </a:ln>
        </p:spPr>
        <p:txBody>
          <a:bodyPr vert="horz" lIns="118872" tIns="0" rIns="45720" bIns="0" rtlCol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Составление таблицы: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Слева правители – справа что сделано за время их престола.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Сделать вывод: что принесли эти перевороты дворянскому сословию?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76200">
            <a:solidFill>
              <a:srgbClr val="FFCC00"/>
            </a:solidFill>
          </a:ln>
        </p:spPr>
        <p:txBody>
          <a:bodyPr>
            <a:normAutofit fontScale="975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spc="-100" dirty="0" smtClean="0">
                <a:solidFill>
                  <a:srgbClr val="993300"/>
                </a:solidFill>
                <a:latin typeface="+mj-lt"/>
                <a:ea typeface="+mj-ea"/>
                <a:cs typeface="+mj-cs"/>
              </a:rPr>
              <a:t>Что </a:t>
            </a:r>
            <a:r>
              <a:rPr lang="ru-RU" sz="3600" b="1" spc="-100" dirty="0">
                <a:solidFill>
                  <a:srgbClr val="993300"/>
                </a:solidFill>
                <a:latin typeface="+mj-lt"/>
                <a:ea typeface="+mj-ea"/>
                <a:cs typeface="+mj-cs"/>
              </a:rPr>
              <a:t>такое дворцовые перевороты?</a:t>
            </a:r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4071934" y="1571612"/>
            <a:ext cx="4648200" cy="5113337"/>
          </a:xfrm>
          <a:prstGeom prst="rect">
            <a:avLst/>
          </a:prstGeom>
          <a:solidFill>
            <a:srgbClr val="996600"/>
          </a:solidFill>
          <a:ln w="762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Дворцовые перевороты - смена власти, совершавшаяся дворянскими группировками при поддержке дворцовой гвардии.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cs typeface="Arial" pitchFamily="34" charset="0"/>
              </a:rPr>
              <a:t>Это была борьба за власть внутри различных группировок дворянства, а НЕ за СМЕНУ ФОРМЫ ПРАВЛЕНИЯ</a:t>
            </a:r>
            <a:endParaRPr kumimoji="1" lang="ru-RU" sz="2400" b="1" u="sng" dirty="0">
              <a:solidFill>
                <a:srgbClr val="FFCC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1700213"/>
            <a:ext cx="2376488" cy="2305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785786" y="4214818"/>
            <a:ext cx="3047992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ru-RU" b="1" dirty="0">
                <a:solidFill>
                  <a:srgbClr val="FFFFFF"/>
                </a:solidFill>
              </a:rPr>
              <a:t>Историк Ключевский В.О</a:t>
            </a: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auto">
          <a:xfrm>
            <a:off x="142844" y="5572140"/>
            <a:ext cx="41687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/>
              <a:t>дворцовые перевороты, Верховный тайный совет, бироновщина, кондиции, олигархия.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42910" y="5143512"/>
            <a:ext cx="2407006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ru-RU" b="1" dirty="0">
                <a:solidFill>
                  <a:srgbClr val="FFFFFF"/>
                </a:solidFill>
              </a:rPr>
              <a:t>      </a:t>
            </a:r>
            <a:r>
              <a:rPr lang="ru-RU" b="1" u="sng" dirty="0">
                <a:solidFill>
                  <a:srgbClr val="FFFFFF"/>
                </a:solidFill>
              </a:rPr>
              <a:t>Основные понятия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52400" y="228600"/>
            <a:ext cx="8839200" cy="10668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76200">
            <a:solidFill>
              <a:srgbClr val="FFCC00"/>
            </a:solidFill>
          </a:ln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</a:t>
            </a:r>
            <a:r>
              <a:rPr kumimoji="0" lang="ru-RU" sz="4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Почему с 1725 до 1762?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3071810"/>
            <a:ext cx="2962275" cy="3602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000108"/>
            <a:ext cx="2786050" cy="36444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48200" y="1524000"/>
            <a:ext cx="4343400" cy="5105400"/>
          </a:xfrm>
          <a:prstGeom prst="rect">
            <a:avLst/>
          </a:prstGeom>
          <a:solidFill>
            <a:srgbClr val="996600"/>
          </a:solidFill>
          <a:ln w="76200">
            <a:solidFill>
              <a:srgbClr val="FFCC00"/>
            </a:solidFill>
          </a:ln>
        </p:spPr>
        <p:txBody>
          <a:bodyPr>
            <a:normAutofit/>
          </a:bodyPr>
          <a:lstStyle/>
          <a:p>
            <a:pPr marL="41148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В 1722  Пётр Алексеевич издал</a:t>
            </a:r>
          </a:p>
          <a:p>
            <a:pPr marL="41148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указ о праве монарха назначать наследника.</a:t>
            </a:r>
          </a:p>
          <a:p>
            <a:pPr marL="41148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В 1725 – после Петра начинается борьба за престол между детьми Петра и сводного брата по линии Милославских – Ивана.</a:t>
            </a:r>
          </a:p>
          <a:p>
            <a:pPr marL="41148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/>
              <a:buChar char="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С 1762 – Екатерина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II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правит 34 года.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143644"/>
            <a:ext cx="27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Екатерина 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I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000108"/>
            <a:ext cx="27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Пётр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31913" y="228600"/>
            <a:ext cx="7126287" cy="1371600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Кто займёт престол?</a:t>
            </a:r>
            <a:endParaRPr kumimoji="0" lang="ru-RU" sz="4700" b="1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Текст 3"/>
          <p:cNvSpPr txBox="1">
            <a:spLocks/>
          </p:cNvSpPr>
          <p:nvPr/>
        </p:nvSpPr>
        <p:spPr>
          <a:xfrm>
            <a:off x="4929190" y="1870075"/>
            <a:ext cx="3929090" cy="4987925"/>
          </a:xfrm>
          <a:prstGeom prst="rect">
            <a:avLst/>
          </a:prstGeom>
        </p:spPr>
        <p:txBody>
          <a:bodyPr/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Пётр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II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 мужской линии –сын Алексея Петровича ?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Екатерина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–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жена Петра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I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57158" y="1071546"/>
            <a:ext cx="4679950" cy="53276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7158" y="228600"/>
            <a:ext cx="8429684" cy="1371600"/>
          </a:xfrm>
          <a:prstGeom prst="rect">
            <a:avLst/>
          </a:prstGeom>
        </p:spPr>
        <p:txBody>
          <a:bodyPr vert="horz" lIns="91440" tIns="0" rIns="45720" bIns="0" rtlCol="0" anchor="t">
            <a:normAutofit fontScale="775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1725-1727 </a:t>
            </a:r>
            <a:r>
              <a:rPr lang="ru-RU" sz="4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kumimoji="0" lang="ru-RU" sz="4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Марта </a:t>
            </a:r>
            <a:r>
              <a:rPr kumimoji="0" lang="ru-RU" sz="4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Скавронская</a:t>
            </a:r>
            <a:r>
              <a:rPr kumimoji="0" lang="ru-RU" sz="4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 lvl="0">
              <a:spcBef>
                <a:spcPct val="0"/>
              </a:spcBef>
              <a:defRPr/>
            </a:pPr>
            <a:r>
              <a:rPr kumimoji="0" lang="ru-RU" sz="4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                       –</a:t>
            </a:r>
            <a:r>
              <a:rPr lang="ru-RU" sz="4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Екатерина </a:t>
            </a:r>
            <a:r>
              <a:rPr lang="en-US" sz="4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kumimoji="0" lang="en-US" sz="4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ru-RU" sz="47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4929190" y="2071678"/>
            <a:ext cx="3810000" cy="4267200"/>
          </a:xfrm>
          <a:prstGeom prst="rect">
            <a:avLst/>
          </a:prstGeom>
        </p:spPr>
        <p:txBody>
          <a:bodyPr/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Облегчена служба дворян, в 1726 году дано право строить мануфактуры,  торговли во всех городах и на ярмарках.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214414" y="1785926"/>
            <a:ext cx="3932241" cy="4888929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643050"/>
            <a:ext cx="1890439" cy="252253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628800"/>
            <a:ext cx="2162547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2428868"/>
            <a:ext cx="3352800" cy="4032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14282" y="228600"/>
            <a:ext cx="8643998" cy="1371600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1727-1730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Пётр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II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Алексеевич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–внук Петра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I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85720" y="1643050"/>
            <a:ext cx="2411413" cy="2847975"/>
          </a:xfrm>
          <a:prstGeom prst="rect">
            <a:avLst/>
          </a:prstGeom>
          <a:noFill/>
        </p:spPr>
      </p:pic>
      <p:sp>
        <p:nvSpPr>
          <p:cNvPr id="5" name="Текст 3"/>
          <p:cNvSpPr txBox="1">
            <a:spLocks/>
          </p:cNvSpPr>
          <p:nvPr/>
        </p:nvSpPr>
        <p:spPr>
          <a:xfrm>
            <a:off x="5000628" y="1628775"/>
            <a:ext cx="3810000" cy="5229225"/>
          </a:xfrm>
          <a:prstGeom prst="rect">
            <a:avLst/>
          </a:prstGeom>
        </p:spPr>
        <p:txBody>
          <a:bodyPr/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Возвращение полномочий боярской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аристократии,т.е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возвращение к допетровским временам управления России.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1727 – переезд двора в Москву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2844" y="214290"/>
            <a:ext cx="8786874" cy="13716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1730-1740 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      Анна Ивановна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- дочь Ивана (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) Алексеевича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0694" y="1785926"/>
            <a:ext cx="3455988" cy="4251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42844" y="1643050"/>
            <a:ext cx="5148263" cy="44640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398</TotalTime>
  <Words>793</Words>
  <Application>Microsoft Office PowerPoint</Application>
  <PresentationFormat>Экран (4:3)</PresentationFormat>
  <Paragraphs>122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Модульная</vt:lpstr>
      <vt:lpstr>Дворцовые  перевороты 1725-1762 XVIII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9.11.1740-25.11.1741      Иван VI Антонович (при Анне Леоподьдовне)</vt:lpstr>
      <vt:lpstr>1741-1761         Елизавета Петровна</vt:lpstr>
      <vt:lpstr>1761-1762     Пётр III Фёдорович                          внук Петра I</vt:lpstr>
      <vt:lpstr>Екатерина II</vt:lpstr>
      <vt:lpstr>Слайд 15</vt:lpstr>
      <vt:lpstr>Слайд 16</vt:lpstr>
      <vt:lpstr>3. Определите исторического деятеля</vt:lpstr>
      <vt:lpstr>Слайд 18</vt:lpstr>
      <vt:lpstr>Слайд 19</vt:lpstr>
      <vt:lpstr> </vt:lpstr>
      <vt:lpstr> </vt:lpstr>
      <vt:lpstr> </vt:lpstr>
      <vt:lpstr>Расставьте в последовательности воцарение на престол</vt:lpstr>
      <vt:lpstr>   Домашнее задание:     Чтобы заполнить  вторую колонку таблицы:  § 22, при повторении § 20-21.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Дворцовые  перевороты 1725-1762 XVIII   </dc:title>
  <dc:creator>Customer</dc:creator>
  <cp:lastModifiedBy>Tata</cp:lastModifiedBy>
  <cp:revision>29</cp:revision>
  <dcterms:created xsi:type="dcterms:W3CDTF">2002-03-30T18:51:18Z</dcterms:created>
  <dcterms:modified xsi:type="dcterms:W3CDTF">2011-03-06T17:36:14Z</dcterms:modified>
</cp:coreProperties>
</file>