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2" r:id="rId3"/>
    <p:sldId id="256" r:id="rId4"/>
    <p:sldId id="263" r:id="rId5"/>
    <p:sldId id="272" r:id="rId6"/>
    <p:sldId id="264" r:id="rId7"/>
    <p:sldId id="274" r:id="rId8"/>
    <p:sldId id="261" r:id="rId9"/>
    <p:sldId id="268" r:id="rId10"/>
    <p:sldId id="269" r:id="rId11"/>
    <p:sldId id="282" r:id="rId12"/>
    <p:sldId id="273" r:id="rId13"/>
    <p:sldId id="270" r:id="rId14"/>
    <p:sldId id="275" r:id="rId15"/>
    <p:sldId id="27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00FFCC"/>
    <a:srgbClr val="006600"/>
    <a:srgbClr val="273AE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004" autoAdjust="0"/>
  </p:normalViewPr>
  <p:slideViewPr>
    <p:cSldViewPr>
      <p:cViewPr varScale="1">
        <p:scale>
          <a:sx n="68" d="100"/>
          <a:sy n="68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CF02D-1CFD-4F15-8CEB-6AC9756A3AEC}" type="datetimeFigureOut">
              <a:rPr lang="ru-RU" smtClean="0"/>
              <a:pPr/>
              <a:t>01.03.2011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5B42-F031-4177-B6A8-90C5012EB15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wmf"/><Relationship Id="rId4" Type="http://schemas.openxmlformats.org/officeDocument/2006/relationships/image" Target="../media/image20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gif"/><Relationship Id="rId5" Type="http://schemas.openxmlformats.org/officeDocument/2006/relationships/hyperlink" Target="http://fotki.yandex.ru/users/klen20078/view/35542/?page=2" TargetMode="External"/><Relationship Id="rId4" Type="http://schemas.openxmlformats.org/officeDocument/2006/relationships/image" Target="../media/image2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image" Target="../media/image27.png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hyperlink" Target="http://fotki.yandex.ru/users/klen20078/view/35542/?page=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jpeg"/><Relationship Id="rId4" Type="http://schemas.openxmlformats.org/officeDocument/2006/relationships/hyperlink" Target="http://image001.mylivepage.com/chunk1/67/55/%D0%BF%D0%BE%D0%B4%D1%81%D0%BD%D0%B5%D0%B6%D0%BD%D0%B8%D0%BA%D0%B8%20%D1%81%D0%B8%D0%B1%D0%B8%D1%80%D1%81%D0%BA%D0%B8%D0%B5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jpeg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x_17e215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29718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928662" y="714356"/>
            <a:ext cx="65722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</a:rPr>
              <a:t>Ну-ка, посмотри, дружок.</a:t>
            </a:r>
          </a:p>
          <a:p>
            <a:pPr algn="ctr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</a:rPr>
              <a:t>Ты готов начать урок?</a:t>
            </a:r>
          </a:p>
          <a:p>
            <a:pPr algn="ctr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</a:rPr>
              <a:t>Всё ль на месте?</a:t>
            </a:r>
          </a:p>
          <a:p>
            <a:pPr algn="ctr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</a:rPr>
              <a:t> Всё ль в порядке?</a:t>
            </a:r>
          </a:p>
          <a:p>
            <a:pPr algn="ctr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</a:rPr>
              <a:t>Ручка, книжки и тетрадки?</a:t>
            </a:r>
          </a:p>
          <a:p>
            <a:pPr algn="ctr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</a:rPr>
              <a:t>Все ли правильно сидят?</a:t>
            </a:r>
          </a:p>
          <a:p>
            <a:pPr algn="ctr">
              <a:buFontTx/>
              <a:buNone/>
            </a:pPr>
            <a:r>
              <a:rPr lang="ru-RU" sz="3600" b="1" dirty="0" smtClean="0">
                <a:solidFill>
                  <a:srgbClr val="006600"/>
                </a:solidFill>
              </a:rPr>
              <a:t>Все ль внимательно глядят?</a:t>
            </a:r>
            <a:endParaRPr lang="ru-RU" sz="36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4" descr="C:\Documents and Settings\Admin\Рабочий стол\i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643050"/>
            <a:ext cx="3214710" cy="2571768"/>
          </a:xfrm>
          <a:prstGeom prst="rect">
            <a:avLst/>
          </a:prstGeom>
          <a:noFill/>
        </p:spPr>
      </p:pic>
      <p:pic>
        <p:nvPicPr>
          <p:cNvPr id="6" name="Picture 6" descr="butterfly43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441639">
            <a:off x="5976861" y="1767165"/>
            <a:ext cx="2463791" cy="3995017"/>
          </a:xfrm>
          <a:prstGeom prst="rect">
            <a:avLst/>
          </a:prstGeom>
          <a:noFill/>
        </p:spPr>
      </p:pic>
      <p:pic>
        <p:nvPicPr>
          <p:cNvPr id="7" name="Picture 3" descr="butterfly0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3357562"/>
            <a:ext cx="2928958" cy="3120247"/>
          </a:xfrm>
          <a:prstGeom prst="rect">
            <a:avLst/>
          </a:prstGeom>
          <a:noFill/>
        </p:spPr>
      </p:pic>
      <p:pic>
        <p:nvPicPr>
          <p:cNvPr id="8" name="Picture 7" descr="MCj019293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244323">
            <a:off x="3884913" y="942147"/>
            <a:ext cx="1897899" cy="225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500306"/>
            <a:ext cx="1785950" cy="407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4" descr="19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3000372"/>
            <a:ext cx="2214546" cy="335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16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14678" y="3429000"/>
            <a:ext cx="2571768" cy="2597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4" descr="http://img-fotki.yandex.ru/get/22/klen20078.1/0_8ad6_18898049_XXS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0"/>
            <a:ext cx="1714512" cy="1857412"/>
          </a:xfrm>
          <a:prstGeom prst="rect">
            <a:avLst/>
          </a:prstGeom>
          <a:noFill/>
          <a:effectLst>
            <a:glow rad="101600">
              <a:srgbClr val="FFFF00">
                <a:alpha val="60000"/>
              </a:srgb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214291"/>
            <a:ext cx="6500858" cy="100013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Угадай меня.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3240" y="1285860"/>
            <a:ext cx="5214974" cy="407196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Кто на ветке шишки грыз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 бросал объедки вниз?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Кто по елкам ловко скачет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 взлетает на дубы?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Кто в дупле орехи прячет,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Сушит на зиму грибы?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Picture 24" descr="AN00790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4290"/>
            <a:ext cx="114297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Admin\Рабочий стол\LI7X8TCASEC7ATCA1HG86HCAQFOQ1UCAEO44QOCACVE284CAAZQWAQCAU6ZFG7CAX0LIDTCAA6G182CA63FDGMCAJNIODCCAIWQHPUCAOZTL48CAM7XK7JCASTRVHKCAY02V3TCA9S4IRSCAKPH7JXCADA6XH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928934"/>
            <a:ext cx="3000364" cy="3929066"/>
          </a:xfrm>
          <a:prstGeom prst="rect">
            <a:avLst/>
          </a:prstGeom>
          <a:noFill/>
        </p:spPr>
      </p:pic>
      <p:pic>
        <p:nvPicPr>
          <p:cNvPr id="8" name="Picture 6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белка грызёт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4" y="3071810"/>
            <a:ext cx="347467" cy="32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7144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Выпиши слова с безударными гласными в корне в три столбика: в первый – существительные, во второй – прилагательные, в третий – глаголы</a:t>
            </a:r>
            <a:r>
              <a:rPr lang="ru-RU" sz="31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43174" y="2000240"/>
            <a:ext cx="6043626" cy="450059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    Душистой смолой пахнет сосновый бор. Резвятся веселые проказницы белки. Сменили к весне пушистые серые шубки на рыжие. Никому в лесу не делают вреда хлопотливые белки. С сучка на сучок, с вершины на вершину гоняются они друг за другом по деревьям, весну встречают.</a:t>
            </a:r>
            <a:endParaRPr lang="ru-RU" b="1" dirty="0"/>
          </a:p>
        </p:txBody>
      </p:sp>
      <p:pic>
        <p:nvPicPr>
          <p:cNvPr id="5" name="Picture 5" descr="C:\Documents and Settings\Admin\Рабочий стол\PVOUIECABQIIPQCATVZFINCATWJ1PVCAYFGGP2CA74V5JPCAZDR67FCAVDND2YCAZXLXXMCAWJH41RCA9S6VU5CA6PCIKTCAVTFVK3CACG5GW2CA2XI3MQCANXRHKLCAXJ6GGJCA0IEUJLCA8VW3SUCA36IXYJ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28802"/>
            <a:ext cx="2643174" cy="2071702"/>
          </a:xfrm>
          <a:prstGeom prst="rect">
            <a:avLst/>
          </a:prstGeom>
          <a:noFill/>
        </p:spPr>
      </p:pic>
      <p:pic>
        <p:nvPicPr>
          <p:cNvPr id="6" name="Picture 3" descr="C:\Documents and Settings\Admin\Рабочий стол\S90R7MCAMP7Q9ICAWJ8ZB5CALAUCZ1CA5JDV7OCAHCFGYOCAZ784Q9CA9QTTV4CAJ9EQ4WCAKQXUOKCA4WLS57CADU5AB6CAVMV4MQCAQ5GFNPCAJF2103CAJAM4MPCAFHBI0NCAQ8YSNLCAC7SCVVCAJE5J7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1942"/>
            <a:ext cx="2571736" cy="21717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571480"/>
            <a:ext cx="5786478" cy="10715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Проверь!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2071678"/>
            <a:ext cx="6843738" cy="28575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Наступила теплая весна. По улицам побежали теплые ручейки. Саша и Вася смастерили из бумаги кораблики и пустили их по воде.</a:t>
            </a:r>
          </a:p>
          <a:p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" name="Picture 24" descr="AN0079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142872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500043"/>
            <a:ext cx="8643998" cy="4929221"/>
          </a:xfrm>
          <a:ln>
            <a:solidFill>
              <a:srgbClr val="6600CC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prstTxWarp prst="textWave2">
              <a:avLst/>
            </a:prstTxWarp>
            <a:normAutofit/>
          </a:bodyPr>
          <a:lstStyle/>
          <a:p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 за урок!</a:t>
            </a:r>
            <a:endParaRPr lang="ru-RU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" name="Picture 14" descr="http://img-fotki.yandex.ru/get/22/klen20078.1/0_8ad6_18898049_XXS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85776"/>
            <a:ext cx="2071702" cy="2214578"/>
          </a:xfrm>
          <a:prstGeom prst="rect">
            <a:avLst/>
          </a:prstGeom>
          <a:noFill/>
          <a:effectLst>
            <a:glow rad="101600">
              <a:srgbClr val="FFFF00">
                <a:alpha val="60000"/>
              </a:srgb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4678" y="285729"/>
            <a:ext cx="3571900" cy="92869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УГАДАЙ!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357298"/>
            <a:ext cx="7429552" cy="307183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273AEB"/>
                </a:solidFill>
              </a:rPr>
              <a:t>Она приходит с ласкою</a:t>
            </a:r>
          </a:p>
          <a:p>
            <a:r>
              <a:rPr lang="ru-RU" sz="3600" b="1" dirty="0" smtClean="0">
                <a:solidFill>
                  <a:srgbClr val="273AEB"/>
                </a:solidFill>
              </a:rPr>
              <a:t>И со своею сказкою.</a:t>
            </a:r>
          </a:p>
          <a:p>
            <a:r>
              <a:rPr lang="ru-RU" sz="3600" b="1" dirty="0" smtClean="0">
                <a:solidFill>
                  <a:srgbClr val="273AEB"/>
                </a:solidFill>
              </a:rPr>
              <a:t>Волшебной палочкой взмахнет – </a:t>
            </a:r>
          </a:p>
          <a:p>
            <a:r>
              <a:rPr lang="ru-RU" sz="3600" b="1" dirty="0" smtClean="0">
                <a:solidFill>
                  <a:srgbClr val="273AEB"/>
                </a:solidFill>
              </a:rPr>
              <a:t>В лесу подснежник расцветет.</a:t>
            </a:r>
          </a:p>
          <a:p>
            <a:endParaRPr lang="ru-RU" sz="3600" b="1" dirty="0">
              <a:solidFill>
                <a:srgbClr val="273AEB"/>
              </a:solidFill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14290"/>
            <a:ext cx="8115328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285729"/>
            <a:ext cx="4714908" cy="1000131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</a:rPr>
              <a:t>В</a:t>
            </a:r>
            <a:r>
              <a:rPr lang="ru-RU" sz="7200" b="1" dirty="0" smtClean="0">
                <a:solidFill>
                  <a:srgbClr val="00B050"/>
                </a:solidFill>
              </a:rPr>
              <a:t>Е</a:t>
            </a:r>
            <a:r>
              <a:rPr lang="ru-RU" sz="7200" b="1" dirty="0" smtClean="0">
                <a:solidFill>
                  <a:srgbClr val="FFC000"/>
                </a:solidFill>
              </a:rPr>
              <a:t>С</a:t>
            </a:r>
            <a:r>
              <a:rPr lang="ru-RU" sz="7200" b="1" dirty="0" smtClean="0">
                <a:solidFill>
                  <a:srgbClr val="7030A0"/>
                </a:solidFill>
              </a:rPr>
              <a:t>Н</a:t>
            </a:r>
            <a:r>
              <a:rPr lang="ru-RU" sz="7200" b="1" dirty="0" smtClean="0">
                <a:solidFill>
                  <a:srgbClr val="92D050"/>
                </a:solidFill>
              </a:rPr>
              <a:t>А</a:t>
            </a:r>
            <a:r>
              <a:rPr lang="ru-RU" sz="7200" b="1" dirty="0" smtClean="0">
                <a:solidFill>
                  <a:srgbClr val="FF0000"/>
                </a:solidFill>
              </a:rPr>
              <a:t>!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500174"/>
            <a:ext cx="7715304" cy="48577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8" descr="pervocveti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9" y="1500174"/>
            <a:ext cx="3962397" cy="5214974"/>
          </a:xfrm>
          <a:prstGeom prst="rect">
            <a:avLst/>
          </a:prstGeom>
          <a:noFill/>
        </p:spPr>
      </p:pic>
      <p:pic>
        <p:nvPicPr>
          <p:cNvPr id="5" name="Picture 4" descr="000425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1428736"/>
            <a:ext cx="4357718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Увеличить картинку подснежники сибирские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1285860"/>
            <a:ext cx="9144000" cy="5568965"/>
          </a:xfrm>
          <a:prstGeom prst="rect">
            <a:avLst/>
          </a:prstGeom>
          <a:noFill/>
        </p:spPr>
      </p:pic>
      <p:pic>
        <p:nvPicPr>
          <p:cNvPr id="7" name="Picture 4" descr="na01680_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2714612" cy="186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57167"/>
            <a:ext cx="7772400" cy="200026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273AEB"/>
                </a:solidFill>
              </a:rPr>
              <a:t>Тема урока</a:t>
            </a:r>
            <a:r>
              <a:rPr lang="ru-RU" b="1" dirty="0" smtClean="0">
                <a:solidFill>
                  <a:srgbClr val="6600CC"/>
                </a:solidFill>
              </a:rPr>
              <a:t>: «Правописание безударной гласной в корне слова».</a:t>
            </a:r>
            <a:endParaRPr lang="ru-RU" b="1" dirty="0">
              <a:solidFill>
                <a:srgbClr val="6600CC"/>
              </a:solidFill>
            </a:endParaRPr>
          </a:p>
        </p:txBody>
      </p:sp>
      <p:sp>
        <p:nvSpPr>
          <p:cNvPr id="8" name="Лента лицом вниз 7"/>
          <p:cNvSpPr/>
          <p:nvPr/>
        </p:nvSpPr>
        <p:spPr>
          <a:xfrm>
            <a:off x="357158" y="2285992"/>
            <a:ext cx="7929618" cy="1214446"/>
          </a:xfrm>
          <a:prstGeom prst="ribbon">
            <a:avLst/>
          </a:prstGeom>
          <a:solidFill>
            <a:srgbClr val="FFFF00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а о и е я </a:t>
            </a:r>
            <a:endParaRPr lang="ru-RU" sz="6600" b="1" dirty="0">
              <a:solidFill>
                <a:srgbClr val="FF0000"/>
              </a:solidFill>
            </a:endParaRPr>
          </a:p>
        </p:txBody>
      </p:sp>
      <p:pic>
        <p:nvPicPr>
          <p:cNvPr id="9" name="Picture 24" descr="AN0079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114297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Волна 9"/>
          <p:cNvSpPr/>
          <p:nvPr/>
        </p:nvSpPr>
        <p:spPr>
          <a:xfrm>
            <a:off x="428596" y="3500438"/>
            <a:ext cx="8429684" cy="2771788"/>
          </a:xfrm>
          <a:prstGeom prst="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</a:rPr>
              <a:t>Если буква гласная вызвала сомнения,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Ты ее немедленно поставь под ударение.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32432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Цель:</a:t>
            </a:r>
            <a:r>
              <a:rPr lang="ru-RU" dirty="0" smtClean="0"/>
              <a:t>  </a:t>
            </a:r>
            <a:r>
              <a:rPr lang="ru-RU" b="1" dirty="0" smtClean="0">
                <a:solidFill>
                  <a:srgbClr val="273AEB"/>
                </a:solidFill>
              </a:rPr>
              <a:t>закреплять умение находить  безударные гласные в словах, распознавать в словах проверяемые и непроверяемые гласные </a:t>
            </a:r>
            <a:endParaRPr lang="ru-RU" b="1" dirty="0">
              <a:solidFill>
                <a:srgbClr val="273AEB"/>
              </a:solidFill>
            </a:endParaRPr>
          </a:p>
        </p:txBody>
      </p:sp>
      <p:pic>
        <p:nvPicPr>
          <p:cNvPr id="4" name="Picture 24" descr="AN0079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114297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214291"/>
            <a:ext cx="6143668" cy="1285883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6600CC"/>
                </a:solidFill>
              </a:rPr>
              <a:t>Весенние месяцы:</a:t>
            </a:r>
            <a:endParaRPr lang="ru-RU" sz="5400" b="1" dirty="0">
              <a:solidFill>
                <a:srgbClr val="6600CC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000240"/>
            <a:ext cx="8715436" cy="450059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273AEB"/>
                </a:solidFill>
              </a:rPr>
              <a:t>На  </a:t>
            </a:r>
            <a:r>
              <a:rPr lang="ru-RU" sz="4400" b="1" dirty="0" err="1" smtClean="0">
                <a:solidFill>
                  <a:srgbClr val="273AEB"/>
                </a:solidFill>
              </a:rPr>
              <a:t>дв</a:t>
            </a:r>
            <a:r>
              <a:rPr lang="ru-RU" sz="4400" b="1" dirty="0" smtClean="0">
                <a:solidFill>
                  <a:srgbClr val="273AEB"/>
                </a:solidFill>
              </a:rPr>
              <a:t>*ре звенит  к*</a:t>
            </a:r>
            <a:r>
              <a:rPr lang="ru-RU" sz="4400" b="1" dirty="0" err="1" smtClean="0">
                <a:solidFill>
                  <a:srgbClr val="273AEB"/>
                </a:solidFill>
              </a:rPr>
              <a:t>пель</a:t>
            </a:r>
            <a:r>
              <a:rPr lang="ru-RU" sz="4400" b="1" dirty="0" smtClean="0">
                <a:solidFill>
                  <a:srgbClr val="273AEB"/>
                </a:solidFill>
              </a:rPr>
              <a:t>.</a:t>
            </a:r>
          </a:p>
          <a:p>
            <a:r>
              <a:rPr lang="ru-RU" sz="4400" b="1" dirty="0" smtClean="0">
                <a:solidFill>
                  <a:srgbClr val="273AEB"/>
                </a:solidFill>
              </a:rPr>
              <a:t>По  </a:t>
            </a:r>
            <a:r>
              <a:rPr lang="ru-RU" sz="4400" b="1" dirty="0" err="1" smtClean="0">
                <a:solidFill>
                  <a:srgbClr val="273AEB"/>
                </a:solidFill>
              </a:rPr>
              <a:t>п</a:t>
            </a:r>
            <a:r>
              <a:rPr lang="ru-RU" sz="4400" b="1" dirty="0" smtClean="0">
                <a:solidFill>
                  <a:srgbClr val="273AEB"/>
                </a:solidFill>
              </a:rPr>
              <a:t>*</a:t>
            </a:r>
            <a:r>
              <a:rPr lang="ru-RU" sz="4400" b="1" dirty="0" err="1" smtClean="0">
                <a:solidFill>
                  <a:srgbClr val="273AEB"/>
                </a:solidFill>
              </a:rPr>
              <a:t>лям</a:t>
            </a:r>
            <a:r>
              <a:rPr lang="ru-RU" sz="4400" b="1" dirty="0" smtClean="0">
                <a:solidFill>
                  <a:srgbClr val="273AEB"/>
                </a:solidFill>
              </a:rPr>
              <a:t>  б*гут  ручьи,</a:t>
            </a:r>
          </a:p>
          <a:p>
            <a:r>
              <a:rPr lang="ru-RU" sz="4400" b="1" dirty="0" smtClean="0">
                <a:solidFill>
                  <a:srgbClr val="273AEB"/>
                </a:solidFill>
              </a:rPr>
              <a:t>На  дорогах  лужи.</a:t>
            </a:r>
          </a:p>
          <a:p>
            <a:r>
              <a:rPr lang="ru-RU" sz="4400" b="1" dirty="0" smtClean="0">
                <a:solidFill>
                  <a:srgbClr val="273AEB"/>
                </a:solidFill>
              </a:rPr>
              <a:t>Скоро выйдут  муравьи</a:t>
            </a:r>
          </a:p>
          <a:p>
            <a:r>
              <a:rPr lang="ru-RU" sz="4400" b="1" dirty="0" smtClean="0">
                <a:solidFill>
                  <a:srgbClr val="273AEB"/>
                </a:solidFill>
              </a:rPr>
              <a:t>После  зимней  стужи.</a:t>
            </a:r>
          </a:p>
          <a:p>
            <a:r>
              <a:rPr lang="ru-RU" b="1" dirty="0" smtClean="0">
                <a:solidFill>
                  <a:srgbClr val="273AEB"/>
                </a:solidFill>
              </a:rPr>
              <a:t>                                                                  С.Я. Маршак</a:t>
            </a:r>
          </a:p>
          <a:p>
            <a:endParaRPr lang="ru-RU" sz="4400" dirty="0"/>
          </a:p>
        </p:txBody>
      </p:sp>
      <p:sp>
        <p:nvSpPr>
          <p:cNvPr id="4" name="Облако 3"/>
          <p:cNvSpPr/>
          <p:nvPr/>
        </p:nvSpPr>
        <p:spPr>
          <a:xfrm>
            <a:off x="500034" y="1285860"/>
            <a:ext cx="2571768" cy="857256"/>
          </a:xfrm>
          <a:prstGeom prst="clou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/>
              <a:t>МАРТ</a:t>
            </a:r>
            <a:endParaRPr lang="ru-RU" sz="4000" b="1" dirty="0"/>
          </a:p>
        </p:txBody>
      </p:sp>
      <p:sp>
        <p:nvSpPr>
          <p:cNvPr id="5" name="Облако 4"/>
          <p:cNvSpPr/>
          <p:nvPr/>
        </p:nvSpPr>
        <p:spPr>
          <a:xfrm>
            <a:off x="6429388" y="1214422"/>
            <a:ext cx="2500330" cy="785818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/>
              <a:t>МАЙ</a:t>
            </a:r>
            <a:endParaRPr lang="ru-RU" sz="4400" b="1" dirty="0"/>
          </a:p>
        </p:txBody>
      </p:sp>
      <p:sp>
        <p:nvSpPr>
          <p:cNvPr id="6" name="Облако 5"/>
          <p:cNvSpPr/>
          <p:nvPr/>
        </p:nvSpPr>
        <p:spPr>
          <a:xfrm>
            <a:off x="3500430" y="1214422"/>
            <a:ext cx="2500330" cy="714380"/>
          </a:xfrm>
          <a:prstGeom prst="cloud">
            <a:avLst/>
          </a:prstGeom>
          <a:solidFill>
            <a:srgbClr val="00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АПРЕЛЬ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42910" y="500042"/>
            <a:ext cx="914400" cy="914400"/>
          </a:xfrm>
          <a:prstGeom prst="ellipse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6898 C -0.00191 0.07662 -0.00382 0.0838 -0.01059 0.09051 C -0.01215 0.09422 -0.01337 0.09815 -0.01545 0.10139 C -0.01927 0.10764 -0.02517 0.11158 -0.0283 0.11852 C -0.03229 0.12732 -0.0335 0.13426 -0.03958 0.14005 C -0.04843 0.16297 -0.03611 0.13426 -0.0493 0.1551 C -0.05399 0.16273 -0.05139 0.17686 -0.05416 0.18519 C -0.05555 0.18936 -0.0585 0.19236 -0.06059 0.19584 C -0.06163 0.20162 -0.0625 0.20764 -0.06389 0.2132 C -0.06458 0.21621 -0.06632 0.21875 -0.06701 0.22176 C -0.07066 0.23635 -0.07153 0.25209 -0.07517 0.2669 C -0.0776 0.29607 -0.0783 0.29398 -0.07361 0.33357 C -0.07239 0.34398 -0.0559 0.3625 -0.0493 0.37014 C -0.04236 0.37824 -0.02795 0.39514 -0.01875 0.40023 C -0.01458 0.40255 -0.00573 0.4044 -0.00573 0.4044 C 0.00157 0.41111 0.00591 0.41135 0.01511 0.4132 C 0.02222 0.41621 0.02882 0.41968 0.03611 0.42176 C 0.04636 0.42107 0.05677 0.42223 0.06684 0.41945 C 0.07066 0.41852 0.07639 0.41088 0.07639 0.41088 C 0.07795 0.40741 0.07934 0.40348 0.08125 0.40023 C 0.08264 0.39769 0.0849 0.3963 0.08611 0.39375 C 0.08924 0.38727 0.08924 0.37894 0.09254 0.37223 C 0.09514 0.35949 0.09427 0.3463 0.0974 0.33357 C 0.09896 0.30093 0.10035 0.26667 0.10556 0.23473 C 0.10712 0.21019 0.11025 0.19144 0.11841 0.17014 C 0.11893 0.16297 0.1191 0.15579 0.11997 0.14861 C 0.12066 0.14283 0.12257 0.13727 0.12327 0.13148 C 0.12778 0.09167 0.12205 0.1169 0.12639 0.09908 C 0.12969 0.05903 0.1257 0.01875 0.13611 -0.01921 C 0.13993 -0.03356 0.13941 -0.04421 0.14896 -0.05347 C 0.16216 -0.07916 0.18907 -0.05602 0.20712 -0.05139 C 0.22552 -0.04166 0.25868 -0.02916 0.27327 -0.01273 C 0.28108 -0.00393 0.28507 0.00787 0.29254 0.01736 C 0.30347 0.03102 0.31754 0.04422 0.32969 0.05602 C 0.35712 0.08264 0.38542 0.10741 0.41198 0.13565 C 0.41736 0.14144 0.42535 0.16204 0.42969 0.17014 C 0.43872 0.18681 0.44844 0.20116 0.45556 0.21945 C 0.45886 0.25648 0.4625 0.29306 0.46997 0.32917 C 0.46667 0.425 0.46511 0.48079 0.45382 0.56574 C 0.44879 0.60371 0.44966 0.6132 0.43768 0.64746 C 0.4283 0.67454 0.41997 0.69838 0.40712 0.72269 C 0.40174 0.73287 0.40347 0.73449 0.39584 0.74213 C 0.37552 0.76227 0.34809 0.78264 0.32327 0.78936 C 0.30938 0.79306 0.29514 0.79422 0.28125 0.79815 C 0.26511 0.79746 0.24913 0.79699 0.23299 0.79584 C 0.21163 0.79422 0.1908 0.78033 0.16997 0.77431 C 0.16459 0.76968 0.15938 0.76945 0.15382 0.76574 C 0.14896 0.7625 0.14427 0.75787 0.13941 0.7551 C 0.1342 0.75209 0.12726 0.75047 0.1217 0.74861 C 0.104 0.74931 0.08611 0.74954 0.06841 0.7507 C 0.06198 0.75116 0.0507 0.76158 0.0507 0.76158 C 0.01563 0.7588 -0.00694 0.75324 -0.03802 0.76806 C -0.04739 0.7294 -0.03038 0.68912 -0.02031 0.65394 C -0.01875 0.64815 -0.01805 0.6419 -0.01545 0.63681 C -0.01198 0.6301 -0.00642 0.62593 -0.0026 0.61945 C 0.00122 0.61297 0.0033 0.60463 0.00712 0.59815 C 0.01997 0.57662 0.0224 0.58125 0.03611 0.56158 C 0.05782 0.53056 0.03229 0.55602 0.06042 0.53148 C 0.07136 0.50787 0.0842 0.48449 0.09896 0.46482 C 0.11233 0.44699 0.13091 0.43704 0.14584 0.42176 C 0.15782 0.40949 0.16893 0.39491 0.18125 0.38311 C 0.19236 0.37269 0.20538 0.36551 0.21511 0.35278 C 0.22431 0.34074 0.2349 0.32778 0.24584 0.31852 C 0.24983 0.31505 0.25469 0.31343 0.25868 0.30996 C 0.26702 0.30255 0.28872 0.27963 0.29896 0.26898 C 0.30712 0.26042 0.31302 0.24885 0.31997 0.23889 C 0.32344 0.23403 0.32882 0.23218 0.33299 0.22824 C 0.3408 0.22061 0.34792 0.21227 0.35556 0.2044 C 0.36528 0.19445 0.37327 0.18218 0.38299 0.17223 C 0.404 0.1507 0.38455 0.17176 0.40556 0.15278 C 0.4125 0.14653 0.41545 0.13681 0.42327 0.13357 C 0.43507 0.11783 0.46094 0.11065 0.47639 0.10139 C 0.48525 0.09607 0.49532 0.09236 0.50382 0.08611 C 0.50868 0.08241 0.52205 0.06829 0.52639 0.0669 C 0.53507 0.06412 0.53073 0.06551 0.53941 0.0625 C 0.56459 0.04098 0.60191 0.04977 0.62969 0.04537 C 0.64097 0.04607 0.65226 0.04561 0.66354 0.04746 C 0.66545 0.04769 0.66667 0.0507 0.66841 0.05186 C 0.67101 0.05348 0.67379 0.0544 0.67639 0.05602 C 0.69132 0.06528 0.70243 0.07917 0.71511 0.0926 C 0.71945 0.09723 0.72535 0.09885 0.72969 0.10348 C 0.73525 0.10949 0.74809 0.12523 0.75382 0.13357 C 0.75747 0.13889 0.76354 0.1507 0.76354 0.1507 C 0.76719 0.16574 0.76198 0.14885 0.76997 0.16158 C 0.77691 0.17246 0.77674 0.18773 0.78455 0.19815 C 0.79115 0.22454 0.79896 0.25996 0.81354 0.27986 C 0.81563 0.28773 0.81788 0.29561 0.81997 0.30348 C 0.82049 0.30556 0.8217 0.30996 0.8217 0.30996 C 0.82222 0.31412 0.82257 0.31852 0.82327 0.32269 C 0.82413 0.32709 0.82639 0.33565 0.82639 0.33565 C 0.82847 0.36297 0.82969 0.39074 0.83455 0.41736 C 0.83716 0.46366 0.83629 0.50811 0.82813 0.55278 C 0.82518 0.59375 0.82552 0.63426 0.81511 0.67338 C 0.81268 0.69306 0.81077 0.71135 0.80382 0.72917 C 0.80122 0.74375 0.79341 0.75463 0.78611 0.76574 C 0.78004 0.77523 0.77448 0.78843 0.76684 0.79584 C 0.76493 0.79769 0.76233 0.79838 0.76042 0.80023 C 0.75434 0.80625 0.74896 0.81389 0.74254 0.81945 C 0.73907 0.82246 0.7349 0.82361 0.73125 0.82593 C 0.72275 0.82454 0.71389 0.82477 0.70556 0.82176 C 0.70226 0.82061 0.70035 0.81551 0.6974 0.8132 C 0.69288 0.80949 0.68247 0.80602 0.67813 0.8044 C 0.64532 0.77246 0.63768 0.73241 0.62327 0.68403 C 0.61754 0.66459 0.61129 0.64537 0.60556 0.62593 C 0.60365 0.60278 0.6007 0.58033 0.59896 0.55718 C 0.60104 0.48866 0.60035 0.42037 0.61684 0.3551 C 0.61875 0.32778 0.62205 0.30023 0.62639 0.27338 C 0.63073 0.21968 0.62448 0.28056 0.63299 0.23473 C 0.63594 0.21898 0.63577 0.20139 0.63768 0.18519 C 0.63716 0.16736 0.63854 0.14908 0.63611 0.13148 C 0.63472 0.12199 0.62952 0.11412 0.62639 0.10556 C 0.62309 0.09653 0.62205 0.08635 0.61841 0.07755 C 0.61702 0.07408 0.61389 0.07223 0.61198 0.06898 C 0.60504 0.05741 0.60035 0.04445 0.59427 0.03241 C 0.58577 0.01574 0.58004 0.00926 0.56997 -0.00416 C 0.56788 -0.00694 0.56563 -0.00995 0.56354 -0.01273 C 0.56198 -0.01481 0.55868 -0.01921 0.55868 -0.01921 C 0.55295 -0.03495 0.54184 -0.04421 0.53125 -0.05347 C 0.5191 -0.06412 0.50729 -0.07708 0.49427 -0.08588 C 0.48438 -0.09259 0.47431 -0.09421 0.46354 -0.09652 C 0.4533 -0.09884 0.44358 -0.10324 0.43299 -0.10509 C 0.40486 -0.12152 0.37934 -0.13009 0.34896 -0.1331 C 0.32535 -0.13171 0.30174 -0.13125 0.27813 -0.12893 C 0.25469 -0.12662 0.23889 -0.10301 0.21841 -0.09236 C 0.2007 -0.06018 0.22674 -0.10555 0.20712 -0.07731 C 0.20243 -0.0706 0.19844 -0.06296 0.19427 -0.05578 C 0.19254 -0.05301 0.18941 -0.04722 0.18941 -0.04722 C 0.18889 -0.04514 0.18837 -0.04282 0.18768 -0.04074 C 0.18681 -0.03842 0.18525 -0.03657 0.18455 -0.03426 C 0.18177 -0.02523 0.18108 -0.01527 0.17813 -0.00625 C 0.17552 0.00186 0.17084 0.01042 0.16684 0.01736 C 0.16198 0.03542 0.14792 0.05625 0.13611 0.0669 C 0.13004 0.0794 0.13438 0.07153 0.1217 0.08843 C 0.11858 0.0926 0.11788 0.09908 0.11511 0.10348 C 0.10972 0.11227 0.10834 0.10973 0.10382 0.12269 C 0.1007 0.13125 0.09948 0.14051 0.09584 0.14861 C 0.08941 0.16297 0.08976 0.15811 0.08611 0.17223 C 0.08316 0.18426 0.08056 0.1963 0.07483 0.20672 C 0.03924 0.27223 -0.00677 0.32686 -0.05573 0.37431 C -0.06146 0.38565 -0.07014 0.39699 -0.08003 0.40023 C -0.08732 0.41528 -0.08628 0.43287 -0.08958 0.44977 C -0.09132 0.45857 -0.09114 0.45394 -0.09444 0.4625 C -0.09965 0.47639 -0.10208 0.49283 -0.10573 0.50764 C -0.10416 0.52871 -0.10451 0.53079 -0.09444 0.54422 C -0.09132 0.55695 -0.08142 0.56297 -0.07361 0.57014 C -0.0651 0.57801 -0.05816 0.58866 -0.0493 0.59584 C -0.03559 0.60695 -0.02118 0.61366 -0.00573 0.61945 C 0.03143 0.64838 0.06129 0.65093 0.10226 0.65834 C 0.17118 0.68889 0.28854 0.66528 0.33125 0.66482 C 0.35764 0.65463 0.3849 0.64815 0.41198 0.64329 C 0.42205 0.64144 0.44254 0.63889 0.44254 0.63889 C 0.45608 0.63449 0.46997 0.63264 0.48299 0.62593 C 0.49288 0.62084 0.50191 0.61273 0.51198 0.6088 C 0.52118 0.60533 0.53056 0.60301 0.53941 0.59815 C 0.54479 0.59514 0.55035 0.5926 0.55556 0.58936 C 0.55955 0.58681 0.56285 0.58311 0.56684 0.58079 C 0.57552 0.57547 0.58802 0.57477 0.5974 0.57223 C 0.60122 0.56945 0.60469 0.56598 0.60868 0.56366 C 0.61285 0.56111 0.61754 0.55996 0.6217 0.55718 C 0.64011 0.54491 0.65712 0.52871 0.67639 0.51852 C 0.68872 0.51204 0.70157 0.50718 0.71354 0.49908 C 0.72483 0.49144 0.73386 0.47963 0.74584 0.47338 C 0.75556 0.46829 0.76563 0.46482 0.77483 0.45834 C 0.78299 0.45255 0.79931 0.43426 0.80868 0.43033 C 0.81302 0.42454 0.81736 0.41898 0.8217 0.4132 C 0.82552 0.40811 0.83125 0.39584 0.83125 0.39584 C 0.83403 0.38542 0.83837 0.3757 0.84427 0.36806 C 0.84636 0.35625 0.84983 0.34838 0.85382 0.33773 C 0.85712 0.32894 0.85868 0.31644 0.86042 0.30764 C 0.86094 0.30463 0.86268 0.30209 0.86354 0.29908 C 0.86424 0.2963 0.86407 0.29306 0.86511 0.29051 C 0.86545 0.28982 0.86632 0.29051 0.86684 0.29051 " pathEditMode="relative" ptsTypes="fffffffffffffffffffffffffffffffffffffffffffffffffffffffffffffffffffffffffffffffffffffffffff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230016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625" y="2786058"/>
            <a:ext cx="3667119" cy="4071942"/>
          </a:xfrm>
          <a:prstGeom prst="rect">
            <a:avLst/>
          </a:prstGeom>
          <a:noFill/>
        </p:spPr>
      </p:pic>
      <p:pic>
        <p:nvPicPr>
          <p:cNvPr id="3" name="Picture 5" descr="C:\Documents and Settings\Admin\Рабочий стол\SZ3Q74CAX8490BCAJ32FC0CAWCXBOECA14Y5UGCACBGG34CARFFC00CAHHCZWSCABAQE7PCAFMNBV5CA54WW96CA5ARYIMCAKB2YUWCAI5T9BSCAA9X9DFCA34B36PCAQPJPR0CAEXP2K0CAEIUPVTCALWN89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643306" cy="2857496"/>
          </a:xfrm>
          <a:prstGeom prst="rect">
            <a:avLst/>
          </a:prstGeom>
          <a:noFill/>
        </p:spPr>
      </p:pic>
      <p:pic>
        <p:nvPicPr>
          <p:cNvPr id="4" name="Picture 7" descr="C:\Documents and Settings\Admin\Рабочий стол\4I2GWKCA1UQ8VCCA1395YFCAQN93L3CAJIYRQHCAVLN6JDCAW8O0OKCATPG0ASCAJ71EBACAZSNQ5FCAZE4JGFCACHWWKHCAJSX5BMCAHEH4XPCATZCS3RCAQ7DJ0LCAI8203NCAPSD3HICAIMY9QVCA6W01TH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2928934"/>
            <a:ext cx="3000396" cy="3929066"/>
          </a:xfrm>
          <a:prstGeom prst="rect">
            <a:avLst/>
          </a:prstGeom>
          <a:noFill/>
        </p:spPr>
      </p:pic>
      <p:pic>
        <p:nvPicPr>
          <p:cNvPr id="5" name="Picture 8" descr="C:\Documents and Settings\Admin\Рабочий стол\A22J2YCAJU4BWNCAJX2PS3CADPS0HQCA95TMSJCA9DCBROCA58NOLYCAGMZ27MCAFXOHZ9CAAPVUYPCA7GHU6XCAD9Y1IVCA07K07VCA51M8QVCANK2S2JCAEUAISKCAGGR7QYCA3FS8UPCAUQOEF2CACF6OE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0"/>
            <a:ext cx="3071834" cy="2928934"/>
          </a:xfrm>
          <a:prstGeom prst="rect">
            <a:avLst/>
          </a:prstGeom>
          <a:noFill/>
        </p:spPr>
      </p:pic>
      <p:pic>
        <p:nvPicPr>
          <p:cNvPr id="6" name="Picture 4" descr="C:\Documents and Settings\Admin\Рабочий стол\7ACL0ECAQ8XOYGCA8FXBJECAAINYKDCAS9VVF6CAQGOZ5OCA8VZH4QCAZTJ0XSCA0131UWCAWJS5XVCA5S28HCCAECUT1RCAUZHYWDCAEEJV47CA4PE2MZCAT65P1CCAUVGSDRCAIT3VXUCAXERJDQCAGVU7QT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43702" y="0"/>
            <a:ext cx="2500298" cy="3170226"/>
          </a:xfrm>
          <a:prstGeom prst="rect">
            <a:avLst/>
          </a:prstGeom>
          <a:noFill/>
        </p:spPr>
      </p:pic>
      <p:pic>
        <p:nvPicPr>
          <p:cNvPr id="7" name="Picture 2" descr="C:\Documents and Settings\Admin\Рабочий стол\JHB4JVCA33C3G8CAJZHL0UCAJP8THXCAOPF8KOCAVROEZACAFITT5KCAN5SPURCA15LAFACAI6XR6MCABE2SQVCA42G51BCAQTEM72CAKHGV0CCA615TS5CAUKSFCSCA2993NOCAZW0IGJCA3GO98NCA5BWVFZ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15140" y="3143248"/>
            <a:ext cx="2428860" cy="3714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14290"/>
            <a:ext cx="7400948" cy="92869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Запиши слова в два столбика: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6182" y="1357299"/>
            <a:ext cx="4900618" cy="38576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400" b="1" dirty="0" smtClean="0"/>
              <a:t>Тр…</a:t>
            </a:r>
            <a:r>
              <a:rPr lang="ru-RU" sz="4400" b="1" dirty="0" err="1" smtClean="0"/>
              <a:t>ва</a:t>
            </a:r>
            <a:r>
              <a:rPr lang="ru-RU" sz="4400" b="1" dirty="0" smtClean="0"/>
              <a:t>,  с…</a:t>
            </a:r>
            <a:r>
              <a:rPr lang="ru-RU" sz="4400" b="1" dirty="0" err="1" smtClean="0"/>
              <a:t>ва</a:t>
            </a:r>
            <a:r>
              <a:rPr lang="ru-RU" sz="4400" b="1" dirty="0" smtClean="0"/>
              <a:t>,  н…</a:t>
            </a:r>
            <a:r>
              <a:rPr lang="ru-RU" sz="4400" b="1" dirty="0" err="1" smtClean="0"/>
              <a:t>ра</a:t>
            </a:r>
            <a:r>
              <a:rPr lang="ru-RU" sz="4400" b="1" dirty="0" smtClean="0"/>
              <a:t>,  с…</a:t>
            </a:r>
            <a:r>
              <a:rPr lang="ru-RU" sz="4400" b="1" dirty="0" err="1" smtClean="0"/>
              <a:t>ды</a:t>
            </a:r>
            <a:r>
              <a:rPr lang="ru-RU" sz="4400" b="1" dirty="0" smtClean="0"/>
              <a:t>, гр…</a:t>
            </a:r>
            <a:r>
              <a:rPr lang="ru-RU" sz="4400" b="1" dirty="0" err="1" smtClean="0"/>
              <a:t>чи</a:t>
            </a:r>
            <a:r>
              <a:rPr lang="ru-RU" sz="4400" b="1" dirty="0" smtClean="0"/>
              <a:t>,  м…</a:t>
            </a:r>
            <a:r>
              <a:rPr lang="ru-RU" sz="4400" b="1" dirty="0" err="1" smtClean="0"/>
              <a:t>лыш</a:t>
            </a:r>
            <a:r>
              <a:rPr lang="ru-RU" sz="4400" b="1" dirty="0" smtClean="0"/>
              <a:t>,  </a:t>
            </a:r>
            <a:r>
              <a:rPr lang="ru-RU" sz="4400" b="1" dirty="0" err="1" smtClean="0"/>
              <a:t>зв</a:t>
            </a:r>
            <a:r>
              <a:rPr lang="ru-RU" sz="4400" b="1" dirty="0" smtClean="0"/>
              <a:t>…нок,  р…</a:t>
            </a:r>
            <a:r>
              <a:rPr lang="ru-RU" sz="4400" b="1" dirty="0" err="1" smtClean="0"/>
              <a:t>са</a:t>
            </a:r>
            <a:r>
              <a:rPr lang="ru-RU" sz="4400" b="1" dirty="0" smtClean="0"/>
              <a:t>, к…</a:t>
            </a:r>
            <a:r>
              <a:rPr lang="ru-RU" sz="4400" b="1" dirty="0" err="1" smtClean="0"/>
              <a:t>чели</a:t>
            </a:r>
            <a:r>
              <a:rPr lang="ru-RU" sz="4400" b="1" dirty="0" smtClean="0"/>
              <a:t>.</a:t>
            </a:r>
            <a:endParaRPr lang="ru-RU" sz="4400" b="1" dirty="0"/>
          </a:p>
        </p:txBody>
      </p:sp>
      <p:pic>
        <p:nvPicPr>
          <p:cNvPr id="5" name="Picture 5" descr="C:\Documents and Settings\Admin\Рабочий стол\JV0E04CAI2M0E3CA26SWNDCAORBHQ8CA02D2ORCAZ0MF96CAMK51FMCAOL30ETCAQZTVLCCAGZSZFWCAWONMYWCAWXYQ7TCA6RXJAWCAYZ4N3XCA8CTAGGCANGQIP1CAFYYQCGCAW023XXCAFLIG1UCAJVRX9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142984"/>
            <a:ext cx="3429024" cy="2440889"/>
          </a:xfrm>
          <a:prstGeom prst="rect">
            <a:avLst/>
          </a:prstGeom>
          <a:noFill/>
        </p:spPr>
      </p:pic>
      <p:pic>
        <p:nvPicPr>
          <p:cNvPr id="6" name="Picture 6" descr="Рисунок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E1F3E1"/>
              </a:clrFrom>
              <a:clrTo>
                <a:srgbClr val="E1F3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979887">
            <a:off x="-445958" y="4223401"/>
            <a:ext cx="3116180" cy="215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Ins09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794" y="4500570"/>
            <a:ext cx="335758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C:\Documents and Settings\Admin\Рабочий стол\M0KXSNCA0G4AOKCAW3K4LGCA62L7QYCAYTEN5BCA50L54ZCANJ0HJ0CADES71ZCATYO6PKCA2C5FDUCA1LT6LQCAR8D0GFCA7Y09V8CALW740ICA5R2881CAXGZVI4CAQ23Z5QCAU4TZ6XCAGDL2ZGCAHN691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72330" y="4572008"/>
            <a:ext cx="2071670" cy="1571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275</Words>
  <Application>Microsoft Office PowerPoint</Application>
  <PresentationFormat>Экран (4:3)</PresentationFormat>
  <Paragraphs>42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УГАДАЙ!</vt:lpstr>
      <vt:lpstr>ВЕСНА!</vt:lpstr>
      <vt:lpstr>Тема урока: «Правописание безударной гласной в корне слова».</vt:lpstr>
      <vt:lpstr>Цель:  закреплять умение находить  безударные гласные в словах, распознавать в словах проверяемые и непроверяемые гласные </vt:lpstr>
      <vt:lpstr>Весенние месяцы:</vt:lpstr>
      <vt:lpstr>Слайд 7</vt:lpstr>
      <vt:lpstr>Слайд 8</vt:lpstr>
      <vt:lpstr>Запиши слова в два столбика:</vt:lpstr>
      <vt:lpstr>Слайд 10</vt:lpstr>
      <vt:lpstr>Слайд 11</vt:lpstr>
      <vt:lpstr>Угадай меня.</vt:lpstr>
      <vt:lpstr> Выпиши слова с безударными гласными в корне в три столбика: в первый – существительные, во второй – прилагательные, в третий – глаголы. </vt:lpstr>
      <vt:lpstr>Проверь!</vt:lpstr>
      <vt:lpstr>Спасибо за урок!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ВЕСНА!</dc:title>
  <dc:creator>SamLab.ws</dc:creator>
  <cp:lastModifiedBy>Tata</cp:lastModifiedBy>
  <cp:revision>56</cp:revision>
  <dcterms:created xsi:type="dcterms:W3CDTF">2010-03-30T07:42:46Z</dcterms:created>
  <dcterms:modified xsi:type="dcterms:W3CDTF">2011-03-01T15:57:38Z</dcterms:modified>
</cp:coreProperties>
</file>