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62" r:id="rId2"/>
    <p:sldId id="311" r:id="rId3"/>
    <p:sldId id="263" r:id="rId4"/>
    <p:sldId id="264" r:id="rId5"/>
    <p:sldId id="265" r:id="rId6"/>
    <p:sldId id="266" r:id="rId7"/>
    <p:sldId id="267" r:id="rId8"/>
    <p:sldId id="268" r:id="rId9"/>
    <p:sldId id="305" r:id="rId10"/>
    <p:sldId id="270" r:id="rId11"/>
    <p:sldId id="256" r:id="rId12"/>
    <p:sldId id="257" r:id="rId13"/>
    <p:sldId id="258" r:id="rId14"/>
    <p:sldId id="259" r:id="rId15"/>
    <p:sldId id="260" r:id="rId16"/>
    <p:sldId id="261" r:id="rId17"/>
    <p:sldId id="309" r:id="rId18"/>
    <p:sldId id="272" r:id="rId19"/>
    <p:sldId id="301" r:id="rId20"/>
    <p:sldId id="289" r:id="rId21"/>
    <p:sldId id="302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303" r:id="rId32"/>
    <p:sldId id="284" r:id="rId33"/>
    <p:sldId id="285" r:id="rId34"/>
    <p:sldId id="294" r:id="rId35"/>
    <p:sldId id="307" r:id="rId36"/>
    <p:sldId id="295" r:id="rId37"/>
    <p:sldId id="296" r:id="rId38"/>
    <p:sldId id="298" r:id="rId39"/>
    <p:sldId id="308" r:id="rId40"/>
    <p:sldId id="286" r:id="rId41"/>
    <p:sldId id="287" r:id="rId42"/>
    <p:sldId id="304" r:id="rId43"/>
    <p:sldId id="290" r:id="rId44"/>
    <p:sldId id="288" r:id="rId45"/>
    <p:sldId id="293" r:id="rId46"/>
    <p:sldId id="310" r:id="rId47"/>
    <p:sldId id="291" r:id="rId48"/>
    <p:sldId id="292" r:id="rId49"/>
    <p:sldId id="31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Шоколад / конфеты</c:v>
                </c:pt>
                <c:pt idx="1">
                  <c:v>Сок </c:v>
                </c:pt>
                <c:pt idx="2">
                  <c:v>Пирожки / блины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0.43000000000000038</c:v>
                </c:pt>
                <c:pt idx="2">
                  <c:v>0.12000000000000002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323225467647571E-2"/>
          <c:y val="0.10370370370370385"/>
          <c:w val="0.74164983342085844"/>
          <c:h val="0.896296296296296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Шоколад / конфеты</c:v>
                </c:pt>
                <c:pt idx="1">
                  <c:v>Сок </c:v>
                </c:pt>
                <c:pt idx="2">
                  <c:v>Пирожки / блины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0.37000000000000038</c:v>
                </c:pt>
                <c:pt idx="2">
                  <c:v>6.0000000000000032E-2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0.31000000000000044</c:v>
                </c:pt>
                <c:pt idx="1">
                  <c:v>0.69000000000000061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555555555555582E-2"/>
          <c:y val="3.0305628463108792E-2"/>
          <c:w val="0.74089965462506391"/>
          <c:h val="0.8826573344998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0.76000000000000112</c:v>
                </c:pt>
                <c:pt idx="1">
                  <c:v>0.24000000000000021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FDA85-CAFB-45AA-994F-56D72EFBC8E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F175D-8BF5-46B1-8E6C-E8B0576E8658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Б</a:t>
          </a:r>
          <a:endParaRPr lang="ru-RU" b="1" dirty="0">
            <a:latin typeface="Cambria" pitchFamily="18" charset="0"/>
          </a:endParaRPr>
        </a:p>
      </dgm:t>
    </dgm:pt>
    <dgm:pt modelId="{182643DC-7B76-41DA-A630-658C2900C230}" type="parTrans" cxnId="{FED5840B-9A40-4779-8B4E-AE40D372D94D}">
      <dgm:prSet/>
      <dgm:spPr/>
      <dgm:t>
        <a:bodyPr/>
        <a:lstStyle/>
        <a:p>
          <a:endParaRPr lang="ru-RU"/>
        </a:p>
      </dgm:t>
    </dgm:pt>
    <dgm:pt modelId="{024F74D4-551F-4BBF-AEE5-951EF0D77BD6}" type="sibTrans" cxnId="{FED5840B-9A40-4779-8B4E-AE40D372D94D}">
      <dgm:prSet/>
      <dgm:spPr/>
      <dgm:t>
        <a:bodyPr/>
        <a:lstStyle/>
        <a:p>
          <a:endParaRPr lang="ru-RU"/>
        </a:p>
      </dgm:t>
    </dgm:pt>
    <dgm:pt modelId="{01642595-1269-4D3C-9659-1AE054D890D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 tooltip="эксперимент"/>
            </a:rPr>
            <a:t>Обнаружение углеводов в пище </a:t>
          </a:r>
          <a:endParaRPr lang="ru-RU" sz="2000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2988E2-3CE5-4A39-BB22-8D6914BA450C}" type="parTrans" cxnId="{758C2930-B4D6-484B-AB7F-22E529231B5B}">
      <dgm:prSet/>
      <dgm:spPr/>
      <dgm:t>
        <a:bodyPr/>
        <a:lstStyle/>
        <a:p>
          <a:endParaRPr lang="ru-RU"/>
        </a:p>
      </dgm:t>
    </dgm:pt>
    <dgm:pt modelId="{2C7C4929-0AD9-48FC-A5CB-8D870AED31A4}" type="sibTrans" cxnId="{758C2930-B4D6-484B-AB7F-22E529231B5B}">
      <dgm:prSet/>
      <dgm:spPr/>
      <dgm:t>
        <a:bodyPr/>
        <a:lstStyle/>
        <a:p>
          <a:endParaRPr lang="ru-RU"/>
        </a:p>
      </dgm:t>
    </dgm:pt>
    <dgm:pt modelId="{2D4988ED-2381-44BF-BBA1-EA2CD08BE01E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b="1" dirty="0">
            <a:latin typeface="Cambria" pitchFamily="18" charset="0"/>
          </a:endParaRPr>
        </a:p>
      </dgm:t>
    </dgm:pt>
    <dgm:pt modelId="{7206EC88-FD27-4E98-BE4A-ED2B823248D9}" type="parTrans" cxnId="{94324378-3ECB-4094-8B44-86EC6123597C}">
      <dgm:prSet/>
      <dgm:spPr/>
      <dgm:t>
        <a:bodyPr/>
        <a:lstStyle/>
        <a:p>
          <a:endParaRPr lang="ru-RU"/>
        </a:p>
      </dgm:t>
    </dgm:pt>
    <dgm:pt modelId="{AA8A6602-7EA3-4323-8A0F-B9CF92278818}" type="sibTrans" cxnId="{94324378-3ECB-4094-8B44-86EC6123597C}">
      <dgm:prSet/>
      <dgm:spPr/>
      <dgm:t>
        <a:bodyPr/>
        <a:lstStyle/>
        <a:p>
          <a:endParaRPr lang="ru-RU"/>
        </a:p>
      </dgm:t>
    </dgm:pt>
    <dgm:pt modelId="{76B67052-E3A3-45AC-A700-39C0F4BF1B4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b="1" dirty="0">
            <a:latin typeface="Cambria" pitchFamily="18" charset="0"/>
          </a:endParaRPr>
        </a:p>
      </dgm:t>
    </dgm:pt>
    <dgm:pt modelId="{29F733BA-4F1C-42A2-AE6F-F9C59026E746}" type="parTrans" cxnId="{CCB82C04-EF94-47BB-96BC-1A98E3F95B97}">
      <dgm:prSet/>
      <dgm:spPr/>
      <dgm:t>
        <a:bodyPr/>
        <a:lstStyle/>
        <a:p>
          <a:endParaRPr lang="ru-RU"/>
        </a:p>
      </dgm:t>
    </dgm:pt>
    <dgm:pt modelId="{E49E217A-B6AD-48EE-86E5-D352EAD70F0D}" type="sibTrans" cxnId="{CCB82C04-EF94-47BB-96BC-1A98E3F95B97}">
      <dgm:prSet/>
      <dgm:spPr/>
      <dgm:t>
        <a:bodyPr/>
        <a:lstStyle/>
        <a:p>
          <a:endParaRPr lang="ru-RU"/>
        </a:p>
      </dgm:t>
    </dgm:pt>
    <dgm:pt modelId="{B1C90FCC-DE3A-437A-B756-754FC3B5A7E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b="1" dirty="0">
            <a:latin typeface="Cambria" pitchFamily="18" charset="0"/>
          </a:endParaRPr>
        </a:p>
      </dgm:t>
    </dgm:pt>
    <dgm:pt modelId="{089FC674-1ECD-43BB-9FF3-7A3005A1BF2A}" type="parTrans" cxnId="{33EC1CC4-4558-4A69-A852-4F75F55EDEE3}">
      <dgm:prSet/>
      <dgm:spPr/>
      <dgm:t>
        <a:bodyPr/>
        <a:lstStyle/>
        <a:p>
          <a:endParaRPr lang="ru-RU"/>
        </a:p>
      </dgm:t>
    </dgm:pt>
    <dgm:pt modelId="{9E09894C-A5C9-497C-AB9F-06C56E2067F7}" type="sibTrans" cxnId="{33EC1CC4-4558-4A69-A852-4F75F55EDEE3}">
      <dgm:prSet/>
      <dgm:spPr/>
      <dgm:t>
        <a:bodyPr/>
        <a:lstStyle/>
        <a:p>
          <a:endParaRPr lang="ru-RU"/>
        </a:p>
      </dgm:t>
    </dgm:pt>
    <dgm:pt modelId="{B3A2ECEE-6A11-4CF2-840B-56BA8921CE4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b="1" dirty="0">
            <a:latin typeface="Cambria" pitchFamily="18" charset="0"/>
          </a:endParaRPr>
        </a:p>
      </dgm:t>
    </dgm:pt>
    <dgm:pt modelId="{2C907156-66F7-43C3-9433-2313611750A5}" type="parTrans" cxnId="{3AADD236-2253-48F9-BC74-6B46D6D5CE5F}">
      <dgm:prSet/>
      <dgm:spPr/>
      <dgm:t>
        <a:bodyPr/>
        <a:lstStyle/>
        <a:p>
          <a:endParaRPr lang="ru-RU"/>
        </a:p>
      </dgm:t>
    </dgm:pt>
    <dgm:pt modelId="{70701CB2-A6A8-47EC-8A40-2D244D2734A9}" type="sibTrans" cxnId="{3AADD236-2253-48F9-BC74-6B46D6D5CE5F}">
      <dgm:prSet/>
      <dgm:spPr/>
      <dgm:t>
        <a:bodyPr/>
        <a:lstStyle/>
        <a:p>
          <a:endParaRPr lang="ru-RU"/>
        </a:p>
      </dgm:t>
    </dgm:pt>
    <dgm:pt modelId="{9E63A797-75A6-4E0B-8A11-E3CA817C71BE}" type="pres">
      <dgm:prSet presAssocID="{1AFFDA85-CAFB-45AA-994F-56D72EFBC8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F376C-06E5-4979-B555-BFAF746B5EA7}" type="pres">
      <dgm:prSet presAssocID="{1AEF175D-8BF5-46B1-8E6C-E8B0576E8658}" presName="parentLin" presStyleCnt="0"/>
      <dgm:spPr/>
      <dgm:t>
        <a:bodyPr/>
        <a:lstStyle/>
        <a:p>
          <a:endParaRPr lang="ru-RU"/>
        </a:p>
      </dgm:t>
    </dgm:pt>
    <dgm:pt modelId="{49C2B8A1-E94E-4471-81CA-5F91DE7A2B13}" type="pres">
      <dgm:prSet presAssocID="{1AEF175D-8BF5-46B1-8E6C-E8B0576E865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FCE0959-FF29-416E-82C5-A6132DA31845}" type="pres">
      <dgm:prSet presAssocID="{1AEF175D-8BF5-46B1-8E6C-E8B0576E8658}" presName="parentText" presStyleLbl="node1" presStyleIdx="0" presStyleCnt="6" custScaleX="142857" custLinFactNeighborX="2493" custLinFactNeighborY="-2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15ECD-825C-4E41-862F-1F5154136573}" type="pres">
      <dgm:prSet presAssocID="{1AEF175D-8BF5-46B1-8E6C-E8B0576E8658}" presName="negativeSpace" presStyleCnt="0"/>
      <dgm:spPr/>
      <dgm:t>
        <a:bodyPr/>
        <a:lstStyle/>
        <a:p>
          <a:endParaRPr lang="ru-RU"/>
        </a:p>
      </dgm:t>
    </dgm:pt>
    <dgm:pt modelId="{A1F93633-3874-4796-8E57-C7C27032841F}" type="pres">
      <dgm:prSet presAssocID="{1AEF175D-8BF5-46B1-8E6C-E8B0576E8658}" presName="childText" presStyleLbl="conFgAcc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627F389-791B-4431-8963-487DC3BCA08B}" type="pres">
      <dgm:prSet presAssocID="{024F74D4-551F-4BBF-AEE5-951EF0D77BD6}" presName="spaceBetweenRectangles" presStyleCnt="0"/>
      <dgm:spPr/>
      <dgm:t>
        <a:bodyPr/>
        <a:lstStyle/>
        <a:p>
          <a:endParaRPr lang="ru-RU"/>
        </a:p>
      </dgm:t>
    </dgm:pt>
    <dgm:pt modelId="{D61DFB8A-E61F-48EE-B143-617D6F4F1100}" type="pres">
      <dgm:prSet presAssocID="{01642595-1269-4D3C-9659-1AE054D890D9}" presName="parentLin" presStyleCnt="0"/>
      <dgm:spPr/>
      <dgm:t>
        <a:bodyPr/>
        <a:lstStyle/>
        <a:p>
          <a:endParaRPr lang="ru-RU"/>
        </a:p>
      </dgm:t>
    </dgm:pt>
    <dgm:pt modelId="{4A3BF13E-5945-4970-A5FD-F058BA55C970}" type="pres">
      <dgm:prSet presAssocID="{01642595-1269-4D3C-9659-1AE054D890D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3698257-C4C8-4CB0-9367-FCEE9CFF0932}" type="pres">
      <dgm:prSet presAssocID="{01642595-1269-4D3C-9659-1AE054D890D9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E29A5-407D-4F5F-A87E-335A49B8ADE2}" type="pres">
      <dgm:prSet presAssocID="{01642595-1269-4D3C-9659-1AE054D890D9}" presName="negativeSpace" presStyleCnt="0"/>
      <dgm:spPr/>
      <dgm:t>
        <a:bodyPr/>
        <a:lstStyle/>
        <a:p>
          <a:endParaRPr lang="ru-RU"/>
        </a:p>
      </dgm:t>
    </dgm:pt>
    <dgm:pt modelId="{ABAE67B0-0E25-4C65-8048-DB07A555B238}" type="pres">
      <dgm:prSet presAssocID="{01642595-1269-4D3C-9659-1AE054D890D9}" presName="childText" presStyleLbl="conFgAcc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BF7135-185A-430C-9E7C-4932CC2FB2D2}" type="pres">
      <dgm:prSet presAssocID="{2C7C4929-0AD9-48FC-A5CB-8D870AED31A4}" presName="spaceBetweenRectangles" presStyleCnt="0"/>
      <dgm:spPr/>
      <dgm:t>
        <a:bodyPr/>
        <a:lstStyle/>
        <a:p>
          <a:endParaRPr lang="ru-RU"/>
        </a:p>
      </dgm:t>
    </dgm:pt>
    <dgm:pt modelId="{A5B8F26E-DA69-4582-81E4-37EFBE54EB57}" type="pres">
      <dgm:prSet presAssocID="{2D4988ED-2381-44BF-BBA1-EA2CD08BE01E}" presName="parentLin" presStyleCnt="0"/>
      <dgm:spPr/>
      <dgm:t>
        <a:bodyPr/>
        <a:lstStyle/>
        <a:p>
          <a:endParaRPr lang="ru-RU"/>
        </a:p>
      </dgm:t>
    </dgm:pt>
    <dgm:pt modelId="{244D20B4-5E97-48AD-8D37-06C69EBE744E}" type="pres">
      <dgm:prSet presAssocID="{2D4988ED-2381-44BF-BBA1-EA2CD08BE01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D42AA4D-99C4-45BE-9430-F1823176BA75}" type="pres">
      <dgm:prSet presAssocID="{2D4988ED-2381-44BF-BBA1-EA2CD08BE01E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BE670-D28A-4253-AFBC-B587CE40E600}" type="pres">
      <dgm:prSet presAssocID="{2D4988ED-2381-44BF-BBA1-EA2CD08BE01E}" presName="negativeSpace" presStyleCnt="0"/>
      <dgm:spPr/>
      <dgm:t>
        <a:bodyPr/>
        <a:lstStyle/>
        <a:p>
          <a:endParaRPr lang="ru-RU"/>
        </a:p>
      </dgm:t>
    </dgm:pt>
    <dgm:pt modelId="{B882B2C4-24E8-4889-8AC9-26BC47F395A3}" type="pres">
      <dgm:prSet presAssocID="{2D4988ED-2381-44BF-BBA1-EA2CD08BE01E}" presName="childText" presStyleLbl="conFgAcc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F23A285-3741-420E-A163-4777EFBD7FE9}" type="pres">
      <dgm:prSet presAssocID="{AA8A6602-7EA3-4323-8A0F-B9CF92278818}" presName="spaceBetweenRectangles" presStyleCnt="0"/>
      <dgm:spPr/>
      <dgm:t>
        <a:bodyPr/>
        <a:lstStyle/>
        <a:p>
          <a:endParaRPr lang="ru-RU"/>
        </a:p>
      </dgm:t>
    </dgm:pt>
    <dgm:pt modelId="{94F4AF53-E8FD-4E08-A003-636916083C49}" type="pres">
      <dgm:prSet presAssocID="{B3A2ECEE-6A11-4CF2-840B-56BA8921CE49}" presName="parentLin" presStyleCnt="0"/>
      <dgm:spPr/>
    </dgm:pt>
    <dgm:pt modelId="{79965234-22D8-4D8F-B659-2402A5B06E0C}" type="pres">
      <dgm:prSet presAssocID="{B3A2ECEE-6A11-4CF2-840B-56BA8921CE4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3A32C9A-780F-451D-9106-95EE4F3A872E}" type="pres">
      <dgm:prSet presAssocID="{B3A2ECEE-6A11-4CF2-840B-56BA8921CE49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F2129-64E0-4DB2-8808-78D81455378E}" type="pres">
      <dgm:prSet presAssocID="{B3A2ECEE-6A11-4CF2-840B-56BA8921CE49}" presName="negativeSpace" presStyleCnt="0"/>
      <dgm:spPr/>
    </dgm:pt>
    <dgm:pt modelId="{FD2AD403-E4B6-43B6-B814-BA2B05B6D0FB}" type="pres">
      <dgm:prSet presAssocID="{B3A2ECEE-6A11-4CF2-840B-56BA8921CE49}" presName="childText" presStyleLbl="conFgAcc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4C924DD-D142-4BB9-9061-E59465D3B9AE}" type="pres">
      <dgm:prSet presAssocID="{70701CB2-A6A8-47EC-8A40-2D244D2734A9}" presName="spaceBetweenRectangles" presStyleCnt="0"/>
      <dgm:spPr/>
    </dgm:pt>
    <dgm:pt modelId="{55491F57-8367-4BF8-A0A7-7BD8240C8D1C}" type="pres">
      <dgm:prSet presAssocID="{B1C90FCC-DE3A-437A-B756-754FC3B5A7E2}" presName="parentLin" presStyleCnt="0"/>
      <dgm:spPr/>
    </dgm:pt>
    <dgm:pt modelId="{FD7E7DB5-B933-4CDD-988F-E8E2B760A770}" type="pres">
      <dgm:prSet presAssocID="{B1C90FCC-DE3A-437A-B756-754FC3B5A7E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12A41DA-93D3-49C1-8CE8-1FA0E87BB37A}" type="pres">
      <dgm:prSet presAssocID="{B1C90FCC-DE3A-437A-B756-754FC3B5A7E2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D195B-16F6-4E17-9D6A-47F8F782E3B5}" type="pres">
      <dgm:prSet presAssocID="{B1C90FCC-DE3A-437A-B756-754FC3B5A7E2}" presName="negativeSpace" presStyleCnt="0"/>
      <dgm:spPr/>
    </dgm:pt>
    <dgm:pt modelId="{FD2A088F-18D5-4BF9-919F-BA5DE7BCD28F}" type="pres">
      <dgm:prSet presAssocID="{B1C90FCC-DE3A-437A-B756-754FC3B5A7E2}" presName="childText" presStyleLbl="conFgAcc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37FAE7-23EC-4FCE-A46B-3E7C90FDB1CA}" type="pres">
      <dgm:prSet presAssocID="{9E09894C-A5C9-497C-AB9F-06C56E2067F7}" presName="spaceBetweenRectangles" presStyleCnt="0"/>
      <dgm:spPr/>
    </dgm:pt>
    <dgm:pt modelId="{B93693EA-04A8-42E0-9CFC-71415922078B}" type="pres">
      <dgm:prSet presAssocID="{76B67052-E3A3-45AC-A700-39C0F4BF1B4C}" presName="parentLin" presStyleCnt="0"/>
      <dgm:spPr/>
      <dgm:t>
        <a:bodyPr/>
        <a:lstStyle/>
        <a:p>
          <a:endParaRPr lang="ru-RU"/>
        </a:p>
      </dgm:t>
    </dgm:pt>
    <dgm:pt modelId="{DAE3A898-029B-4A74-9310-B5D98D2F9348}" type="pres">
      <dgm:prSet presAssocID="{76B67052-E3A3-45AC-A700-39C0F4BF1B4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22E4032-EA9D-4635-996D-4ACCD7279A8B}" type="pres">
      <dgm:prSet presAssocID="{76B67052-E3A3-45AC-A700-39C0F4BF1B4C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00AEA-A0A6-478D-A9C3-B53ACE689E7A}" type="pres">
      <dgm:prSet presAssocID="{76B67052-E3A3-45AC-A700-39C0F4BF1B4C}" presName="negativeSpace" presStyleCnt="0"/>
      <dgm:spPr/>
      <dgm:t>
        <a:bodyPr/>
        <a:lstStyle/>
        <a:p>
          <a:endParaRPr lang="ru-RU"/>
        </a:p>
      </dgm:t>
    </dgm:pt>
    <dgm:pt modelId="{4FC83F3F-D879-40A2-A062-6E497A38758E}" type="pres">
      <dgm:prSet presAssocID="{76B67052-E3A3-45AC-A700-39C0F4BF1B4C}" presName="childText" presStyleLbl="conFgAcc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0BC4E40-5C91-4387-A4B3-4F40708B1B69}" type="presOf" srcId="{76B67052-E3A3-45AC-A700-39C0F4BF1B4C}" destId="{DAE3A898-029B-4A74-9310-B5D98D2F9348}" srcOrd="0" destOrd="0" presId="urn:microsoft.com/office/officeart/2005/8/layout/list1"/>
    <dgm:cxn modelId="{33EC1CC4-4558-4A69-A852-4F75F55EDEE3}" srcId="{1AFFDA85-CAFB-45AA-994F-56D72EFBC8EA}" destId="{B1C90FCC-DE3A-437A-B756-754FC3B5A7E2}" srcOrd="4" destOrd="0" parTransId="{089FC674-1ECD-43BB-9FF3-7A3005A1BF2A}" sibTransId="{9E09894C-A5C9-497C-AB9F-06C56E2067F7}"/>
    <dgm:cxn modelId="{5322EC54-23FE-4043-9A13-B322DE65C1D5}" type="presOf" srcId="{B1C90FCC-DE3A-437A-B756-754FC3B5A7E2}" destId="{FD7E7DB5-B933-4CDD-988F-E8E2B760A770}" srcOrd="0" destOrd="0" presId="urn:microsoft.com/office/officeart/2005/8/layout/list1"/>
    <dgm:cxn modelId="{9613C89C-D024-4591-87A9-4551538169DB}" type="presOf" srcId="{B3A2ECEE-6A11-4CF2-840B-56BA8921CE49}" destId="{33A32C9A-780F-451D-9106-95EE4F3A872E}" srcOrd="1" destOrd="0" presId="urn:microsoft.com/office/officeart/2005/8/layout/list1"/>
    <dgm:cxn modelId="{ACDB7144-D076-4F23-9445-B8A8A01F8F4C}" type="presOf" srcId="{2D4988ED-2381-44BF-BBA1-EA2CD08BE01E}" destId="{7D42AA4D-99C4-45BE-9430-F1823176BA75}" srcOrd="1" destOrd="0" presId="urn:microsoft.com/office/officeart/2005/8/layout/list1"/>
    <dgm:cxn modelId="{1B4A1F3D-8D1E-4885-AC58-1019A8193FDD}" type="presOf" srcId="{B3A2ECEE-6A11-4CF2-840B-56BA8921CE49}" destId="{79965234-22D8-4D8F-B659-2402A5B06E0C}" srcOrd="0" destOrd="0" presId="urn:microsoft.com/office/officeart/2005/8/layout/list1"/>
    <dgm:cxn modelId="{758C2930-B4D6-484B-AB7F-22E529231B5B}" srcId="{1AFFDA85-CAFB-45AA-994F-56D72EFBC8EA}" destId="{01642595-1269-4D3C-9659-1AE054D890D9}" srcOrd="1" destOrd="0" parTransId="{C82988E2-3CE5-4A39-BB22-8D6914BA450C}" sibTransId="{2C7C4929-0AD9-48FC-A5CB-8D870AED31A4}"/>
    <dgm:cxn modelId="{64B190F6-2637-4FFB-B7F9-F45282DCDCEA}" type="presOf" srcId="{01642595-1269-4D3C-9659-1AE054D890D9}" destId="{4A3BF13E-5945-4970-A5FD-F058BA55C970}" srcOrd="0" destOrd="0" presId="urn:microsoft.com/office/officeart/2005/8/layout/list1"/>
    <dgm:cxn modelId="{D6977BAF-7A75-4775-B6D4-D1BBB2E76B76}" type="presOf" srcId="{B1C90FCC-DE3A-437A-B756-754FC3B5A7E2}" destId="{D12A41DA-93D3-49C1-8CE8-1FA0E87BB37A}" srcOrd="1" destOrd="0" presId="urn:microsoft.com/office/officeart/2005/8/layout/list1"/>
    <dgm:cxn modelId="{6F91A980-AB50-4015-B8CB-3377200F11A5}" type="presOf" srcId="{76B67052-E3A3-45AC-A700-39C0F4BF1B4C}" destId="{922E4032-EA9D-4635-996D-4ACCD7279A8B}" srcOrd="1" destOrd="0" presId="urn:microsoft.com/office/officeart/2005/8/layout/list1"/>
    <dgm:cxn modelId="{3AADD236-2253-48F9-BC74-6B46D6D5CE5F}" srcId="{1AFFDA85-CAFB-45AA-994F-56D72EFBC8EA}" destId="{B3A2ECEE-6A11-4CF2-840B-56BA8921CE49}" srcOrd="3" destOrd="0" parTransId="{2C907156-66F7-43C3-9433-2313611750A5}" sibTransId="{70701CB2-A6A8-47EC-8A40-2D244D2734A9}"/>
    <dgm:cxn modelId="{828F76A6-3D7C-4A60-8B27-014CE77FAD61}" type="presOf" srcId="{2D4988ED-2381-44BF-BBA1-EA2CD08BE01E}" destId="{244D20B4-5E97-48AD-8D37-06C69EBE744E}" srcOrd="0" destOrd="0" presId="urn:microsoft.com/office/officeart/2005/8/layout/list1"/>
    <dgm:cxn modelId="{CCB82C04-EF94-47BB-96BC-1A98E3F95B97}" srcId="{1AFFDA85-CAFB-45AA-994F-56D72EFBC8EA}" destId="{76B67052-E3A3-45AC-A700-39C0F4BF1B4C}" srcOrd="5" destOrd="0" parTransId="{29F733BA-4F1C-42A2-AE6F-F9C59026E746}" sibTransId="{E49E217A-B6AD-48EE-86E5-D352EAD70F0D}"/>
    <dgm:cxn modelId="{94324378-3ECB-4094-8B44-86EC6123597C}" srcId="{1AFFDA85-CAFB-45AA-994F-56D72EFBC8EA}" destId="{2D4988ED-2381-44BF-BBA1-EA2CD08BE01E}" srcOrd="2" destOrd="0" parTransId="{7206EC88-FD27-4E98-BE4A-ED2B823248D9}" sibTransId="{AA8A6602-7EA3-4323-8A0F-B9CF92278818}"/>
    <dgm:cxn modelId="{ABC94D53-33D0-436B-81EE-36832DA5C901}" type="presOf" srcId="{1AEF175D-8BF5-46B1-8E6C-E8B0576E8658}" destId="{49C2B8A1-E94E-4471-81CA-5F91DE7A2B13}" srcOrd="0" destOrd="0" presId="urn:microsoft.com/office/officeart/2005/8/layout/list1"/>
    <dgm:cxn modelId="{FED5840B-9A40-4779-8B4E-AE40D372D94D}" srcId="{1AFFDA85-CAFB-45AA-994F-56D72EFBC8EA}" destId="{1AEF175D-8BF5-46B1-8E6C-E8B0576E8658}" srcOrd="0" destOrd="0" parTransId="{182643DC-7B76-41DA-A630-658C2900C230}" sibTransId="{024F74D4-551F-4BBF-AEE5-951EF0D77BD6}"/>
    <dgm:cxn modelId="{2FF29B60-70F1-4D73-9BCA-B87038AE3C26}" type="presOf" srcId="{1AEF175D-8BF5-46B1-8E6C-E8B0576E8658}" destId="{1FCE0959-FF29-416E-82C5-A6132DA31845}" srcOrd="1" destOrd="0" presId="urn:microsoft.com/office/officeart/2005/8/layout/list1"/>
    <dgm:cxn modelId="{AC7954B7-EC2C-475F-A355-7C79E6AFA88F}" type="presOf" srcId="{1AFFDA85-CAFB-45AA-994F-56D72EFBC8EA}" destId="{9E63A797-75A6-4E0B-8A11-E3CA817C71BE}" srcOrd="0" destOrd="0" presId="urn:microsoft.com/office/officeart/2005/8/layout/list1"/>
    <dgm:cxn modelId="{A87FF8BF-6032-4F20-A17D-950BBC79E961}" type="presOf" srcId="{01642595-1269-4D3C-9659-1AE054D890D9}" destId="{73698257-C4C8-4CB0-9367-FCEE9CFF0932}" srcOrd="1" destOrd="0" presId="urn:microsoft.com/office/officeart/2005/8/layout/list1"/>
    <dgm:cxn modelId="{BECDE7FC-765F-4B26-851B-5AC8CF7C95BD}" type="presParOf" srcId="{9E63A797-75A6-4E0B-8A11-E3CA817C71BE}" destId="{349F376C-06E5-4979-B555-BFAF746B5EA7}" srcOrd="0" destOrd="0" presId="urn:microsoft.com/office/officeart/2005/8/layout/list1"/>
    <dgm:cxn modelId="{9D82B01A-DE4A-4B06-8939-B11D9A74F8CE}" type="presParOf" srcId="{349F376C-06E5-4979-B555-BFAF746B5EA7}" destId="{49C2B8A1-E94E-4471-81CA-5F91DE7A2B13}" srcOrd="0" destOrd="0" presId="urn:microsoft.com/office/officeart/2005/8/layout/list1"/>
    <dgm:cxn modelId="{B6F9C3D8-A93B-4EED-B4B0-A7B11DDD9021}" type="presParOf" srcId="{349F376C-06E5-4979-B555-BFAF746B5EA7}" destId="{1FCE0959-FF29-416E-82C5-A6132DA31845}" srcOrd="1" destOrd="0" presId="urn:microsoft.com/office/officeart/2005/8/layout/list1"/>
    <dgm:cxn modelId="{1BFAB009-8F84-4B63-96F9-DD469B8058B3}" type="presParOf" srcId="{9E63A797-75A6-4E0B-8A11-E3CA817C71BE}" destId="{FAB15ECD-825C-4E41-862F-1F5154136573}" srcOrd="1" destOrd="0" presId="urn:microsoft.com/office/officeart/2005/8/layout/list1"/>
    <dgm:cxn modelId="{3D21C5AA-067A-41DA-AE97-F91109B046A7}" type="presParOf" srcId="{9E63A797-75A6-4E0B-8A11-E3CA817C71BE}" destId="{A1F93633-3874-4796-8E57-C7C27032841F}" srcOrd="2" destOrd="0" presId="urn:microsoft.com/office/officeart/2005/8/layout/list1"/>
    <dgm:cxn modelId="{3B179CB7-D336-4CAC-8F7D-29C075CEFFB7}" type="presParOf" srcId="{9E63A797-75A6-4E0B-8A11-E3CA817C71BE}" destId="{1627F389-791B-4431-8963-487DC3BCA08B}" srcOrd="3" destOrd="0" presId="urn:microsoft.com/office/officeart/2005/8/layout/list1"/>
    <dgm:cxn modelId="{E2670532-278E-4F3C-AC46-00A55752364A}" type="presParOf" srcId="{9E63A797-75A6-4E0B-8A11-E3CA817C71BE}" destId="{D61DFB8A-E61F-48EE-B143-617D6F4F1100}" srcOrd="4" destOrd="0" presId="urn:microsoft.com/office/officeart/2005/8/layout/list1"/>
    <dgm:cxn modelId="{0F92433A-E35C-4710-A0C6-06E7C1D8F418}" type="presParOf" srcId="{D61DFB8A-E61F-48EE-B143-617D6F4F1100}" destId="{4A3BF13E-5945-4970-A5FD-F058BA55C970}" srcOrd="0" destOrd="0" presId="urn:microsoft.com/office/officeart/2005/8/layout/list1"/>
    <dgm:cxn modelId="{BC067858-2E7F-49B6-A6D8-035C984B9BA1}" type="presParOf" srcId="{D61DFB8A-E61F-48EE-B143-617D6F4F1100}" destId="{73698257-C4C8-4CB0-9367-FCEE9CFF0932}" srcOrd="1" destOrd="0" presId="urn:microsoft.com/office/officeart/2005/8/layout/list1"/>
    <dgm:cxn modelId="{81AFDAC8-0AEC-4B97-8AF1-076991048F77}" type="presParOf" srcId="{9E63A797-75A6-4E0B-8A11-E3CA817C71BE}" destId="{147E29A5-407D-4F5F-A87E-335A49B8ADE2}" srcOrd="5" destOrd="0" presId="urn:microsoft.com/office/officeart/2005/8/layout/list1"/>
    <dgm:cxn modelId="{3D6977DF-1C54-4120-B3DD-0CE59B015DD0}" type="presParOf" srcId="{9E63A797-75A6-4E0B-8A11-E3CA817C71BE}" destId="{ABAE67B0-0E25-4C65-8048-DB07A555B238}" srcOrd="6" destOrd="0" presId="urn:microsoft.com/office/officeart/2005/8/layout/list1"/>
    <dgm:cxn modelId="{2FD167F6-8DE1-4DF4-B613-7E0A241055FC}" type="presParOf" srcId="{9E63A797-75A6-4E0B-8A11-E3CA817C71BE}" destId="{FEBF7135-185A-430C-9E7C-4932CC2FB2D2}" srcOrd="7" destOrd="0" presId="urn:microsoft.com/office/officeart/2005/8/layout/list1"/>
    <dgm:cxn modelId="{C63054CC-D458-4648-80A2-2C9D235E3F9E}" type="presParOf" srcId="{9E63A797-75A6-4E0B-8A11-E3CA817C71BE}" destId="{A5B8F26E-DA69-4582-81E4-37EFBE54EB57}" srcOrd="8" destOrd="0" presId="urn:microsoft.com/office/officeart/2005/8/layout/list1"/>
    <dgm:cxn modelId="{47AF467F-8C8F-45E4-9AC9-8B4CFF6B4005}" type="presParOf" srcId="{A5B8F26E-DA69-4582-81E4-37EFBE54EB57}" destId="{244D20B4-5E97-48AD-8D37-06C69EBE744E}" srcOrd="0" destOrd="0" presId="urn:microsoft.com/office/officeart/2005/8/layout/list1"/>
    <dgm:cxn modelId="{7F685589-7C38-4A85-8A64-5734A0B904F2}" type="presParOf" srcId="{A5B8F26E-DA69-4582-81E4-37EFBE54EB57}" destId="{7D42AA4D-99C4-45BE-9430-F1823176BA75}" srcOrd="1" destOrd="0" presId="urn:microsoft.com/office/officeart/2005/8/layout/list1"/>
    <dgm:cxn modelId="{95EB5FD1-EDBD-43D5-A8E8-36BED6474A65}" type="presParOf" srcId="{9E63A797-75A6-4E0B-8A11-E3CA817C71BE}" destId="{CADBE670-D28A-4253-AFBC-B587CE40E600}" srcOrd="9" destOrd="0" presId="urn:microsoft.com/office/officeart/2005/8/layout/list1"/>
    <dgm:cxn modelId="{5F3173BD-59EE-4CD2-89D3-3019D2DEFF6A}" type="presParOf" srcId="{9E63A797-75A6-4E0B-8A11-E3CA817C71BE}" destId="{B882B2C4-24E8-4889-8AC9-26BC47F395A3}" srcOrd="10" destOrd="0" presId="urn:microsoft.com/office/officeart/2005/8/layout/list1"/>
    <dgm:cxn modelId="{7AB74554-1C14-4E81-9E98-07A244C12A22}" type="presParOf" srcId="{9E63A797-75A6-4E0B-8A11-E3CA817C71BE}" destId="{0F23A285-3741-420E-A163-4777EFBD7FE9}" srcOrd="11" destOrd="0" presId="urn:microsoft.com/office/officeart/2005/8/layout/list1"/>
    <dgm:cxn modelId="{81514D99-D727-4FB8-85BF-C562E9791910}" type="presParOf" srcId="{9E63A797-75A6-4E0B-8A11-E3CA817C71BE}" destId="{94F4AF53-E8FD-4E08-A003-636916083C49}" srcOrd="12" destOrd="0" presId="urn:microsoft.com/office/officeart/2005/8/layout/list1"/>
    <dgm:cxn modelId="{BFB69DC5-31AF-4D73-8B62-A32001E1D645}" type="presParOf" srcId="{94F4AF53-E8FD-4E08-A003-636916083C49}" destId="{79965234-22D8-4D8F-B659-2402A5B06E0C}" srcOrd="0" destOrd="0" presId="urn:microsoft.com/office/officeart/2005/8/layout/list1"/>
    <dgm:cxn modelId="{61B037C0-AC2C-4E1E-91FE-311F6C6718A3}" type="presParOf" srcId="{94F4AF53-E8FD-4E08-A003-636916083C49}" destId="{33A32C9A-780F-451D-9106-95EE4F3A872E}" srcOrd="1" destOrd="0" presId="urn:microsoft.com/office/officeart/2005/8/layout/list1"/>
    <dgm:cxn modelId="{18A96CD2-4B76-4B90-83CC-70AD165A36BA}" type="presParOf" srcId="{9E63A797-75A6-4E0B-8A11-E3CA817C71BE}" destId="{AC1F2129-64E0-4DB2-8808-78D81455378E}" srcOrd="13" destOrd="0" presId="urn:microsoft.com/office/officeart/2005/8/layout/list1"/>
    <dgm:cxn modelId="{3C70B88C-42F4-4F11-860C-F36531E845AA}" type="presParOf" srcId="{9E63A797-75A6-4E0B-8A11-E3CA817C71BE}" destId="{FD2AD403-E4B6-43B6-B814-BA2B05B6D0FB}" srcOrd="14" destOrd="0" presId="urn:microsoft.com/office/officeart/2005/8/layout/list1"/>
    <dgm:cxn modelId="{D003FB43-861D-405C-AA54-1763D0F6B6A1}" type="presParOf" srcId="{9E63A797-75A6-4E0B-8A11-E3CA817C71BE}" destId="{F4C924DD-D142-4BB9-9061-E59465D3B9AE}" srcOrd="15" destOrd="0" presId="urn:microsoft.com/office/officeart/2005/8/layout/list1"/>
    <dgm:cxn modelId="{837B191F-57B1-4072-B300-B6FFAB6D4AA3}" type="presParOf" srcId="{9E63A797-75A6-4E0B-8A11-E3CA817C71BE}" destId="{55491F57-8367-4BF8-A0A7-7BD8240C8D1C}" srcOrd="16" destOrd="0" presId="urn:microsoft.com/office/officeart/2005/8/layout/list1"/>
    <dgm:cxn modelId="{BFC887AC-005A-4D2A-82DA-6C3C6019B78C}" type="presParOf" srcId="{55491F57-8367-4BF8-A0A7-7BD8240C8D1C}" destId="{FD7E7DB5-B933-4CDD-988F-E8E2B760A770}" srcOrd="0" destOrd="0" presId="urn:microsoft.com/office/officeart/2005/8/layout/list1"/>
    <dgm:cxn modelId="{EE1CBFFF-B248-4D4C-97B7-96809C80EA99}" type="presParOf" srcId="{55491F57-8367-4BF8-A0A7-7BD8240C8D1C}" destId="{D12A41DA-93D3-49C1-8CE8-1FA0E87BB37A}" srcOrd="1" destOrd="0" presId="urn:microsoft.com/office/officeart/2005/8/layout/list1"/>
    <dgm:cxn modelId="{BBE03FC4-38D7-47F3-B1DE-F13E64A46D29}" type="presParOf" srcId="{9E63A797-75A6-4E0B-8A11-E3CA817C71BE}" destId="{C93D195B-16F6-4E17-9D6A-47F8F782E3B5}" srcOrd="17" destOrd="0" presId="urn:microsoft.com/office/officeart/2005/8/layout/list1"/>
    <dgm:cxn modelId="{17A6D077-EAF3-4C8E-8A9F-F1C9A827AC36}" type="presParOf" srcId="{9E63A797-75A6-4E0B-8A11-E3CA817C71BE}" destId="{FD2A088F-18D5-4BF9-919F-BA5DE7BCD28F}" srcOrd="18" destOrd="0" presId="urn:microsoft.com/office/officeart/2005/8/layout/list1"/>
    <dgm:cxn modelId="{4463478B-C700-4350-AE5F-0D76C492466D}" type="presParOf" srcId="{9E63A797-75A6-4E0B-8A11-E3CA817C71BE}" destId="{5D37FAE7-23EC-4FCE-A46B-3E7C90FDB1CA}" srcOrd="19" destOrd="0" presId="urn:microsoft.com/office/officeart/2005/8/layout/list1"/>
    <dgm:cxn modelId="{39556757-D3A8-4DE9-AE76-DB4A709F8382}" type="presParOf" srcId="{9E63A797-75A6-4E0B-8A11-E3CA817C71BE}" destId="{B93693EA-04A8-42E0-9CFC-71415922078B}" srcOrd="20" destOrd="0" presId="urn:microsoft.com/office/officeart/2005/8/layout/list1"/>
    <dgm:cxn modelId="{A310E99D-E9E1-4EE8-A73A-65703B64527F}" type="presParOf" srcId="{B93693EA-04A8-42E0-9CFC-71415922078B}" destId="{DAE3A898-029B-4A74-9310-B5D98D2F9348}" srcOrd="0" destOrd="0" presId="urn:microsoft.com/office/officeart/2005/8/layout/list1"/>
    <dgm:cxn modelId="{296087D4-B4EA-4C6C-AFFC-19FC6D78E2FF}" type="presParOf" srcId="{B93693EA-04A8-42E0-9CFC-71415922078B}" destId="{922E4032-EA9D-4635-996D-4ACCD7279A8B}" srcOrd="1" destOrd="0" presId="urn:microsoft.com/office/officeart/2005/8/layout/list1"/>
    <dgm:cxn modelId="{6621D4DA-A275-4062-8FF2-31FBFBCBF52A}" type="presParOf" srcId="{9E63A797-75A6-4E0B-8A11-E3CA817C71BE}" destId="{28500AEA-A0A6-478D-A9C3-B53ACE689E7A}" srcOrd="21" destOrd="0" presId="urn:microsoft.com/office/officeart/2005/8/layout/list1"/>
    <dgm:cxn modelId="{C192B3A7-D56D-42DD-9AD5-833C3A7EADB3}" type="presParOf" srcId="{9E63A797-75A6-4E0B-8A11-E3CA817C71BE}" destId="{4FC83F3F-D879-40A2-A062-6E497A38758E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6288-22E9-405F-BBC4-C0A049312BF5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E5429-872E-4BB8-BE11-D866DAD7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CBAC9-ED97-407D-877E-D55658D3C0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5429-872E-4BB8-BE11-D866DAD7A95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5429-872E-4BB8-BE11-D866DAD7A95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5429-872E-4BB8-BE11-D866DAD7A95E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677755-54A5-4D54-80FA-C126EEC2028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86BF17-BCCB-48F0-B311-B066CE7B5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1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40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34.xml"/><Relationship Id="rId4" Type="http://schemas.openxmlformats.org/officeDocument/2006/relationships/diagramLayout" Target="../diagrams/layout1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hart" Target="../charts/chart1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chart" Target="../charts/chart2.xml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3.xls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6.xls"/><Relationship Id="rId11" Type="http://schemas.openxmlformats.org/officeDocument/2006/relationships/image" Target="../media/image75.png"/><Relationship Id="rId5" Type="http://schemas.openxmlformats.org/officeDocument/2006/relationships/image" Target="../media/image53.png"/><Relationship Id="rId10" Type="http://schemas.openxmlformats.org/officeDocument/2006/relationships/image" Target="../media/image74.png"/><Relationship Id="rId4" Type="http://schemas.openxmlformats.org/officeDocument/2006/relationships/oleObject" Target="../embeddings/_____Microsoft_Office_Excel_97-20035.xls"/><Relationship Id="rId9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8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8.xls"/><Relationship Id="rId5" Type="http://schemas.openxmlformats.org/officeDocument/2006/relationships/image" Target="../media/image53.png"/><Relationship Id="rId10" Type="http://schemas.openxmlformats.org/officeDocument/2006/relationships/image" Target="../media/image81.png"/><Relationship Id="rId4" Type="http://schemas.openxmlformats.org/officeDocument/2006/relationships/oleObject" Target="../embeddings/_____Microsoft_Office_Excel_97-20037.xls"/><Relationship Id="rId9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slide" Target="slide2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hart" Target="../charts/chart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85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«Сладкая жизнь» по всем правилам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информационно-исследовательский проект обучающихся 11 «Б» класса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МОУ «Гимназия №1» г. Саратова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latin typeface="Arial Black" pitchFamily="34" charset="0"/>
            </a:endParaRPr>
          </a:p>
        </p:txBody>
      </p:sp>
      <p:pic>
        <p:nvPicPr>
          <p:cNvPr id="7" name="Содержимое 6" descr="DSC0001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2500312"/>
            <a:ext cx="5857916" cy="4357687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Несладкие углеводы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Содержимое 9" descr="крахмал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4850" y="2357430"/>
            <a:ext cx="6972300" cy="3108332"/>
          </a:xfrm>
        </p:spPr>
      </p:pic>
      <p:sp>
        <p:nvSpPr>
          <p:cNvPr id="11" name="TextBox 10"/>
          <p:cNvSpPr txBox="1"/>
          <p:nvPr/>
        </p:nvSpPr>
        <p:spPr>
          <a:xfrm>
            <a:off x="4357686" y="5572140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крахмал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572396" y="6357958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714620"/>
            <a:ext cx="6172200" cy="20002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0" dirty="0" smtClean="0">
                <a:latin typeface="Arial Black" pitchFamily="34" charset="0"/>
                <a:cs typeface="Arial" pitchFamily="34" charset="0"/>
              </a:rPr>
              <a:t>Обнаружение углеводов в пище</a:t>
            </a:r>
            <a:endParaRPr lang="ru-RU" sz="4000" b="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3074" name="Picture 2" descr="C:\Documents and Settings\Химия\Рабочий стол\Проект Углеводы на 15.02\картинки\мармел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14290"/>
            <a:ext cx="2952738" cy="192882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285860"/>
            <a:ext cx="3929066" cy="52864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Содержание углеводов в разных видах шоколада неодинаково. Для исследования использовали два вида шоколада: темный («Российский») и молочный («Аленка»). В молочном шоколаде помимо сахарозы содержится лактоза (восстанавливающий сахарид), а в черном – только сахароза  (</a:t>
            </a:r>
            <a:r>
              <a:rPr lang="ru-RU" sz="20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невосстанавливающий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сахарид).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71472" y="285728"/>
            <a:ext cx="7786742" cy="928694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Опыт №1: «Содержание  углеводов в разных видах шоколада»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Содержимое 4" descr="DSC0038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285875"/>
            <a:ext cx="3571899" cy="2000249"/>
          </a:xfrm>
        </p:spPr>
      </p:pic>
      <p:pic>
        <p:nvPicPr>
          <p:cNvPr id="7" name="Содержимое 6" descr="имп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3286124"/>
            <a:ext cx="2486524" cy="3571876"/>
          </a:xfr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Arial Black" pitchFamily="34" charset="0"/>
                <a:cs typeface="Times New Roman" pitchFamily="18" charset="0"/>
              </a:rPr>
              <a:t>Лактоза</a:t>
            </a:r>
            <a:endParaRPr lang="ru-RU" sz="66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newuser\Рабочий стол\для химии\лактоза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7"/>
            <a:ext cx="7215238" cy="48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Arial Black" pitchFamily="34" charset="0"/>
                <a:cs typeface="Times New Roman" pitchFamily="18" charset="0"/>
              </a:rPr>
              <a:t>Сахароза</a:t>
            </a:r>
            <a:endParaRPr lang="ru-RU" sz="66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4" descr="структ формула сахароз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500174"/>
            <a:ext cx="6728727" cy="4149382"/>
          </a:xfr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6000760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Опыт №2: «Обнаружение углеводов в мороженом»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43636" y="285728"/>
            <a:ext cx="2571768" cy="628654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В мороженом также содержатся сахароза и лактоза. При </a:t>
            </a:r>
            <a:r>
              <a:rPr lang="ru-RU" sz="1600" dirty="0" err="1" smtClean="0">
                <a:latin typeface="Arial Black" pitchFamily="34" charset="0"/>
              </a:rPr>
              <a:t>приливании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гидроксида</a:t>
            </a:r>
            <a:r>
              <a:rPr lang="ru-RU" sz="1600" dirty="0" smtClean="0">
                <a:latin typeface="Arial Black" pitchFamily="34" charset="0"/>
              </a:rPr>
              <a:t> натрия и сульфата меди (</a:t>
            </a:r>
            <a:r>
              <a:rPr lang="en-US" sz="1600" dirty="0" smtClean="0">
                <a:latin typeface="Arial Black" pitchFamily="34" charset="0"/>
              </a:rPr>
              <a:t>II</a:t>
            </a:r>
            <a:r>
              <a:rPr lang="ru-RU" sz="1600" dirty="0" smtClean="0">
                <a:latin typeface="Arial Black" pitchFamily="34" charset="0"/>
              </a:rPr>
              <a:t>) наблюдаем синее окрашивание. Эта реакция  доказывает присутствие нескольких </a:t>
            </a:r>
            <a:r>
              <a:rPr lang="ru-RU" sz="1600" dirty="0" err="1" smtClean="0">
                <a:latin typeface="Arial Black" pitchFamily="34" charset="0"/>
              </a:rPr>
              <a:t>гидроксогрупп</a:t>
            </a:r>
            <a:r>
              <a:rPr lang="ru-RU" sz="1600" dirty="0" smtClean="0">
                <a:latin typeface="Arial Black" pitchFamily="34" charset="0"/>
              </a:rPr>
              <a:t> в молекулах углеводов. При нагревании полученной смеси образуется  красный осадок - оксид меди (</a:t>
            </a:r>
            <a:r>
              <a:rPr lang="en-US" sz="1600" dirty="0" smtClean="0">
                <a:latin typeface="Arial Black" pitchFamily="34" charset="0"/>
              </a:rPr>
              <a:t>I</a:t>
            </a:r>
            <a:r>
              <a:rPr lang="ru-RU" sz="1600" dirty="0" smtClean="0">
                <a:latin typeface="Arial Black" pitchFamily="34" charset="0"/>
              </a:rPr>
              <a:t>). Это качественная реакция альдегидную группу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1500174"/>
            <a:ext cx="5638800" cy="51017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Химия\Рабочий стол\Проект Углеводы на 15.02\картинки\десер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5715000" cy="5229225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413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Опыт №3: «Обнаружение глюкозы во фруктовых соках»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00034" y="1428736"/>
            <a:ext cx="3657600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57686" y="1428736"/>
            <a:ext cx="3657600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71472" y="4929198"/>
            <a:ext cx="7572428" cy="1571636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Качественная реакция на альдегидную группу в молекуле глюкозы: реакция </a:t>
            </a:r>
          </a:p>
          <a:p>
            <a:pPr algn="ctr"/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Arial Black" pitchFamily="34" charset="0"/>
                <a:cs typeface="Times New Roman" pitchFamily="18" charset="0"/>
              </a:rPr>
              <a:t>гидроксидом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меди (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II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) при нагревании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Химия\Рабочий стол\Проект Углеводы на 15.02\Фото Оля Е\DSC0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357298"/>
            <a:ext cx="4000528" cy="3071834"/>
          </a:xfrm>
          <a:prstGeom prst="rect">
            <a:avLst/>
          </a:prstGeom>
          <a:noFill/>
        </p:spPr>
      </p:pic>
      <p:pic>
        <p:nvPicPr>
          <p:cNvPr id="2051" name="Picture 3" descr="C:\Documents and Settings\Химия\Рабочий стол\Проект Углеводы на 15.02\Фото Оля Е\DSC0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57298"/>
            <a:ext cx="4000526" cy="3071834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Вкусовые зоны языка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" name="Содержимое 8" descr="зоны языка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5720" y="1928802"/>
            <a:ext cx="4071965" cy="4357718"/>
          </a:xfrm>
        </p:spPr>
      </p:pic>
      <p:pic>
        <p:nvPicPr>
          <p:cNvPr id="10" name="Содержимое 9" descr="язык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965700" y="1285860"/>
            <a:ext cx="3821142" cy="5286412"/>
          </a:xfrm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7572396" y="6357958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Сырье для сахара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2532" name="Picture 2" descr="C:\Documents and Settings\newuser\Рабочий стол\для химии\саписип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6560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Documents and Settings\newuser\Рабочий стол\для химии\Безымянный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59200" y="2071702"/>
            <a:ext cx="502764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«Сахарные плоды»</a:t>
            </a:r>
          </a:p>
        </p:txBody>
      </p:sp>
      <p:pic>
        <p:nvPicPr>
          <p:cNvPr id="20483" name="Picture 515" descr="C:\Documents and Settings\newuser\Рабочий стол\для химии\аиматит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5000625" cy="415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516" descr="C:\Documents and Settings\newuser\Рабочий стол\для химии\имирм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58043"/>
            <a:ext cx="2311386" cy="2803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17" descr="C:\Documents and Settings\newuser\Рабочий стол\для химии\птаст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61936" y="3021014"/>
            <a:ext cx="3553468" cy="3315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Дата 33"/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400288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1"/>
          </p:nvPr>
        </p:nvSpPr>
        <p:spPr>
          <a:xfrm>
            <a:off x="2505075" y="6488867"/>
            <a:ext cx="38862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609600" y="507960"/>
          <a:ext cx="7620000" cy="576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642918"/>
            <a:ext cx="70349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7" action="ppaction://hlinksldjump" tooltip="виды углеводов"/>
              </a:rPr>
              <a:t>Виды углеводов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571744"/>
            <a:ext cx="6259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Самые сладкие вещества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57187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Сахарный диабет и другие заболевания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450057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0" action="ppaction://hlinksldjump" tooltip="соцопрос"/>
              </a:rPr>
              <a:t>Социологический опрос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5429264"/>
            <a:ext cx="57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1" action="ppaction://hlinksldjump" tooltip="диеты"/>
              </a:rPr>
              <a:t>Правильное питание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3" descr="рл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70700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Сладость веществ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071545"/>
          <a:ext cx="7000924" cy="467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5072098"/>
              </a:tblGrid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Вещество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Сравнение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сладости с сахарозой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Лактоза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Меньше в 3 раза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Глюкоза 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Меньше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в 1,3 раза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Сорбит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0,5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Фруктоза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1,7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Ксилит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4 раза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 Black" pitchFamily="34" charset="0"/>
                        </a:rPr>
                        <a:t>Аспартам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150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Сахарин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500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 Black" pitchFamily="34" charset="0"/>
                        </a:rPr>
                        <a:t>Монелин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2000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6917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 Black" pitchFamily="34" charset="0"/>
                        </a:rPr>
                        <a:t>Тауматин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4000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94605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 Black" pitchFamily="34" charset="0"/>
                        </a:rPr>
                        <a:t>Сукроновая</a:t>
                      </a:r>
                      <a:r>
                        <a:rPr lang="ru-RU" sz="2000" dirty="0" smtClean="0">
                          <a:latin typeface="Arial Black" pitchFamily="34" charset="0"/>
                        </a:rPr>
                        <a:t> кислота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Больше в 200 000 раз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Сладкие спирты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Содержимое 11" descr="icon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270374" y="2049528"/>
            <a:ext cx="4445029" cy="4665620"/>
          </a:xfrm>
        </p:spPr>
      </p:pic>
      <p:pic>
        <p:nvPicPr>
          <p:cNvPr id="11" name="Содержимое 10" descr="123392584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928802"/>
            <a:ext cx="3657600" cy="3109542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Сахарин (слаще сахара в 500 раз)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180px-Saccharin-3D-ball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928934"/>
            <a:ext cx="4143404" cy="3714776"/>
          </a:xfrm>
        </p:spPr>
      </p:pic>
      <p:pic>
        <p:nvPicPr>
          <p:cNvPr id="6" name="Содержимое 5" descr="180px-Sodium_saccharin_molecule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29124" y="1571613"/>
            <a:ext cx="4071966" cy="3286147"/>
          </a:xfr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 Black" pitchFamily="34" charset="0"/>
              </a:rPr>
              <a:t>Аспартам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643998" cy="19288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dirty="0" smtClean="0"/>
              <a:t>СН</a:t>
            </a:r>
            <a:r>
              <a:rPr lang="ru-RU" sz="2200" baseline="-25000" dirty="0" smtClean="0"/>
              <a:t>3</a:t>
            </a:r>
            <a:r>
              <a:rPr lang="ru-RU" sz="2200" dirty="0" smtClean="0"/>
              <a:t>ООС—СН(СН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С</a:t>
            </a:r>
            <a:r>
              <a:rPr lang="ru-RU" sz="2200" baseline="-25000" dirty="0" smtClean="0"/>
              <a:t>6</a:t>
            </a:r>
            <a:r>
              <a:rPr lang="ru-RU" sz="2200" dirty="0" smtClean="0"/>
              <a:t>Н</a:t>
            </a:r>
            <a:r>
              <a:rPr lang="ru-RU" sz="2200" baseline="-25000" dirty="0" smtClean="0"/>
              <a:t>5</a:t>
            </a:r>
            <a:r>
              <a:rPr lang="ru-RU" sz="2200" dirty="0" smtClean="0"/>
              <a:t>)—</a:t>
            </a:r>
            <a:r>
              <a:rPr lang="en-US" sz="2200" dirty="0" smtClean="0"/>
              <a:t>NH</a:t>
            </a:r>
            <a:r>
              <a:rPr lang="ru-RU" sz="2200" dirty="0" smtClean="0"/>
              <a:t>—</a:t>
            </a:r>
            <a:r>
              <a:rPr lang="en-US" sz="2200" dirty="0" smtClean="0"/>
              <a:t>CO</a:t>
            </a:r>
            <a:r>
              <a:rPr lang="ru-RU" sz="2200" dirty="0" smtClean="0"/>
              <a:t>—</a:t>
            </a:r>
            <a:r>
              <a:rPr lang="en-US" sz="2200" dirty="0" smtClean="0"/>
              <a:t>CH</a:t>
            </a:r>
            <a:r>
              <a:rPr lang="ru-RU" sz="2200" dirty="0" smtClean="0"/>
              <a:t>(</a:t>
            </a:r>
            <a:r>
              <a:rPr lang="en-US" sz="2200" dirty="0" smtClean="0"/>
              <a:t>NH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) —СН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—СООН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Метиловый эфир </a:t>
            </a:r>
            <a:r>
              <a:rPr lang="en-US" dirty="0" smtClean="0"/>
              <a:t>L – </a:t>
            </a:r>
            <a:r>
              <a:rPr lang="ru-RU" dirty="0" err="1" smtClean="0"/>
              <a:t>апаратил</a:t>
            </a:r>
            <a:r>
              <a:rPr lang="ru-RU" dirty="0" smtClean="0"/>
              <a:t> –</a:t>
            </a:r>
            <a:r>
              <a:rPr lang="en-US" dirty="0" smtClean="0"/>
              <a:t>L </a:t>
            </a:r>
            <a:r>
              <a:rPr lang="ru-RU" dirty="0" smtClean="0"/>
              <a:t>- </a:t>
            </a:r>
            <a:r>
              <a:rPr lang="en-US" dirty="0" smtClean="0"/>
              <a:t> </a:t>
            </a:r>
            <a:r>
              <a:rPr lang="ru-RU" dirty="0" err="1" smtClean="0"/>
              <a:t>фенилаланина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напитк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071810"/>
            <a:ext cx="5715030" cy="378619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 Black" pitchFamily="34" charset="0"/>
              </a:rPr>
              <a:t>Сукроновая</a:t>
            </a:r>
            <a:r>
              <a:rPr lang="ru-RU" dirty="0" smtClean="0">
                <a:latin typeface="Arial Black" pitchFamily="34" charset="0"/>
              </a:rPr>
              <a:t> кислота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(в 200 000 раз слаще сахарозы)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282" y="2143116"/>
            <a:ext cx="8358246" cy="31432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572396" y="6357958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Сахарный диабет -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496" y="2500306"/>
            <a:ext cx="4429156" cy="367189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эндокринное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заболевание,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развивающееся из-за недостатка гормона инсулина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Содержимое 6" descr="диабет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43051"/>
            <a:ext cx="3595717" cy="3181362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Инсулин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9700" name="Picture 2" descr="C:\Documents and Settings\newuser\Рабочий стол\Инсулин_ Часть I_ Применение исулина в бодибилдинге и пауэрлифтинге.files\insu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415925"/>
            <a:ext cx="50101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Documents and Settings\newuser\Рабочий стол\для химии\имь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855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newuser\Рабочий стол\для химии\имь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86058"/>
            <a:ext cx="5205418" cy="422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Симптомы сахарного диабета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Полиурия</a:t>
            </a:r>
          </a:p>
          <a:p>
            <a:r>
              <a:rPr lang="ru-RU" dirty="0" smtClean="0">
                <a:latin typeface="Arial Black" pitchFamily="34" charset="0"/>
              </a:rPr>
              <a:t>Постоянная жажда</a:t>
            </a:r>
          </a:p>
          <a:p>
            <a:r>
              <a:rPr lang="ru-RU" dirty="0" smtClean="0">
                <a:latin typeface="Arial Black" pitchFamily="34" charset="0"/>
              </a:rPr>
              <a:t>Постоянный неутолимый голод</a:t>
            </a:r>
          </a:p>
          <a:p>
            <a:r>
              <a:rPr lang="ru-RU" dirty="0" smtClean="0">
                <a:latin typeface="Arial Black" pitchFamily="34" charset="0"/>
              </a:rPr>
              <a:t>Зуд кожи и слизистых оболочек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правильное питание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9058" y="1643050"/>
            <a:ext cx="4857784" cy="4071965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Осложнения сахарного диабета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36ey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3657600" cy="2468773"/>
          </a:xfrm>
        </p:spPr>
      </p:pic>
      <p:pic>
        <p:nvPicPr>
          <p:cNvPr id="6" name="Содержимое 5" descr="сердце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27624" y="1714488"/>
            <a:ext cx="3587779" cy="4572032"/>
          </a:xfr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«Сладкая жизнь» по всем правилам</a:t>
            </a:r>
            <a:endParaRPr lang="ru-RU" sz="2800" dirty="0"/>
          </a:p>
        </p:txBody>
      </p:sp>
      <p:pic>
        <p:nvPicPr>
          <p:cNvPr id="15" name="Содержимое 14" descr="шоколод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2512568"/>
            <a:ext cx="4286279" cy="3845390"/>
          </a:xfrm>
        </p:spPr>
      </p:pic>
      <p:pic>
        <p:nvPicPr>
          <p:cNvPr id="17" name="Содержимое 16" descr="торт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643050"/>
            <a:ext cx="4071966" cy="4000528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Осложнения сахарного диабета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толстуш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4694" y="1600200"/>
            <a:ext cx="6852612" cy="4873625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Профилактика сахарного диабета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Содержимое 11" descr="спорт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3786214" cy="4714908"/>
          </a:xfrm>
        </p:spPr>
      </p:pic>
      <p:pic>
        <p:nvPicPr>
          <p:cNvPr id="13" name="Содержимое 12" descr="еда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14876" y="1743074"/>
            <a:ext cx="4000528" cy="4757759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 Black" pitchFamily="34" charset="0"/>
              </a:rPr>
              <a:t>Кальцифилоксия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705086"/>
            <a:ext cx="3971924" cy="4795747"/>
          </a:xfrm>
        </p:spPr>
      </p:pic>
      <p:pic>
        <p:nvPicPr>
          <p:cNvPr id="10" name="Содержимое 9" descr="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600200"/>
            <a:ext cx="4143404" cy="4972072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Кольцевидная гранулема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6500858" cy="5857892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572396" y="6357958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5286375"/>
            <a:ext cx="12493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5357813"/>
            <a:ext cx="13573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3" name="Диаграмма 11"/>
          <p:cNvGraphicFramePr>
            <a:graphicFrameLocks/>
          </p:cNvGraphicFramePr>
          <p:nvPr/>
        </p:nvGraphicFramePr>
        <p:xfrm>
          <a:off x="0" y="2071688"/>
          <a:ext cx="4500563" cy="4786312"/>
        </p:xfrm>
        <a:graphic>
          <a:graphicData uri="http://schemas.openxmlformats.org/presentationml/2006/ole">
            <p:oleObj spid="_x0000_s18434" r:id="rId6" imgW="4499238" imgH="4785775" progId="Excel.Sheet.8">
              <p:embed/>
            </p:oleObj>
          </a:graphicData>
        </a:graphic>
      </p:graphicFrame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2928938"/>
            <a:ext cx="733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5" name="Диаграмма 12"/>
          <p:cNvGraphicFramePr>
            <a:graphicFrameLocks/>
          </p:cNvGraphicFramePr>
          <p:nvPr/>
        </p:nvGraphicFramePr>
        <p:xfrm>
          <a:off x="4643438" y="0"/>
          <a:ext cx="4500562" cy="6858000"/>
        </p:xfrm>
        <a:graphic>
          <a:graphicData uri="http://schemas.openxmlformats.org/presentationml/2006/ole">
            <p:oleObj spid="_x0000_s18435" r:id="rId8" imgW="4499238" imgH="6858594" progId="Excel.Sheet.8">
              <p:embed/>
            </p:oleObj>
          </a:graphicData>
        </a:graphic>
      </p:graphicFrame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2928938"/>
            <a:ext cx="733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512754"/>
            <a:ext cx="45005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4969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47148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357826"/>
            <a:ext cx="12577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4643438" y="0"/>
          <a:ext cx="4500562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357826"/>
            <a:ext cx="136129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214686"/>
            <a:ext cx="447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2571744"/>
            <a:ext cx="4476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3000372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3214686"/>
            <a:ext cx="44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3214686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2643182"/>
            <a:ext cx="352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43751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5572125"/>
            <a:ext cx="1317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5572125"/>
            <a:ext cx="13620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7" name="Диаграмма 6"/>
          <p:cNvGraphicFramePr>
            <a:graphicFrameLocks/>
          </p:cNvGraphicFramePr>
          <p:nvPr/>
        </p:nvGraphicFramePr>
        <p:xfrm>
          <a:off x="0" y="0"/>
          <a:ext cx="4572000" cy="6858000"/>
        </p:xfrm>
        <a:graphic>
          <a:graphicData uri="http://schemas.openxmlformats.org/presentationml/2006/ole">
            <p:oleObj spid="_x0000_s19458" r:id="rId6" imgW="4572396" imgH="6858594" progId="Excel.Sheet.8">
              <p:embed/>
            </p:oleObj>
          </a:graphicData>
        </a:graphic>
      </p:graphicFrame>
      <p:graphicFrame>
        <p:nvGraphicFramePr>
          <p:cNvPr id="38918" name="Диаграмма 7"/>
          <p:cNvGraphicFramePr>
            <a:graphicFrameLocks/>
          </p:cNvGraphicFramePr>
          <p:nvPr/>
        </p:nvGraphicFramePr>
        <p:xfrm>
          <a:off x="4286248" y="0"/>
          <a:ext cx="4857752" cy="6215082"/>
        </p:xfrm>
        <a:graphic>
          <a:graphicData uri="http://schemas.openxmlformats.org/presentationml/2006/ole">
            <p:oleObj spid="_x0000_s19459" r:id="rId7" imgW="4932091" imgH="6858594" progId="Excel.Sheet.8">
              <p:embed/>
            </p:oleObj>
          </a:graphicData>
        </a:graphic>
      </p:graphicFrame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2428875"/>
            <a:ext cx="527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2857500"/>
            <a:ext cx="808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2928938"/>
            <a:ext cx="911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2500313"/>
            <a:ext cx="3571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7172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9" name="Диаграмма 4"/>
          <p:cNvGraphicFramePr>
            <a:graphicFrameLocks/>
          </p:cNvGraphicFramePr>
          <p:nvPr/>
        </p:nvGraphicFramePr>
        <p:xfrm>
          <a:off x="0" y="0"/>
          <a:ext cx="4714875" cy="6858000"/>
        </p:xfrm>
        <a:graphic>
          <a:graphicData uri="http://schemas.openxmlformats.org/presentationml/2006/ole">
            <p:oleObj spid="_x0000_s20482" r:id="rId4" imgW="4712616" imgH="6858594" progId="Excel.Sheet.8">
              <p:embed/>
            </p:oleObj>
          </a:graphicData>
        </a:graphic>
      </p:graphicFrame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5357813"/>
            <a:ext cx="12573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1" name="Диаграмма 6"/>
          <p:cNvGraphicFramePr>
            <a:graphicFrameLocks/>
          </p:cNvGraphicFramePr>
          <p:nvPr/>
        </p:nvGraphicFramePr>
        <p:xfrm>
          <a:off x="4857752" y="0"/>
          <a:ext cx="4286248" cy="6286520"/>
        </p:xfrm>
        <a:graphic>
          <a:graphicData uri="http://schemas.openxmlformats.org/presentationml/2006/ole">
            <p:oleObj spid="_x0000_s20483" r:id="rId6" imgW="4572396" imgH="6858594" progId="Excel.Sheet.8">
              <p:embed/>
            </p:oleObj>
          </a:graphicData>
        </a:graphic>
      </p:graphicFrame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500688"/>
            <a:ext cx="13620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" y="2857500"/>
            <a:ext cx="8334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2571750"/>
            <a:ext cx="642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0" y="2928938"/>
            <a:ext cx="7858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50" y="2428875"/>
            <a:ext cx="41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086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7" name="Диаграмма 4"/>
          <p:cNvGraphicFramePr>
            <a:graphicFrameLocks/>
          </p:cNvGraphicFramePr>
          <p:nvPr/>
        </p:nvGraphicFramePr>
        <p:xfrm>
          <a:off x="0" y="0"/>
          <a:ext cx="4714875" cy="6858000"/>
        </p:xfrm>
        <a:graphic>
          <a:graphicData uri="http://schemas.openxmlformats.org/presentationml/2006/ole">
            <p:oleObj spid="_x0000_s22530" r:id="rId4" imgW="4712616" imgH="6858594" progId="Excel.Sheet.8">
              <p:embed/>
            </p:oleObj>
          </a:graphicData>
        </a:graphic>
      </p:graphicFrame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357813"/>
            <a:ext cx="12573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9" name="Диаграмма 6"/>
          <p:cNvGraphicFramePr>
            <a:graphicFrameLocks/>
          </p:cNvGraphicFramePr>
          <p:nvPr/>
        </p:nvGraphicFramePr>
        <p:xfrm>
          <a:off x="4857752" y="0"/>
          <a:ext cx="4286248" cy="6143644"/>
        </p:xfrm>
        <a:graphic>
          <a:graphicData uri="http://schemas.openxmlformats.org/presentationml/2006/ole">
            <p:oleObj spid="_x0000_s22531" r:id="rId6" imgW="4499238" imgH="6858594" progId="Excel.Sheet.8">
              <p:embed/>
            </p:oleObj>
          </a:graphicData>
        </a:graphic>
      </p:graphicFrame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357813"/>
            <a:ext cx="13620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3000375"/>
            <a:ext cx="596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8" y="2571750"/>
            <a:ext cx="596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88" y="3000375"/>
            <a:ext cx="714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69827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46434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214950"/>
            <a:ext cx="12577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4572000" y="0"/>
          <a:ext cx="4572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357826"/>
            <a:ext cx="136129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7572396" y="6357958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«Сладкая жизнь» по всем правилам</a:t>
            </a:r>
            <a:endParaRPr lang="ru-RU" sz="2800" dirty="0"/>
          </a:p>
        </p:txBody>
      </p:sp>
      <p:pic>
        <p:nvPicPr>
          <p:cNvPr id="6" name="Picture 2" descr="C:\Documents and Settings\newuser\Рабочий стол\для химии\лактоза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0424" y="1500174"/>
            <a:ext cx="4187855" cy="3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ладенец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143404" cy="4929222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Правильное питание-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Содержимое 6" descr="прав питани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3143272" cy="421484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поступление в организм адекватного количества энергии и широкого спектра пищевых продуктов, необходимых для правильного протекания процессов обмена веществ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Принципы правильного питания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Количество пищи</a:t>
            </a:r>
          </a:p>
          <a:p>
            <a:r>
              <a:rPr lang="ru-RU" dirty="0" smtClean="0">
                <a:latin typeface="Arial Black" pitchFamily="34" charset="0"/>
              </a:rPr>
              <a:t>Разнообразие продуктов</a:t>
            </a:r>
          </a:p>
          <a:p>
            <a:r>
              <a:rPr lang="ru-RU" dirty="0" smtClean="0">
                <a:latin typeface="Arial Black" pitchFamily="34" charset="0"/>
              </a:rPr>
              <a:t>Соотношение разных групп продуктов по количеству</a:t>
            </a:r>
          </a:p>
          <a:p>
            <a:r>
              <a:rPr lang="ru-RU" dirty="0" smtClean="0">
                <a:latin typeface="Arial Black" pitchFamily="34" charset="0"/>
              </a:rPr>
              <a:t>Дробность питания</a:t>
            </a:r>
          </a:p>
          <a:p>
            <a:r>
              <a:rPr lang="ru-RU" dirty="0" smtClean="0">
                <a:latin typeface="Arial Black" pitchFamily="34" charset="0"/>
              </a:rPr>
              <a:t>Полноценность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щи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4" y="1928802"/>
            <a:ext cx="4230715" cy="3326966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Диета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диет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2714644" cy="2071702"/>
          </a:xfrm>
        </p:spPr>
      </p:pic>
      <p:pic>
        <p:nvPicPr>
          <p:cNvPr id="6" name="Содержимое 5" descr="ед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3" y="571480"/>
            <a:ext cx="3643339" cy="428628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214282" y="4071942"/>
            <a:ext cx="4714908" cy="257176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Диета – это совокупность правил употребления специально сбалансированных и качественных продуктов питания 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7158" y="1142984"/>
            <a:ext cx="3286124" cy="714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6425" y="762000"/>
            <a:ext cx="7924800" cy="73817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«Кремлевская» диета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latin typeface="Arial Black" pitchFamily="34" charset="0"/>
              </a:rPr>
              <a:t>Мясной салат.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latin typeface="Arial Black" pitchFamily="34" charset="0"/>
              </a:rPr>
              <a:t>Состав: 300 г отварной говядины, 2 отварных клубня картофеля, 2-3 свежих или соленых огурца, 5-6 листьев салата, 5 сваренных вкрутую яиц, 200 г майонеза, 30 г острого томатного соуса, соли и перец по вкусу.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latin typeface="Arial Black" pitchFamily="34" charset="0"/>
              </a:rPr>
              <a:t>Приготовление: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latin typeface="Arial Black" pitchFamily="34" charset="0"/>
              </a:rPr>
              <a:t>Отварную говядину нарезать тонкими ломтиками по 2-2,5 см нарезать картофель, огурцы, яйца, салат. Перемешать, заправить майонезом и томатным соусом, положить в салатник и оформить кружками свежих огурцов, листьями салата. </a:t>
            </a:r>
          </a:p>
        </p:txBody>
      </p:sp>
      <p:pic>
        <p:nvPicPr>
          <p:cNvPr id="34820" name="Рисунок 3" descr="я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4929199"/>
            <a:ext cx="378621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4" descr="пр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0"/>
            <a:ext cx="33924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Диета углеводного чередования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25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3431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День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Условное название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Потребление белков (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г\кг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веса)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Потребление углеводов (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г\кг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веса)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06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Arial Black" pitchFamily="34" charset="0"/>
                        </a:rPr>
                        <a:t>Низкоуглеводный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3-4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1-1,5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06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Arial Black" pitchFamily="34" charset="0"/>
                        </a:rPr>
                        <a:t>Низкоуглеводный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3-4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1-1,5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06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3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Arial Black" pitchFamily="34" charset="0"/>
                        </a:rPr>
                        <a:t>Высокоуглеводный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1-1,5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5-6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12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Black" pitchFamily="34" charset="0"/>
                        </a:rPr>
                        <a:t>Умеренный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2-3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2-3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latin typeface="Arial Black" pitchFamily="34" charset="0"/>
              </a:rPr>
              <a:t>Шоколадотерапия</a:t>
            </a:r>
            <a:r>
              <a:rPr lang="ru-RU" dirty="0" smtClean="0">
                <a:latin typeface="Arial Black" pitchFamily="34" charset="0"/>
              </a:rPr>
              <a:t>…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8131" name="Содержимое 3" descr="девушка с шоколадом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571625"/>
            <a:ext cx="6500813" cy="5143500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  Задача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Соединение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А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– бесцветные кристаллы сладкого вкуса, хорошо растворимые в воде. При гидролизе вещества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А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образуется два вещества  с  одинаковой	 молекулярной массой, одно из которых – вещество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В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– вступает в реакцию «серебряного зеркала», превращаясь в вещество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С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, а другое – вещество </a:t>
            </a:r>
            <a:r>
              <a:rPr lang="en-US" b="1" dirty="0" smtClean="0">
                <a:latin typeface="Arial Black" pitchFamily="34" charset="0"/>
                <a:cs typeface="Times New Roman" pitchFamily="18" charset="0"/>
              </a:rPr>
              <a:t>D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не дает подобной реакции. При восстановлении веществ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В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и </a:t>
            </a:r>
            <a:r>
              <a:rPr lang="en-US" b="1" dirty="0" smtClean="0">
                <a:latin typeface="Arial Black" pitchFamily="34" charset="0"/>
                <a:cs typeface="Times New Roman" pitchFamily="18" charset="0"/>
              </a:rPr>
              <a:t>D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образуется сладкое на вкус вещество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. Назовите вещества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А, В, С, </a:t>
            </a:r>
            <a:r>
              <a:rPr lang="en-US" b="1" dirty="0" smtClean="0">
                <a:latin typeface="Arial Black" pitchFamily="34" charset="0"/>
                <a:cs typeface="Times New Roman" pitchFamily="18" charset="0"/>
              </a:rPr>
              <a:t>D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. Составьте уравнения всех упомянутых процессов.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78581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Народные мудрости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1500174"/>
            <a:ext cx="6172200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Сладкого досыта не наешься.</a:t>
            </a:r>
          </a:p>
          <a:p>
            <a:r>
              <a:rPr lang="ru-RU" dirty="0" smtClean="0">
                <a:latin typeface="Arial Black" pitchFamily="34" charset="0"/>
              </a:rPr>
              <a:t> * * *</a:t>
            </a:r>
          </a:p>
          <a:p>
            <a:r>
              <a:rPr lang="ru-RU" dirty="0" smtClean="0">
                <a:latin typeface="Arial Black" pitchFamily="34" charset="0"/>
              </a:rPr>
              <a:t>Не верь диетам и весам!</a:t>
            </a:r>
          </a:p>
          <a:p>
            <a:r>
              <a:rPr lang="ru-RU" dirty="0" smtClean="0">
                <a:latin typeface="Arial Black" pitchFamily="34" charset="0"/>
              </a:rPr>
              <a:t>Когда поесть, ты знаешь сам!</a:t>
            </a:r>
          </a:p>
          <a:p>
            <a:r>
              <a:rPr lang="ru-RU" dirty="0" smtClean="0">
                <a:latin typeface="Arial Black" pitchFamily="34" charset="0"/>
              </a:rPr>
              <a:t>* * *</a:t>
            </a:r>
          </a:p>
          <a:p>
            <a:r>
              <a:rPr lang="ru-RU" dirty="0" smtClean="0">
                <a:latin typeface="Arial Black" pitchFamily="34" charset="0"/>
              </a:rPr>
              <a:t>Ох, пироги да пышки,</a:t>
            </a:r>
          </a:p>
          <a:p>
            <a:r>
              <a:rPr lang="ru-RU" dirty="0" smtClean="0">
                <a:latin typeface="Arial Black" pitchFamily="34" charset="0"/>
              </a:rPr>
              <a:t>Не </a:t>
            </a:r>
            <a:r>
              <a:rPr lang="ru-RU" dirty="0" err="1" smtClean="0">
                <a:latin typeface="Arial Black" pitchFamily="34" charset="0"/>
              </a:rPr>
              <a:t>влазит</a:t>
            </a:r>
            <a:r>
              <a:rPr lang="ru-RU" dirty="0" smtClean="0">
                <a:latin typeface="Arial Black" pitchFamily="34" charset="0"/>
              </a:rPr>
              <a:t> грудь в подмышки!</a:t>
            </a:r>
          </a:p>
          <a:p>
            <a:r>
              <a:rPr lang="ru-RU" dirty="0" smtClean="0">
                <a:latin typeface="Arial Black" pitchFamily="34" charset="0"/>
              </a:rPr>
              <a:t>* * *</a:t>
            </a:r>
          </a:p>
          <a:p>
            <a:r>
              <a:rPr lang="ru-RU" dirty="0" smtClean="0">
                <a:latin typeface="Arial Black" pitchFamily="34" charset="0"/>
              </a:rPr>
              <a:t>Тридцать третьим пирожным</a:t>
            </a:r>
          </a:p>
          <a:p>
            <a:r>
              <a:rPr lang="ru-RU" dirty="0" smtClean="0">
                <a:latin typeface="Arial Black" pitchFamily="34" charset="0"/>
              </a:rPr>
              <a:t>И отравиться можно!</a:t>
            </a:r>
          </a:p>
          <a:p>
            <a:r>
              <a:rPr lang="ru-RU" dirty="0" smtClean="0">
                <a:latin typeface="Arial Black" pitchFamily="34" charset="0"/>
              </a:rPr>
              <a:t>* * *</a:t>
            </a:r>
          </a:p>
          <a:p>
            <a:r>
              <a:rPr lang="ru-RU" dirty="0" smtClean="0">
                <a:latin typeface="Arial Black" pitchFamily="34" charset="0"/>
              </a:rPr>
              <a:t>Прежде, чем есть,</a:t>
            </a:r>
          </a:p>
          <a:p>
            <a:r>
              <a:rPr lang="ru-RU" dirty="0" smtClean="0">
                <a:latin typeface="Arial Black" pitchFamily="34" charset="0"/>
              </a:rPr>
              <a:t>Погляди, есть ли шесть?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Фольклорный ансамбль  «Сударушка»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Содержимое 7" descr="судар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357298"/>
            <a:ext cx="8258204" cy="535785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Вот такие мы – обучающиеся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химико-биологического класса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МОУ «Гимназия №1» г. Саратова</a:t>
            </a:r>
            <a:endParaRPr lang="ru-RU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Содержимое 3" descr="2402201006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643050"/>
            <a:ext cx="8143932" cy="5161852"/>
          </a:xfrm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Сладости</a:t>
            </a:r>
          </a:p>
        </p:txBody>
      </p:sp>
      <p:pic>
        <p:nvPicPr>
          <p:cNvPr id="1038" name="Picture 5" descr="Furo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2000240"/>
            <a:ext cx="3025775" cy="3527425"/>
          </a:xfrm>
        </p:spPr>
      </p:pic>
      <p:graphicFrame>
        <p:nvGraphicFramePr>
          <p:cNvPr id="1026" name="Organization Chart 10"/>
          <p:cNvGraphicFramePr>
            <a:graphicFrameLocks/>
          </p:cNvGraphicFramePr>
          <p:nvPr>
            <p:ph sz="half" idx="1"/>
          </p:nvPr>
        </p:nvGraphicFramePr>
        <p:xfrm>
          <a:off x="838200" y="2362200"/>
          <a:ext cx="3775075" cy="37242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572396" y="6357958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лассификация углеводов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3" y="0"/>
            <a:ext cx="5572164" cy="6172200"/>
          </a:xfr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Моносахариды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глюкоза и фруктоз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678393"/>
            <a:ext cx="6143668" cy="4415614"/>
          </a:xfr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 Black" pitchFamily="34" charset="0"/>
              </a:rPr>
              <a:t>Циклооксотаутомерия</a:t>
            </a:r>
            <a:r>
              <a:rPr lang="ru-RU" dirty="0" smtClean="0">
                <a:latin typeface="Arial Black" pitchFamily="34" charset="0"/>
              </a:rPr>
              <a:t> (ЦОТ)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ы глюкозы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609685"/>
            <a:ext cx="5715040" cy="4553029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Дисахариды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Лактоза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Сахароза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2" descr="C:\Documents and Settings\newuser\Рабочий стол\для химии\лактоза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0" descr="структ формула сахарозы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3000372"/>
            <a:ext cx="3714775" cy="2786082"/>
          </a:xfr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9090" y="6357958"/>
            <a:ext cx="432000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551</TotalTime>
  <Words>578</Words>
  <Application>Microsoft Office PowerPoint</Application>
  <PresentationFormat>Экран (4:3)</PresentationFormat>
  <Paragraphs>143</Paragraphs>
  <Slides>49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Эркер</vt:lpstr>
      <vt:lpstr>Лист Microsoft Office Excel 97-2003</vt:lpstr>
      <vt:lpstr>«Сладкая жизнь» по всем правилам информационно-исследовательский проект обучающихся 11 «Б» класса  МОУ «Гимназия №1» г. Саратова </vt:lpstr>
      <vt:lpstr>Слайд 2</vt:lpstr>
      <vt:lpstr>«Сладкая жизнь» по всем правилам</vt:lpstr>
      <vt:lpstr>«Сладкая жизнь» по всем правилам</vt:lpstr>
      <vt:lpstr>Сладости</vt:lpstr>
      <vt:lpstr>Слайд 6</vt:lpstr>
      <vt:lpstr>Моносахариды</vt:lpstr>
      <vt:lpstr>Циклооксотаутомерия (ЦОТ)</vt:lpstr>
      <vt:lpstr>Дисахариды</vt:lpstr>
      <vt:lpstr>Несладкие углеводы</vt:lpstr>
      <vt:lpstr>Обнаружение углеводов в пище</vt:lpstr>
      <vt:lpstr>Содержание углеводов в разных видах шоколада неодинаково. Для исследования использовали два вида шоколада: темный («Российский») и молочный («Аленка»). В молочном шоколаде помимо сахарозы содержится лактоза (восстанавливающий сахарид), а в черном – только сахароза  (невосстанавливающий сахарид).</vt:lpstr>
      <vt:lpstr>Лактоза</vt:lpstr>
      <vt:lpstr>Сахароза</vt:lpstr>
      <vt:lpstr>Опыт №2: «Обнаружение углеводов в мороженом»</vt:lpstr>
      <vt:lpstr>Опыт №3: «Обнаружение глюкозы во фруктовых соках»</vt:lpstr>
      <vt:lpstr>Вкусовые зоны языка</vt:lpstr>
      <vt:lpstr>Сырье для сахара</vt:lpstr>
      <vt:lpstr>«Сахарные плоды»</vt:lpstr>
      <vt:lpstr>Слайд 20</vt:lpstr>
      <vt:lpstr>Сладость веществ</vt:lpstr>
      <vt:lpstr>Сладкие спирты</vt:lpstr>
      <vt:lpstr>Сахарин (слаще сахара в 500 раз)</vt:lpstr>
      <vt:lpstr>Аспартам</vt:lpstr>
      <vt:lpstr>Сукроновая кислота  (в 200 000 раз слаще сахарозы)</vt:lpstr>
      <vt:lpstr>Сахарный диабет - </vt:lpstr>
      <vt:lpstr>Инсулин</vt:lpstr>
      <vt:lpstr>Симптомы сахарного диабета</vt:lpstr>
      <vt:lpstr>Осложнения сахарного диабета</vt:lpstr>
      <vt:lpstr>Осложнения сахарного диабета</vt:lpstr>
      <vt:lpstr>Профилактика сахарного диабета</vt:lpstr>
      <vt:lpstr>Кальцифилоксия</vt:lpstr>
      <vt:lpstr>Кольцевидная гранулема</vt:lpstr>
      <vt:lpstr>Слайд 34</vt:lpstr>
      <vt:lpstr>Слайд 35</vt:lpstr>
      <vt:lpstr>Слайд 36</vt:lpstr>
      <vt:lpstr>Слайд 37</vt:lpstr>
      <vt:lpstr>Слайд 38</vt:lpstr>
      <vt:lpstr>Слайд 39</vt:lpstr>
      <vt:lpstr>Правильное питание-</vt:lpstr>
      <vt:lpstr>Принципы правильного питания</vt:lpstr>
      <vt:lpstr>Диета</vt:lpstr>
      <vt:lpstr>«Кремлевская» диета</vt:lpstr>
      <vt:lpstr>Диета углеводного чередования</vt:lpstr>
      <vt:lpstr>Шоколадотерапия…</vt:lpstr>
      <vt:lpstr>   Задача</vt:lpstr>
      <vt:lpstr>Народные мудрости</vt:lpstr>
      <vt:lpstr>Фольклорный ансамбль  «Сударушка»</vt:lpstr>
      <vt:lpstr>Вот такие мы – обучающиеся  химико-биологического класса МОУ «Гимназия №1» г. Саратова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Обнаружение углеводов в пище</dc:title>
  <dc:creator>Admin</dc:creator>
  <cp:lastModifiedBy>Tata</cp:lastModifiedBy>
  <cp:revision>71</cp:revision>
  <dcterms:created xsi:type="dcterms:W3CDTF">2010-02-16T18:15:48Z</dcterms:created>
  <dcterms:modified xsi:type="dcterms:W3CDTF">2011-03-09T18:04:03Z</dcterms:modified>
</cp:coreProperties>
</file>