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sldIdLst>
    <p:sldId id="315" r:id="rId2"/>
    <p:sldId id="272" r:id="rId3"/>
    <p:sldId id="282" r:id="rId4"/>
    <p:sldId id="276" r:id="rId5"/>
    <p:sldId id="308" r:id="rId6"/>
    <p:sldId id="283" r:id="rId7"/>
    <p:sldId id="268" r:id="rId8"/>
    <p:sldId id="307" r:id="rId9"/>
    <p:sldId id="277" r:id="rId10"/>
    <p:sldId id="281" r:id="rId11"/>
    <p:sldId id="306" r:id="rId12"/>
    <p:sldId id="287" r:id="rId13"/>
    <p:sldId id="326" r:id="rId14"/>
    <p:sldId id="325" r:id="rId15"/>
    <p:sldId id="324" r:id="rId16"/>
    <p:sldId id="323" r:id="rId17"/>
    <p:sldId id="322" r:id="rId18"/>
    <p:sldId id="311" r:id="rId19"/>
    <p:sldId id="312" r:id="rId20"/>
  </p:sldIdLst>
  <p:sldSz cx="9144000" cy="6858000" type="screen4x3"/>
  <p:notesSz cx="6873875" cy="100615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734D"/>
    <a:srgbClr val="F5FDA5"/>
    <a:srgbClr val="EEEFB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7" autoAdjust="0"/>
  </p:normalViewPr>
  <p:slideViewPr>
    <p:cSldViewPr>
      <p:cViewPr varScale="1">
        <p:scale>
          <a:sx n="61" d="100"/>
          <a:sy n="61" d="100"/>
        </p:scale>
        <p:origin x="-13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2B689-FADB-400C-8333-159F544380D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54063"/>
            <a:ext cx="5029200" cy="3773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779963"/>
            <a:ext cx="5499100" cy="4527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5675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4138" y="955675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BB04D-C88F-4F65-A4FA-DE11167C70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Слайд скрытый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№10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№11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№12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№13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№14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№15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№16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№17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№18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Слайд скрытый</a:t>
            </a:r>
            <a:r>
              <a:rPr lang="ru-RU" baseline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№1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№2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№3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№4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№5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№6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№7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Слайд №8</a:t>
            </a:r>
            <a:r>
              <a:rPr lang="ru-RU" baseline="0" dirty="0" smtClean="0"/>
              <a:t>     </a:t>
            </a:r>
            <a:r>
              <a:rPr lang="ru-RU" baseline="0" dirty="0" err="1" smtClean="0"/>
              <a:t>Косицына</a:t>
            </a:r>
            <a:r>
              <a:rPr lang="ru-RU" baseline="0" dirty="0" smtClean="0"/>
              <a:t> Т.Ф. </a:t>
            </a:r>
            <a:r>
              <a:rPr lang="en-US" baseline="0" dirty="0" smtClean="0"/>
              <a:t>[240-724-097]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BB04D-C88F-4F65-A4FA-DE11167C70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C68BFE-63A4-4139-B13B-A1270326EFE8}" type="datetimeFigureOut">
              <a:rPr lang="ru-RU" smtClean="0"/>
              <a:pPr/>
              <a:t>30.12.2011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031D95F-E00C-471F-B216-0930FD79D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tepanenko.ucoz.ru/index/0-9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ТЕМА: КВАДРАТНЫЕ УРАВНЕНИЯ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  </a:t>
            </a:r>
          </a:p>
          <a:p>
            <a:pPr algn="ctr">
              <a:buNone/>
            </a:pPr>
            <a:r>
              <a:rPr lang="ru-RU" dirty="0" smtClean="0"/>
              <a:t>Прилагается презентация к уроку на                  </a:t>
            </a:r>
          </a:p>
          <a:p>
            <a:pPr algn="ctr">
              <a:buNone/>
            </a:pPr>
            <a:r>
              <a:rPr lang="ru-RU" dirty="0" smtClean="0"/>
              <a:t>17 </a:t>
            </a:r>
            <a:r>
              <a:rPr lang="ru-RU" dirty="0" smtClean="0"/>
              <a:t>слайдах.</a:t>
            </a:r>
          </a:p>
          <a:p>
            <a:pPr algn="ctr">
              <a:buNone/>
            </a:pPr>
            <a:r>
              <a:rPr lang="ru-RU" dirty="0" smtClean="0"/>
              <a:t>  Основные цели урока: </a:t>
            </a:r>
          </a:p>
          <a:p>
            <a:pPr algn="ctr">
              <a:buNone/>
            </a:pPr>
            <a:r>
              <a:rPr lang="ru-RU" dirty="0" smtClean="0"/>
              <a:t>     обобщить и систематизировать знания; закрепить умения решения квадратных уравнений.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ПРИВЕДЕННЫЕ КВАДРАТНЫЕ УРАВНЕНИЯ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                                      </a:t>
            </a:r>
            <a:r>
              <a:rPr lang="ru-RU" sz="3200" b="1" dirty="0" smtClean="0"/>
              <a:t>ВОПРОСЫ</a:t>
            </a:r>
          </a:p>
          <a:p>
            <a:pPr>
              <a:buNone/>
            </a:pPr>
            <a:r>
              <a:rPr lang="ru-RU" sz="4500" dirty="0" smtClean="0"/>
              <a:t>           </a:t>
            </a:r>
            <a:r>
              <a:rPr lang="ru-RU" sz="3800" dirty="0" smtClean="0"/>
              <a:t>1.Какое квадратное уравнение называется    приведенным?</a:t>
            </a:r>
          </a:p>
          <a:p>
            <a:pPr>
              <a:buNone/>
            </a:pPr>
            <a:r>
              <a:rPr lang="ru-RU" sz="3800" dirty="0" smtClean="0"/>
              <a:t>            2.Назовите вид приведенного квадратного уравнения.</a:t>
            </a:r>
          </a:p>
          <a:p>
            <a:pPr>
              <a:buNone/>
            </a:pPr>
            <a:r>
              <a:rPr lang="ru-RU" sz="3800" dirty="0" smtClean="0"/>
              <a:t>            3.Сформулируйте теорему, обратную теореме Виета.</a:t>
            </a:r>
            <a:endParaRPr lang="ru-RU" sz="38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          </a:t>
            </a:r>
            <a:r>
              <a:rPr lang="ru-RU" i="1" dirty="0" err="1" smtClean="0"/>
              <a:t>ная</a:t>
            </a:r>
            <a:r>
              <a:rPr lang="ru-RU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6.Творческие задания.</a:t>
            </a:r>
          </a:p>
          <a:p>
            <a:pPr marL="514350" indent="-514350"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СПРАВОЧНИК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578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lvl="0" algn="ctr">
              <a:buNone/>
            </a:pPr>
            <a:endParaRPr lang="ru-RU" dirty="0" smtClean="0"/>
          </a:p>
          <a:p>
            <a:pPr lvl="0" algn="ctr">
              <a:buNone/>
            </a:pPr>
            <a:r>
              <a:rPr lang="ru-RU" sz="2800" dirty="0" smtClean="0"/>
              <a:t>Приведенное квадратное уравнение:</a:t>
            </a:r>
          </a:p>
          <a:p>
            <a:pPr lvl="0" algn="ctr">
              <a:buNone/>
            </a:pPr>
            <a:r>
              <a:rPr lang="ru-RU" sz="2800" dirty="0" smtClean="0"/>
              <a:t>х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+ </a:t>
            </a:r>
            <a:r>
              <a:rPr lang="en-US" sz="2800" dirty="0" err="1" smtClean="0"/>
              <a:t>p</a:t>
            </a:r>
            <a:r>
              <a:rPr lang="ru-RU" sz="2800" dirty="0" err="1" smtClean="0"/>
              <a:t>х</a:t>
            </a:r>
            <a:r>
              <a:rPr lang="ru-RU" sz="2800" dirty="0" smtClean="0"/>
              <a:t> + </a:t>
            </a:r>
            <a:r>
              <a:rPr lang="en-US" sz="2800" dirty="0" smtClean="0"/>
              <a:t>q</a:t>
            </a:r>
            <a:r>
              <a:rPr lang="ru-RU" sz="2800" dirty="0" smtClean="0"/>
              <a:t> = 0</a:t>
            </a:r>
          </a:p>
          <a:p>
            <a:pPr lvl="0" algn="ctr">
              <a:buNone/>
            </a:pPr>
            <a:r>
              <a:rPr lang="ru-RU" sz="2800" dirty="0" smtClean="0"/>
              <a:t>    Корни приведенного квадратного   уравнения по теореме Виета равны:</a:t>
            </a:r>
          </a:p>
          <a:p>
            <a:pPr algn="ctr">
              <a:buNone/>
            </a:pPr>
            <a:r>
              <a:rPr lang="ru-RU" sz="2800" dirty="0" smtClean="0"/>
              <a:t>    х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+х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=-р  </a:t>
            </a:r>
          </a:p>
          <a:p>
            <a:pPr algn="ctr">
              <a:buNone/>
            </a:pPr>
            <a:r>
              <a:rPr lang="ru-RU" sz="2800" dirty="0" smtClean="0"/>
              <a:t>х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·х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=</a:t>
            </a:r>
            <a:r>
              <a:rPr lang="en-US" sz="2800" dirty="0" smtClean="0"/>
              <a:t>q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ПРИВЕДЕННЫЕ КВАДРАТНЫЕ УРАВНЕНИЯ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                                   </a:t>
            </a:r>
            <a:r>
              <a:rPr lang="en-US" dirty="0" smtClean="0"/>
              <a:t>                                  </a:t>
            </a:r>
            <a:r>
              <a:rPr lang="ru-RU" dirty="0" smtClean="0"/>
              <a:t>    </a:t>
            </a:r>
            <a:r>
              <a:rPr lang="ru-RU" sz="9600" b="1" dirty="0" smtClean="0"/>
              <a:t>ЗАДАНИЯ </a:t>
            </a:r>
          </a:p>
          <a:p>
            <a:pPr algn="ctr">
              <a:buNone/>
            </a:pPr>
            <a:r>
              <a:rPr lang="en-US" sz="9600" dirty="0" smtClean="0"/>
              <a:t>     </a:t>
            </a:r>
            <a:r>
              <a:rPr lang="ru-RU" sz="9600" dirty="0" smtClean="0"/>
              <a:t>1.</a:t>
            </a:r>
            <a:r>
              <a:rPr lang="en-US" sz="9600" dirty="0" smtClean="0"/>
              <a:t>  </a:t>
            </a:r>
            <a:r>
              <a:rPr lang="ru-RU" sz="9600" dirty="0" smtClean="0"/>
              <a:t>Какое из уравнений является    </a:t>
            </a:r>
            <a:r>
              <a:rPr lang="en-US" sz="9600" dirty="0" smtClean="0"/>
              <a:t>  </a:t>
            </a:r>
            <a:r>
              <a:rPr lang="ru-RU" sz="9600" dirty="0" smtClean="0"/>
              <a:t>приведенным?</a:t>
            </a:r>
            <a:endParaRPr lang="en-US" sz="9600" dirty="0" smtClean="0"/>
          </a:p>
          <a:p>
            <a:pPr algn="ctr">
              <a:buNone/>
            </a:pPr>
            <a:r>
              <a:rPr lang="ru-RU" sz="9600" dirty="0" smtClean="0"/>
              <a:t> а) </a:t>
            </a:r>
            <a:r>
              <a:rPr lang="en-US" sz="9600" dirty="0" smtClean="0"/>
              <a:t>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+x–2=0</a:t>
            </a: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     б)</a:t>
            </a:r>
            <a:r>
              <a:rPr lang="en-US" sz="9600" dirty="0" smtClean="0"/>
              <a:t>5x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+2x–1=</a:t>
            </a:r>
            <a:r>
              <a:rPr lang="ru-RU" sz="9600" dirty="0" smtClean="0"/>
              <a:t>0</a:t>
            </a:r>
          </a:p>
          <a:p>
            <a:pPr algn="ctr">
              <a:buNone/>
            </a:pPr>
            <a:r>
              <a:rPr lang="ru-RU" sz="9600" dirty="0" smtClean="0"/>
              <a:t>      в)</a:t>
            </a:r>
            <a:r>
              <a:rPr lang="en-US" sz="9600" dirty="0" smtClean="0"/>
              <a:t>–x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+4x–1=0</a:t>
            </a: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     2.В данных уравнениях найти</a:t>
            </a:r>
          </a:p>
          <a:p>
            <a:pPr algn="ctr">
              <a:buNone/>
            </a:pPr>
            <a:r>
              <a:rPr lang="ru-RU" sz="9600" dirty="0" smtClean="0"/>
              <a:t>        произведение корней и их</a:t>
            </a:r>
          </a:p>
          <a:p>
            <a:pPr algn="ctr">
              <a:buNone/>
            </a:pPr>
            <a:r>
              <a:rPr lang="ru-RU" sz="9600" dirty="0" smtClean="0"/>
              <a:t>         сумму. Назвать корни уравнения. </a:t>
            </a:r>
          </a:p>
          <a:p>
            <a:pPr algn="ctr">
              <a:buNone/>
            </a:pPr>
            <a:r>
              <a:rPr lang="ru-RU" sz="9600" dirty="0" smtClean="0"/>
              <a:t>       а)</a:t>
            </a:r>
            <a:r>
              <a:rPr lang="en-US" sz="9600" dirty="0" smtClean="0"/>
              <a:t>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+4x+3=0</a:t>
            </a: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       б)</a:t>
            </a:r>
            <a:r>
              <a:rPr lang="en-US" sz="9600" dirty="0" smtClean="0"/>
              <a:t>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–3x–4=0</a:t>
            </a:r>
            <a:endParaRPr lang="ru-RU" sz="9600" dirty="0" smtClean="0"/>
          </a:p>
          <a:p>
            <a:pPr algn="ctr">
              <a:buNone/>
            </a:pPr>
            <a:r>
              <a:rPr lang="ru-RU" sz="9600" dirty="0" smtClean="0"/>
              <a:t>    в)</a:t>
            </a:r>
            <a:r>
              <a:rPr lang="en-US" sz="9600" dirty="0" smtClean="0"/>
              <a:t>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–x–6=0</a:t>
            </a:r>
            <a:endParaRPr lang="ru-RU" sz="9600" dirty="0" smtClean="0"/>
          </a:p>
          <a:p>
            <a:pPr>
              <a:buNone/>
            </a:pPr>
            <a:endParaRPr lang="ru-RU" sz="38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25000" lnSpcReduction="20000"/>
          </a:bodyPr>
          <a:lstStyle/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                       </a:t>
            </a:r>
            <a:r>
              <a:rPr lang="ru-RU" sz="7200" dirty="0" smtClean="0"/>
              <a:t>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>
                <a:solidFill>
                  <a:srgbClr val="C00000"/>
                </a:solidFill>
              </a:rPr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          </a:t>
            </a:r>
            <a:r>
              <a:rPr lang="ru-RU" sz="7200" i="1" dirty="0" err="1" smtClean="0"/>
              <a:t>ная</a:t>
            </a:r>
            <a:r>
              <a:rPr lang="ru-RU" sz="7200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6.Творческие задания.</a:t>
            </a:r>
          </a:p>
          <a:p>
            <a:pPr marL="514350" indent="-514350">
              <a:buNone/>
            </a:pPr>
            <a:endParaRPr lang="ru-RU" sz="7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НАЙДИТЕ ОШИБКИ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1.Дискриминант равен:</a:t>
            </a: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а)–2x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+5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–3=0       </a:t>
            </a:r>
            <a:r>
              <a:rPr lang="en-US" sz="3800" dirty="0" smtClean="0">
                <a:solidFill>
                  <a:srgbClr val="00B050"/>
                </a:solidFill>
              </a:rPr>
              <a:t>D</a:t>
            </a:r>
            <a:r>
              <a:rPr lang="ru-RU" sz="3800" dirty="0" smtClean="0">
                <a:solidFill>
                  <a:srgbClr val="00B050"/>
                </a:solidFill>
              </a:rPr>
              <a:t>=5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–4∙2∙(–3)=49</a:t>
            </a: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б) 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+6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–1=0          </a:t>
            </a:r>
            <a:r>
              <a:rPr lang="en-US" sz="3800" dirty="0" smtClean="0">
                <a:solidFill>
                  <a:srgbClr val="00B050"/>
                </a:solidFill>
              </a:rPr>
              <a:t>D</a:t>
            </a:r>
            <a:r>
              <a:rPr lang="ru-RU" sz="3800" dirty="0" smtClean="0">
                <a:solidFill>
                  <a:srgbClr val="00B050"/>
                </a:solidFill>
              </a:rPr>
              <a:t>=6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–4∙</a:t>
            </a:r>
            <a:r>
              <a:rPr lang="en-US" sz="3800" dirty="0" smtClean="0">
                <a:solidFill>
                  <a:srgbClr val="00B050"/>
                </a:solidFill>
              </a:rPr>
              <a:t>1=32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в)3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+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+2=0           </a:t>
            </a:r>
            <a:r>
              <a:rPr lang="en-US" sz="3800" dirty="0" smtClean="0">
                <a:solidFill>
                  <a:srgbClr val="00B050"/>
                </a:solidFill>
              </a:rPr>
              <a:t>D</a:t>
            </a:r>
            <a:r>
              <a:rPr lang="ru-RU" sz="3800" dirty="0" smtClean="0">
                <a:solidFill>
                  <a:srgbClr val="00B050"/>
                </a:solidFill>
              </a:rPr>
              <a:t>=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–4∙3∙2=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–24</a:t>
            </a: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2.Произведение  и сумма корней равны:</a:t>
            </a: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а)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–x–8=0               </a:t>
            </a:r>
            <a:r>
              <a:rPr lang="ru-RU" sz="3800" dirty="0" smtClean="0">
                <a:solidFill>
                  <a:srgbClr val="7030A0"/>
                </a:solidFill>
              </a:rPr>
              <a:t> </a:t>
            </a:r>
            <a:r>
              <a:rPr lang="en-US" sz="3800" dirty="0" smtClean="0">
                <a:solidFill>
                  <a:srgbClr val="7030A0"/>
                </a:solidFill>
              </a:rPr>
              <a:t>q=8         </a:t>
            </a:r>
            <a:r>
              <a:rPr lang="ru-RU" sz="3800" dirty="0" smtClean="0">
                <a:solidFill>
                  <a:srgbClr val="7030A0"/>
                </a:solidFill>
              </a:rPr>
              <a:t>   </a:t>
            </a:r>
            <a:r>
              <a:rPr lang="en-US" sz="3800" dirty="0" smtClean="0">
                <a:solidFill>
                  <a:srgbClr val="7030A0"/>
                </a:solidFill>
              </a:rPr>
              <a:t>p= –1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800" dirty="0" smtClean="0">
                <a:solidFill>
                  <a:srgbClr val="7030A0"/>
                </a:solidFill>
              </a:rPr>
              <a:t>   </a:t>
            </a:r>
            <a:r>
              <a:rPr lang="ru-RU" sz="3800" dirty="0" smtClean="0">
                <a:solidFill>
                  <a:srgbClr val="7030A0"/>
                </a:solidFill>
              </a:rPr>
              <a:t>    б)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–4–7x=0              q= –7        p=4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800" dirty="0" smtClean="0">
                <a:solidFill>
                  <a:srgbClr val="7030A0"/>
                </a:solidFill>
              </a:rPr>
              <a:t>   </a:t>
            </a:r>
            <a:r>
              <a:rPr lang="ru-RU" sz="3800" dirty="0" smtClean="0">
                <a:solidFill>
                  <a:srgbClr val="7030A0"/>
                </a:solidFill>
              </a:rPr>
              <a:t>    в)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–2x–2=0              q= –2        p= –2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3.Найдите три ошибки:</a:t>
            </a:r>
          </a:p>
          <a:p>
            <a:pPr>
              <a:buNone/>
            </a:pP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3x</a:t>
            </a:r>
            <a:r>
              <a:rPr lang="en-US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–9x+5=0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1,2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=</a:t>
            </a: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625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>
                <a:solidFill>
                  <a:srgbClr val="C00000"/>
                </a:solidFill>
              </a:rPr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          </a:t>
            </a:r>
            <a:r>
              <a:rPr lang="ru-RU" sz="2900" i="1" dirty="0" err="1" smtClean="0"/>
              <a:t>ная</a:t>
            </a:r>
            <a:r>
              <a:rPr lang="ru-RU" sz="2900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i="1" dirty="0" smtClean="0"/>
              <a:t>6.Творческие задания.</a:t>
            </a:r>
          </a:p>
          <a:p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5072074"/>
            <a:ext cx="2143125" cy="62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САМОСТОЯТЕЛЬНАЯ РАБОТА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800" dirty="0" smtClean="0"/>
              <a:t>        Решите любые уравнения.        </a:t>
            </a: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rgbClr val="00B050"/>
                </a:solidFill>
              </a:rPr>
              <a:t>1) 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+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=0</a:t>
            </a: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2)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–2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–3=0</a:t>
            </a: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3)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baseline="30000" dirty="0" smtClean="0">
                <a:solidFill>
                  <a:srgbClr val="00B050"/>
                </a:solidFill>
              </a:rPr>
              <a:t>2</a:t>
            </a:r>
            <a:r>
              <a:rPr lang="ru-RU" sz="3800" dirty="0" smtClean="0">
                <a:solidFill>
                  <a:srgbClr val="00B050"/>
                </a:solidFill>
              </a:rPr>
              <a:t>–2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ru-RU" sz="3800" dirty="0" smtClean="0">
                <a:solidFill>
                  <a:srgbClr val="00B050"/>
                </a:solidFill>
              </a:rPr>
              <a:t>–35=0 </a:t>
            </a: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rgbClr val="7030A0"/>
                </a:solidFill>
              </a:rPr>
              <a:t>4)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ru-RU" sz="3800" baseline="30000" dirty="0" smtClean="0">
                <a:solidFill>
                  <a:srgbClr val="7030A0"/>
                </a:solidFill>
              </a:rPr>
              <a:t>2</a:t>
            </a:r>
            <a:r>
              <a:rPr lang="ru-RU" sz="3800" dirty="0" smtClean="0">
                <a:solidFill>
                  <a:srgbClr val="7030A0"/>
                </a:solidFill>
              </a:rPr>
              <a:t>–6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ru-RU" sz="3800" dirty="0" smtClean="0">
                <a:solidFill>
                  <a:srgbClr val="7030A0"/>
                </a:solidFill>
              </a:rPr>
              <a:t>+9=0</a:t>
            </a: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5)2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ru-RU" sz="3800" baseline="30000" dirty="0" smtClean="0">
                <a:solidFill>
                  <a:srgbClr val="7030A0"/>
                </a:solidFill>
              </a:rPr>
              <a:t>2</a:t>
            </a:r>
            <a:r>
              <a:rPr lang="ru-RU" sz="3800" dirty="0" smtClean="0">
                <a:solidFill>
                  <a:srgbClr val="7030A0"/>
                </a:solidFill>
              </a:rPr>
              <a:t>–3</a:t>
            </a:r>
            <a:r>
              <a:rPr lang="en-US" sz="3800" dirty="0" smtClean="0">
                <a:solidFill>
                  <a:srgbClr val="7030A0"/>
                </a:solidFill>
              </a:rPr>
              <a:t>x–</a:t>
            </a:r>
            <a:r>
              <a:rPr lang="ru-RU" sz="3800" dirty="0" smtClean="0">
                <a:solidFill>
                  <a:srgbClr val="7030A0"/>
                </a:solidFill>
              </a:rPr>
              <a:t>2=0</a:t>
            </a: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6)5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ru-RU" sz="3800" baseline="30000" dirty="0" smtClean="0">
                <a:solidFill>
                  <a:srgbClr val="7030A0"/>
                </a:solidFill>
              </a:rPr>
              <a:t>2</a:t>
            </a:r>
            <a:r>
              <a:rPr lang="ru-RU" sz="3800" dirty="0" smtClean="0">
                <a:solidFill>
                  <a:srgbClr val="7030A0"/>
                </a:solidFill>
              </a:rPr>
              <a:t>–4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ru-RU" sz="3800" dirty="0" smtClean="0">
                <a:solidFill>
                  <a:srgbClr val="7030A0"/>
                </a:solidFill>
              </a:rPr>
              <a:t>–1=0</a:t>
            </a: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7)5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+8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–4=0</a:t>
            </a: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8)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10x</a:t>
            </a:r>
            <a:r>
              <a:rPr lang="ru-RU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–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3x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–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0,4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=0</a:t>
            </a: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9)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(x–2)</a:t>
            </a:r>
            <a:r>
              <a:rPr lang="en-US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=3x–8</a:t>
            </a: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          </a:t>
            </a:r>
            <a:r>
              <a:rPr lang="ru-RU" i="1" dirty="0" err="1" smtClean="0">
                <a:solidFill>
                  <a:srgbClr val="C00000"/>
                </a:solidFill>
              </a:rPr>
              <a:t>ная</a:t>
            </a:r>
            <a:r>
              <a:rPr lang="ru-RU" i="1" dirty="0" smtClean="0">
                <a:solidFill>
                  <a:srgbClr val="C00000"/>
                </a:solidFill>
              </a:rPr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6.Творческие задания.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ОТВЕТЫ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800" dirty="0" smtClean="0"/>
              <a:t>        Проверьте свои ответы.</a:t>
            </a: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en-US" sz="3800" dirty="0" smtClean="0">
                <a:solidFill>
                  <a:srgbClr val="00B050"/>
                </a:solidFill>
              </a:rPr>
              <a:t>1)x</a:t>
            </a:r>
            <a:r>
              <a:rPr lang="en-US" sz="3800" baseline="-25000" dirty="0" smtClean="0">
                <a:solidFill>
                  <a:srgbClr val="00B050"/>
                </a:solidFill>
              </a:rPr>
              <a:t>1</a:t>
            </a:r>
            <a:r>
              <a:rPr lang="en-US" sz="3800" dirty="0" smtClean="0">
                <a:solidFill>
                  <a:srgbClr val="00B050"/>
                </a:solidFill>
              </a:rPr>
              <a:t>= –1</a:t>
            </a:r>
            <a:r>
              <a:rPr lang="ru-RU" sz="3800" dirty="0" smtClean="0">
                <a:solidFill>
                  <a:srgbClr val="00B050"/>
                </a:solidFill>
              </a:rPr>
              <a:t>;</a:t>
            </a:r>
            <a:r>
              <a:rPr lang="en-US" sz="3800" dirty="0" smtClean="0">
                <a:solidFill>
                  <a:srgbClr val="00B050"/>
                </a:solidFill>
              </a:rPr>
              <a:t> x</a:t>
            </a:r>
            <a:r>
              <a:rPr lang="en-US" sz="3800" baseline="-25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=0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2)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-25000" dirty="0" smtClean="0">
                <a:solidFill>
                  <a:srgbClr val="00B050"/>
                </a:solidFill>
              </a:rPr>
              <a:t>1</a:t>
            </a:r>
            <a:r>
              <a:rPr lang="en-US" sz="3800" dirty="0" smtClean="0">
                <a:solidFill>
                  <a:srgbClr val="00B050"/>
                </a:solidFill>
              </a:rPr>
              <a:t>= –1</a:t>
            </a:r>
            <a:r>
              <a:rPr lang="ru-RU" sz="3800" dirty="0" smtClean="0">
                <a:solidFill>
                  <a:srgbClr val="00B050"/>
                </a:solidFill>
              </a:rPr>
              <a:t>;</a:t>
            </a:r>
            <a:r>
              <a:rPr lang="en-US" sz="3800" dirty="0" smtClean="0">
                <a:solidFill>
                  <a:srgbClr val="00B050"/>
                </a:solidFill>
              </a:rPr>
              <a:t> x</a:t>
            </a:r>
            <a:r>
              <a:rPr lang="en-US" sz="3800" baseline="-25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=3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3)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-25000" dirty="0" smtClean="0">
                <a:solidFill>
                  <a:srgbClr val="00B050"/>
                </a:solidFill>
              </a:rPr>
              <a:t>1</a:t>
            </a:r>
            <a:r>
              <a:rPr lang="en-US" sz="3800" dirty="0" smtClean="0">
                <a:solidFill>
                  <a:srgbClr val="00B050"/>
                </a:solidFill>
              </a:rPr>
              <a:t>= –5</a:t>
            </a:r>
            <a:r>
              <a:rPr lang="ru-RU" sz="3800" dirty="0" smtClean="0">
                <a:solidFill>
                  <a:srgbClr val="00B050"/>
                </a:solidFill>
              </a:rPr>
              <a:t>; 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-25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=7</a:t>
            </a:r>
            <a:r>
              <a:rPr lang="ru-RU" sz="3800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rgbClr val="7030A0"/>
                </a:solidFill>
              </a:rPr>
              <a:t>4</a:t>
            </a:r>
            <a:r>
              <a:rPr lang="en-US" sz="3800" dirty="0" smtClean="0">
                <a:solidFill>
                  <a:srgbClr val="7030A0"/>
                </a:solidFill>
              </a:rPr>
              <a:t>)x</a:t>
            </a:r>
            <a:r>
              <a:rPr lang="en-US" sz="3800" baseline="-25000" dirty="0" smtClean="0">
                <a:solidFill>
                  <a:srgbClr val="7030A0"/>
                </a:solidFill>
              </a:rPr>
              <a:t>1</a:t>
            </a:r>
            <a:r>
              <a:rPr lang="en-US" sz="3800" dirty="0" smtClean="0">
                <a:solidFill>
                  <a:srgbClr val="7030A0"/>
                </a:solidFill>
              </a:rPr>
              <a:t>= 3</a:t>
            </a:r>
            <a:r>
              <a:rPr lang="ru-RU" sz="3800" dirty="0" smtClean="0">
                <a:solidFill>
                  <a:srgbClr val="7030A0"/>
                </a:solidFill>
              </a:rPr>
              <a:t>;</a:t>
            </a:r>
            <a:r>
              <a:rPr lang="en-US" sz="3800" dirty="0" smtClean="0">
                <a:solidFill>
                  <a:srgbClr val="7030A0"/>
                </a:solidFill>
              </a:rPr>
              <a:t> x</a:t>
            </a:r>
            <a:r>
              <a:rPr lang="en-US" sz="3800" baseline="-25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= 3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5)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-25000" dirty="0" smtClean="0">
                <a:solidFill>
                  <a:srgbClr val="7030A0"/>
                </a:solidFill>
              </a:rPr>
              <a:t>1</a:t>
            </a:r>
            <a:r>
              <a:rPr lang="en-US" sz="3800" dirty="0" smtClean="0">
                <a:solidFill>
                  <a:srgbClr val="7030A0"/>
                </a:solidFill>
              </a:rPr>
              <a:t>= –0,5</a:t>
            </a:r>
            <a:r>
              <a:rPr lang="ru-RU" sz="3800" dirty="0" smtClean="0">
                <a:solidFill>
                  <a:srgbClr val="7030A0"/>
                </a:solidFill>
              </a:rPr>
              <a:t>;</a:t>
            </a:r>
            <a:r>
              <a:rPr lang="en-US" sz="3800" dirty="0" smtClean="0">
                <a:solidFill>
                  <a:srgbClr val="7030A0"/>
                </a:solidFill>
              </a:rPr>
              <a:t> x</a:t>
            </a:r>
            <a:r>
              <a:rPr lang="en-US" sz="3800" baseline="-25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=2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6)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-25000" dirty="0" smtClean="0">
                <a:solidFill>
                  <a:srgbClr val="7030A0"/>
                </a:solidFill>
              </a:rPr>
              <a:t>1</a:t>
            </a:r>
            <a:r>
              <a:rPr lang="en-US" sz="3800" dirty="0" smtClean="0">
                <a:solidFill>
                  <a:srgbClr val="7030A0"/>
                </a:solidFill>
              </a:rPr>
              <a:t>= –0,2</a:t>
            </a:r>
            <a:r>
              <a:rPr lang="ru-RU" sz="3800" dirty="0" smtClean="0">
                <a:solidFill>
                  <a:srgbClr val="7030A0"/>
                </a:solidFill>
              </a:rPr>
              <a:t>;</a:t>
            </a:r>
            <a:r>
              <a:rPr lang="en-US" sz="3800" dirty="0" smtClean="0">
                <a:solidFill>
                  <a:srgbClr val="7030A0"/>
                </a:solidFill>
              </a:rPr>
              <a:t> x</a:t>
            </a:r>
            <a:r>
              <a:rPr lang="en-US" sz="3800" baseline="-25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=1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             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7)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 –0,6; 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=4</a:t>
            </a: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8)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 –0,1; 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=0,8</a:t>
            </a: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9)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=1; 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ru-RU" sz="3800" baseline="-25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=4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          </a:t>
            </a:r>
            <a:r>
              <a:rPr lang="ru-RU" i="1" dirty="0" err="1" smtClean="0">
                <a:solidFill>
                  <a:srgbClr val="C00000"/>
                </a:solidFill>
              </a:rPr>
              <a:t>ная</a:t>
            </a:r>
            <a:r>
              <a:rPr lang="ru-RU" i="1" dirty="0" smtClean="0">
                <a:solidFill>
                  <a:srgbClr val="C00000"/>
                </a:solidFill>
              </a:rPr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6.Творческие задания.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МАРАФОН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800" dirty="0" smtClean="0"/>
              <a:t>        Подберите корни  устно.</a:t>
            </a: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rgbClr val="00B050"/>
                </a:solidFill>
              </a:rPr>
              <a:t>1)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30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 –8x–9=0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2)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30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 –17x+42=0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B050"/>
                </a:solidFill>
              </a:rPr>
              <a:t>             3)</a:t>
            </a:r>
            <a:r>
              <a:rPr lang="en-US" sz="3800" dirty="0" smtClean="0">
                <a:solidFill>
                  <a:srgbClr val="00B050"/>
                </a:solidFill>
              </a:rPr>
              <a:t>x</a:t>
            </a:r>
            <a:r>
              <a:rPr lang="en-US" sz="3800" baseline="30000" dirty="0" smtClean="0">
                <a:solidFill>
                  <a:srgbClr val="00B050"/>
                </a:solidFill>
              </a:rPr>
              <a:t>2</a:t>
            </a:r>
            <a:r>
              <a:rPr lang="en-US" sz="3800" dirty="0" smtClean="0">
                <a:solidFill>
                  <a:srgbClr val="00B050"/>
                </a:solidFill>
              </a:rPr>
              <a:t> +8x+15=0</a:t>
            </a:r>
            <a:endParaRPr lang="ru-RU" sz="3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rgbClr val="7030A0"/>
                </a:solidFill>
              </a:rPr>
              <a:t>4)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 –3x–10=0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5)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 –11x–80=0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7030A0"/>
                </a:solidFill>
              </a:rPr>
              <a:t>             6)</a:t>
            </a:r>
            <a:r>
              <a:rPr lang="en-US" sz="3800" dirty="0" smtClean="0">
                <a:solidFill>
                  <a:srgbClr val="7030A0"/>
                </a:solidFill>
              </a:rPr>
              <a:t>x</a:t>
            </a:r>
            <a:r>
              <a:rPr lang="en-US" sz="3800" baseline="30000" dirty="0" smtClean="0">
                <a:solidFill>
                  <a:srgbClr val="7030A0"/>
                </a:solidFill>
              </a:rPr>
              <a:t>2</a:t>
            </a:r>
            <a:r>
              <a:rPr lang="en-US" sz="3800" dirty="0" smtClean="0">
                <a:solidFill>
                  <a:srgbClr val="7030A0"/>
                </a:solidFill>
              </a:rPr>
              <a:t> –15x+36=0</a:t>
            </a:r>
            <a:endParaRPr lang="ru-RU" sz="3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800" dirty="0" smtClean="0"/>
              <a:t>             </a:t>
            </a: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7)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 +5x+6=0</a:t>
            </a: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8)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 +7x–8=0</a:t>
            </a: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800" dirty="0" smtClean="0">
                <a:solidFill>
                  <a:schemeClr val="accent3">
                    <a:lumMod val="50000"/>
                  </a:schemeClr>
                </a:solidFill>
              </a:rPr>
              <a:t>             9)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3800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3800" dirty="0" smtClean="0">
                <a:solidFill>
                  <a:schemeClr val="accent3">
                    <a:lumMod val="50000"/>
                  </a:schemeClr>
                </a:solidFill>
              </a:rPr>
              <a:t> –10x–39=0</a:t>
            </a:r>
            <a:endParaRPr lang="ru-RU" sz="3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          </a:t>
            </a:r>
            <a:r>
              <a:rPr lang="ru-RU" i="1" dirty="0" err="1" smtClean="0"/>
              <a:t>ная</a:t>
            </a:r>
            <a:r>
              <a:rPr lang="ru-RU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6.Творческие задания.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ПОДУМАЙТЕ И РЕШИТЕ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r>
              <a:rPr lang="ru-RU" sz="3800" dirty="0" smtClean="0"/>
              <a:t>            1.Пусть x</a:t>
            </a:r>
            <a:r>
              <a:rPr lang="ru-RU" sz="3800" baseline="-25000" dirty="0" smtClean="0"/>
              <a:t>1</a:t>
            </a:r>
            <a:r>
              <a:rPr lang="ru-RU" sz="3800" dirty="0" smtClean="0"/>
              <a:t>= –4    корень уравнения  </a:t>
            </a:r>
            <a:r>
              <a:rPr lang="en-US" sz="3800" dirty="0" smtClean="0"/>
              <a:t>x</a:t>
            </a:r>
            <a:r>
              <a:rPr lang="ru-RU" sz="3800" baseline="30000" dirty="0" smtClean="0"/>
              <a:t>2</a:t>
            </a:r>
            <a:r>
              <a:rPr lang="ru-RU" sz="3800" dirty="0" smtClean="0"/>
              <a:t>–4</a:t>
            </a:r>
            <a:r>
              <a:rPr lang="en-US" sz="3800" dirty="0" smtClean="0"/>
              <a:t>x</a:t>
            </a:r>
            <a:r>
              <a:rPr lang="ru-RU" sz="3800" dirty="0" smtClean="0"/>
              <a:t>–</a:t>
            </a:r>
            <a:r>
              <a:rPr lang="en-US" sz="3800" dirty="0" smtClean="0"/>
              <a:t>q</a:t>
            </a:r>
            <a:r>
              <a:rPr lang="ru-RU" sz="3800" dirty="0" smtClean="0"/>
              <a:t>=0. </a:t>
            </a:r>
          </a:p>
          <a:p>
            <a:pPr>
              <a:buNone/>
            </a:pPr>
            <a:r>
              <a:rPr lang="ru-RU" sz="3800" dirty="0" smtClean="0"/>
              <a:t>    Найти </a:t>
            </a:r>
            <a:r>
              <a:rPr lang="en-US" sz="3800" dirty="0" smtClean="0"/>
              <a:t>x</a:t>
            </a:r>
            <a:r>
              <a:rPr lang="ru-RU" sz="3800" baseline="-25000" dirty="0" smtClean="0"/>
              <a:t>2</a:t>
            </a:r>
            <a:r>
              <a:rPr lang="ru-RU" sz="3800" dirty="0" smtClean="0"/>
              <a:t> и  </a:t>
            </a:r>
            <a:r>
              <a:rPr lang="en-US" sz="3800" dirty="0" smtClean="0"/>
              <a:t>q</a:t>
            </a:r>
            <a:r>
              <a:rPr lang="ru-RU" sz="3800" dirty="0" smtClean="0"/>
              <a:t>.</a:t>
            </a:r>
          </a:p>
          <a:p>
            <a:pPr>
              <a:buNone/>
            </a:pPr>
            <a:r>
              <a:rPr lang="ru-RU" sz="3800" dirty="0" smtClean="0"/>
              <a:t>             2.При каком значении а уравнение  </a:t>
            </a:r>
            <a:r>
              <a:rPr lang="en-US" sz="3800" dirty="0" smtClean="0"/>
              <a:t>x</a:t>
            </a:r>
            <a:r>
              <a:rPr lang="ru-RU" sz="3800" baseline="30000" dirty="0" smtClean="0"/>
              <a:t>2</a:t>
            </a:r>
            <a:r>
              <a:rPr lang="en-US" sz="3800" dirty="0" smtClean="0"/>
              <a:t>+ax+16=0 </a:t>
            </a:r>
            <a:r>
              <a:rPr lang="ru-RU" sz="3800" dirty="0" smtClean="0"/>
              <a:t>имеет один корень?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          </a:t>
            </a:r>
            <a:r>
              <a:rPr lang="ru-RU" i="1" dirty="0" err="1" smtClean="0"/>
              <a:t>ная</a:t>
            </a:r>
            <a:r>
              <a:rPr lang="ru-RU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6.Творческие задания.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НАШИ ИТОГИ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578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На уроке мы повторили:</a:t>
            </a:r>
          </a:p>
          <a:p>
            <a:pPr>
              <a:buNone/>
            </a:pPr>
            <a:r>
              <a:rPr lang="ru-RU" dirty="0" smtClean="0"/>
              <a:t>1.Виды квадратных уравнений. </a:t>
            </a:r>
          </a:p>
          <a:p>
            <a:pPr>
              <a:buNone/>
            </a:pPr>
            <a:r>
              <a:rPr lang="ru-RU" dirty="0" smtClean="0"/>
              <a:t>2.Формулы вычисления корней квадратного уравнения.  </a:t>
            </a:r>
          </a:p>
          <a:p>
            <a:pPr>
              <a:buNone/>
            </a:pPr>
            <a:r>
              <a:rPr lang="ru-RU" dirty="0" smtClean="0"/>
              <a:t>3.Решение  квадратных уравнений разными способами.</a:t>
            </a:r>
          </a:p>
          <a:p>
            <a:pPr algn="ctr">
              <a:buNone/>
            </a:pPr>
            <a:r>
              <a:rPr lang="ru-RU" dirty="0" smtClean="0"/>
              <a:t>СПАСИБО.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ссылка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u="sng" dirty="0" smtClean="0">
                <a:hlinkClick r:id="rId3"/>
              </a:rPr>
              <a:t>1.http://stepanenko.ucoz.ru/index/0-9</a:t>
            </a:r>
            <a:r>
              <a:rPr lang="ru-RU" u="sng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КВАДРАТНЫЕ УРАВНЕНИЯ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57562"/>
            <a:ext cx="8229600" cy="2768601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ЦЕЛЬ УРОКА: ПОВТОРИТЬ ВИДЫ КВАДРАТНЫХ</a:t>
            </a:r>
          </a:p>
          <a:p>
            <a:pPr marL="0" indent="0" algn="ctr">
              <a:buNone/>
            </a:pPr>
            <a:r>
              <a:rPr lang="ru-RU" dirty="0" smtClean="0"/>
              <a:t>УРАВНЕНИЙ </a:t>
            </a:r>
          </a:p>
          <a:p>
            <a:pPr algn="ctr">
              <a:buNone/>
            </a:pPr>
            <a:r>
              <a:rPr lang="ru-RU" dirty="0" smtClean="0"/>
              <a:t>И СПОСОБЫ ИХ РЕШЕНИЙ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ПЛАН УРОКА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1.Квадратные уравнения общего вида.</a:t>
            </a:r>
          </a:p>
          <a:p>
            <a:pPr marL="514350" indent="-514350">
              <a:buNone/>
            </a:pPr>
            <a:r>
              <a:rPr lang="ru-RU" dirty="0" smtClean="0"/>
              <a:t>    2.Неполные квадратные уравнения.</a:t>
            </a:r>
          </a:p>
          <a:p>
            <a:pPr marL="514350" indent="-514350">
              <a:buNone/>
            </a:pPr>
            <a:r>
              <a:rPr lang="ru-RU" dirty="0" smtClean="0"/>
              <a:t>    3.Приведенные квадратные уравнения.</a:t>
            </a:r>
          </a:p>
          <a:p>
            <a:pPr marL="514350" indent="-514350">
              <a:buNone/>
            </a:pPr>
            <a:r>
              <a:rPr lang="ru-RU" dirty="0" smtClean="0"/>
              <a:t>    4. Найдите ошибки.</a:t>
            </a:r>
          </a:p>
          <a:p>
            <a:pPr marL="514350" indent="-514350">
              <a:buNone/>
            </a:pPr>
            <a:r>
              <a:rPr lang="ru-RU" dirty="0" smtClean="0"/>
              <a:t>    5. Самостоятельная работа.</a:t>
            </a:r>
          </a:p>
          <a:p>
            <a:pPr marL="514350" indent="-514350">
              <a:buNone/>
            </a:pPr>
            <a:r>
              <a:rPr lang="ru-RU" dirty="0" smtClean="0"/>
              <a:t>    6.Творческие задания.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КВАДРАТНЫЕ УРАВНЕНИЯ ОБЩЕГО ВИДА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endParaRPr lang="ru-RU" sz="3800" dirty="0" smtClean="0"/>
          </a:p>
          <a:p>
            <a:pPr marL="514350" indent="-514350">
              <a:buNone/>
            </a:pPr>
            <a:r>
              <a:rPr lang="ru-RU" sz="6000" b="1" dirty="0" smtClean="0"/>
              <a:t>                                  ВОПРОСЫ</a:t>
            </a:r>
          </a:p>
          <a:p>
            <a:pPr marL="514350" indent="-514350">
              <a:buNone/>
            </a:pPr>
            <a:r>
              <a:rPr lang="ru-RU" sz="6000" dirty="0" smtClean="0"/>
              <a:t>     1.Дайте определение квадратного уравнения.</a:t>
            </a:r>
          </a:p>
          <a:p>
            <a:pPr marL="514350" indent="-514350">
              <a:buNone/>
            </a:pPr>
            <a:r>
              <a:rPr lang="ru-RU" sz="6000" dirty="0" smtClean="0"/>
              <a:t>     2.Как называются числа </a:t>
            </a:r>
            <a:r>
              <a:rPr lang="en-US" sz="6000" dirty="0" smtClean="0"/>
              <a:t>a</a:t>
            </a:r>
            <a:r>
              <a:rPr lang="ru-RU" sz="6000" dirty="0" smtClean="0"/>
              <a:t>,</a:t>
            </a:r>
            <a:r>
              <a:rPr lang="en-US" sz="6000" dirty="0" smtClean="0"/>
              <a:t> b</a:t>
            </a:r>
            <a:r>
              <a:rPr lang="ru-RU" sz="6000" dirty="0" smtClean="0"/>
              <a:t> и </a:t>
            </a:r>
            <a:r>
              <a:rPr lang="en-US" sz="6000" dirty="0" smtClean="0"/>
              <a:t>c</a:t>
            </a:r>
            <a:r>
              <a:rPr lang="ru-RU" sz="6000" dirty="0" smtClean="0"/>
              <a:t>?</a:t>
            </a:r>
          </a:p>
          <a:p>
            <a:pPr marL="514350" indent="-514350">
              <a:buNone/>
            </a:pPr>
            <a:r>
              <a:rPr lang="ru-RU" sz="6000" dirty="0" smtClean="0"/>
              <a:t>     3.Сколько корней может иметь  квадратное уравнение?</a:t>
            </a:r>
          </a:p>
          <a:p>
            <a:pPr marL="514350" indent="-514350">
              <a:buNone/>
            </a:pPr>
            <a:r>
              <a:rPr lang="ru-RU" sz="6000" dirty="0" smtClean="0"/>
              <a:t>     4.Отчего зависит количество корней      квадратного уравнения? </a:t>
            </a:r>
          </a:p>
          <a:p>
            <a:pPr marL="514350" indent="-514350">
              <a:buNone/>
            </a:pPr>
            <a:r>
              <a:rPr lang="ru-RU" sz="6000" dirty="0" smtClean="0"/>
              <a:t>     5.Как вычислить дискриминант?</a:t>
            </a:r>
          </a:p>
          <a:p>
            <a:pPr marL="514350" indent="-514350">
              <a:buNone/>
            </a:pPr>
            <a:r>
              <a:rPr lang="ru-RU" sz="6000" dirty="0" smtClean="0"/>
              <a:t>     6.Назовите формулу корней квадратного  уравнения.  </a:t>
            </a:r>
          </a:p>
          <a:p>
            <a:pPr>
              <a:buNone/>
            </a:pPr>
            <a:endParaRPr lang="ru-RU" sz="60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Autofit/>
          </a:bodyPr>
          <a:lstStyle/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      </a:t>
            </a:r>
            <a:r>
              <a:rPr lang="ru-RU" sz="1800" dirty="0" smtClean="0"/>
              <a:t>ПЛАН УРОКА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C00000"/>
                </a:solidFill>
              </a:rPr>
              <a:t>1.Квадратные уравнения общего вида.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2.Неполные квадратные уравнения.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3.Приведенные квадратные уравнения.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4. Найдите ошибки.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5.Самостоятель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         </a:t>
            </a:r>
            <a:r>
              <a:rPr lang="ru-RU" sz="1800" i="1" dirty="0" err="1" smtClean="0"/>
              <a:t>ная</a:t>
            </a:r>
            <a:r>
              <a:rPr lang="ru-RU" sz="1800" i="1" dirty="0" smtClean="0"/>
              <a:t> работа.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6.Творческие задания.</a:t>
            </a:r>
            <a:endParaRPr lang="ru-RU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СПРАВОЧНИК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578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ru-RU" dirty="0" smtClean="0"/>
              <a:t>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                     </a:t>
            </a:r>
            <a:r>
              <a:rPr lang="ru-RU" sz="3800" dirty="0" smtClean="0"/>
              <a:t>Общий вид квадратного уравнения:</a:t>
            </a:r>
          </a:p>
          <a:p>
            <a:pPr algn="ctr">
              <a:buNone/>
            </a:pPr>
            <a:r>
              <a:rPr lang="en-US" sz="3800" dirty="0" smtClean="0"/>
              <a:t>         </a:t>
            </a:r>
            <a:r>
              <a:rPr lang="ru-RU" sz="3800" dirty="0" smtClean="0"/>
              <a:t>ах</a:t>
            </a:r>
            <a:r>
              <a:rPr lang="ru-RU" sz="3800" baseline="30000" dirty="0" smtClean="0"/>
              <a:t>2</a:t>
            </a:r>
            <a:r>
              <a:rPr lang="ru-RU" sz="3800" dirty="0" smtClean="0"/>
              <a:t> + </a:t>
            </a:r>
            <a:r>
              <a:rPr lang="ru-RU" sz="3800" dirty="0" err="1" smtClean="0"/>
              <a:t>bх</a:t>
            </a:r>
            <a:r>
              <a:rPr lang="ru-RU" sz="3800" dirty="0" smtClean="0"/>
              <a:t> + с = 0, где а≠</a:t>
            </a:r>
            <a:r>
              <a:rPr lang="en-US" sz="3800" dirty="0" smtClean="0"/>
              <a:t>0</a:t>
            </a:r>
            <a:endParaRPr lang="ru-RU" sz="3800" dirty="0" smtClean="0"/>
          </a:p>
          <a:p>
            <a:pPr algn="ctr">
              <a:buNone/>
            </a:pPr>
            <a:r>
              <a:rPr lang="en-US" sz="3800" dirty="0" smtClean="0"/>
              <a:t>  </a:t>
            </a:r>
            <a:r>
              <a:rPr lang="ru-RU" sz="3800" dirty="0" smtClean="0"/>
              <a:t>Формула дискриминанта:</a:t>
            </a:r>
          </a:p>
          <a:p>
            <a:pPr algn="ctr">
              <a:buNone/>
            </a:pPr>
            <a:r>
              <a:rPr lang="ru-RU" sz="3800" dirty="0" smtClean="0"/>
              <a:t>  </a:t>
            </a:r>
            <a:r>
              <a:rPr lang="en-US" sz="3800" dirty="0" smtClean="0"/>
              <a:t>D=b</a:t>
            </a:r>
            <a:r>
              <a:rPr lang="en-US" sz="3800" baseline="30000" dirty="0" smtClean="0"/>
              <a:t>2</a:t>
            </a:r>
            <a:r>
              <a:rPr lang="en-US" sz="3800" dirty="0" smtClean="0"/>
              <a:t>–4ac</a:t>
            </a:r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3800" dirty="0" smtClean="0"/>
          </a:p>
          <a:p>
            <a:pPr algn="ctr">
              <a:buNone/>
            </a:pPr>
            <a:r>
              <a:rPr lang="en-US" sz="3800" dirty="0" smtClean="0"/>
              <a:t>          </a:t>
            </a:r>
            <a:r>
              <a:rPr lang="ru-RU" sz="3800" dirty="0" smtClean="0"/>
              <a:t>Формула корней квадратного уравнения:</a:t>
            </a:r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</a:t>
            </a:r>
            <a:endParaRPr lang="ru-RU" sz="3800" dirty="0" smtClean="0"/>
          </a:p>
          <a:p>
            <a:pPr>
              <a:buNone/>
            </a:pPr>
            <a:r>
              <a:rPr lang="en-US" sz="3800" dirty="0" smtClean="0"/>
              <a:t>                           </a:t>
            </a:r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en-US" sz="3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1,2</a:t>
            </a:r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endParaRPr lang="ru-RU" sz="3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</a:t>
            </a:r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214818"/>
            <a:ext cx="1600200" cy="62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КВАДРАТНЫЕ УРАВНЕНИЯ ОБЩЕГО ВИДА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590075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/>
              <a:t>                                 </a:t>
            </a:r>
          </a:p>
          <a:p>
            <a:pPr>
              <a:buNone/>
            </a:pPr>
            <a:r>
              <a:rPr lang="ru-RU" sz="5100" dirty="0" smtClean="0"/>
              <a:t>                                 </a:t>
            </a:r>
            <a:r>
              <a:rPr lang="ru-RU" sz="5100" b="1" dirty="0" smtClean="0"/>
              <a:t>ЗАДАНИЯ</a:t>
            </a:r>
          </a:p>
          <a:p>
            <a:pPr marL="806450" indent="-804863" defTabSz="898525">
              <a:buNone/>
            </a:pPr>
            <a:r>
              <a:rPr lang="ru-RU" sz="5100" dirty="0" smtClean="0"/>
              <a:t>1.       </a:t>
            </a:r>
            <a:r>
              <a:rPr lang="en-US" sz="5100" dirty="0" smtClean="0"/>
              <a:t>  </a:t>
            </a:r>
            <a:r>
              <a:rPr lang="ru-RU" sz="5100" dirty="0" smtClean="0"/>
              <a:t>Назовите коэффициенты квадратных уравнений:</a:t>
            </a:r>
          </a:p>
          <a:p>
            <a:pPr>
              <a:buNone/>
            </a:pPr>
            <a:r>
              <a:rPr lang="ru-RU" sz="5100" dirty="0" smtClean="0"/>
              <a:t>                    а)  –5</a:t>
            </a:r>
            <a:r>
              <a:rPr lang="en-US" sz="5100" dirty="0" smtClean="0"/>
              <a:t>x</a:t>
            </a:r>
            <a:r>
              <a:rPr lang="en-US" sz="5100" baseline="30000" dirty="0" smtClean="0"/>
              <a:t>2</a:t>
            </a:r>
            <a:r>
              <a:rPr lang="en-US" sz="5100" dirty="0" smtClean="0"/>
              <a:t> +</a:t>
            </a:r>
            <a:r>
              <a:rPr lang="ru-RU" sz="5100" dirty="0" smtClean="0"/>
              <a:t>7</a:t>
            </a:r>
            <a:r>
              <a:rPr lang="en-US" sz="5100" dirty="0" smtClean="0"/>
              <a:t>x–</a:t>
            </a:r>
            <a:r>
              <a:rPr lang="ru-RU" sz="5100" dirty="0" smtClean="0"/>
              <a:t>1</a:t>
            </a:r>
            <a:r>
              <a:rPr lang="en-US" sz="5100" dirty="0" smtClean="0"/>
              <a:t>=0</a:t>
            </a:r>
            <a:endParaRPr lang="ru-RU" sz="5100" dirty="0" smtClean="0"/>
          </a:p>
          <a:p>
            <a:pPr>
              <a:buNone/>
            </a:pPr>
            <a:r>
              <a:rPr lang="ru-RU" sz="5100" dirty="0" smtClean="0"/>
              <a:t>                    б)2</a:t>
            </a:r>
            <a:r>
              <a:rPr lang="en-US" sz="5100" dirty="0" smtClean="0"/>
              <a:t>x</a:t>
            </a:r>
            <a:r>
              <a:rPr lang="en-US" sz="5100" baseline="30000" dirty="0" smtClean="0"/>
              <a:t>2</a:t>
            </a:r>
            <a:r>
              <a:rPr lang="en-US" sz="5100" dirty="0" smtClean="0"/>
              <a:t> +x–3=0</a:t>
            </a:r>
            <a:endParaRPr lang="ru-RU" sz="5100" dirty="0" smtClean="0"/>
          </a:p>
          <a:p>
            <a:pPr>
              <a:buNone/>
            </a:pPr>
            <a:r>
              <a:rPr lang="ru-RU" sz="5100" dirty="0" smtClean="0"/>
              <a:t>                    в)2</a:t>
            </a:r>
            <a:r>
              <a:rPr lang="en-US" sz="5100" dirty="0" smtClean="0"/>
              <a:t>x</a:t>
            </a:r>
            <a:r>
              <a:rPr lang="ru-RU" sz="5100" dirty="0" smtClean="0"/>
              <a:t>–3,5= 3</a:t>
            </a:r>
            <a:r>
              <a:rPr lang="en-US" sz="5100" dirty="0" smtClean="0"/>
              <a:t>x</a:t>
            </a:r>
            <a:r>
              <a:rPr lang="ru-RU" sz="5100" baseline="30000" dirty="0" smtClean="0"/>
              <a:t>2</a:t>
            </a:r>
            <a:endParaRPr lang="ru-RU" sz="5100" dirty="0" smtClean="0"/>
          </a:p>
          <a:p>
            <a:pPr marL="712788" indent="-712788">
              <a:buNone/>
            </a:pPr>
            <a:r>
              <a:rPr lang="ru-RU" sz="5100" dirty="0" smtClean="0"/>
              <a:t> 2.       Вычислите дискриминант, выясните, сколько корней имеет уравнение?</a:t>
            </a:r>
          </a:p>
          <a:p>
            <a:pPr marL="1347788" indent="-1347788">
              <a:buNone/>
            </a:pPr>
            <a:r>
              <a:rPr lang="ru-RU" sz="5100" dirty="0" smtClean="0"/>
              <a:t>                    а)</a:t>
            </a:r>
            <a:r>
              <a:rPr lang="en-US" sz="5100" dirty="0" smtClean="0"/>
              <a:t>x</a:t>
            </a:r>
            <a:r>
              <a:rPr lang="ru-RU" sz="5100" baseline="30000" dirty="0" smtClean="0"/>
              <a:t>2</a:t>
            </a:r>
            <a:r>
              <a:rPr lang="ru-RU" sz="5100" dirty="0" smtClean="0"/>
              <a:t> –2</a:t>
            </a:r>
            <a:r>
              <a:rPr lang="en-US" sz="5100" dirty="0" smtClean="0"/>
              <a:t>x</a:t>
            </a:r>
            <a:r>
              <a:rPr lang="ru-RU" sz="5100" dirty="0" smtClean="0"/>
              <a:t>+1=0</a:t>
            </a:r>
          </a:p>
          <a:p>
            <a:pPr marL="1347788" indent="-1347788">
              <a:buNone/>
            </a:pPr>
            <a:r>
              <a:rPr lang="ru-RU" sz="5100" dirty="0" smtClean="0"/>
              <a:t>                    б)</a:t>
            </a:r>
            <a:r>
              <a:rPr lang="en-US" sz="5100" dirty="0" smtClean="0"/>
              <a:t>x</a:t>
            </a:r>
            <a:r>
              <a:rPr lang="ru-RU" sz="5100" baseline="30000" dirty="0" smtClean="0"/>
              <a:t>2</a:t>
            </a:r>
            <a:r>
              <a:rPr lang="ru-RU" sz="5100" dirty="0" smtClean="0"/>
              <a:t> +2</a:t>
            </a:r>
            <a:r>
              <a:rPr lang="en-US" sz="5100" dirty="0" smtClean="0"/>
              <a:t>x</a:t>
            </a:r>
            <a:r>
              <a:rPr lang="ru-RU" sz="5100" dirty="0" smtClean="0"/>
              <a:t>–1=0</a:t>
            </a:r>
          </a:p>
          <a:p>
            <a:pPr marL="1347788" indent="-1347788">
              <a:buNone/>
            </a:pPr>
            <a:r>
              <a:rPr lang="ru-RU" sz="5100" dirty="0" smtClean="0"/>
              <a:t>                    в)</a:t>
            </a:r>
            <a:r>
              <a:rPr lang="en-US" sz="5100" dirty="0" smtClean="0"/>
              <a:t>x</a:t>
            </a:r>
            <a:r>
              <a:rPr lang="ru-RU" sz="5100" baseline="30000" dirty="0" smtClean="0"/>
              <a:t>2</a:t>
            </a:r>
            <a:r>
              <a:rPr lang="ru-RU" sz="5100" dirty="0" smtClean="0"/>
              <a:t> –</a:t>
            </a:r>
            <a:r>
              <a:rPr lang="en-US" sz="5100" dirty="0" smtClean="0"/>
              <a:t>x</a:t>
            </a:r>
            <a:r>
              <a:rPr lang="ru-RU" sz="5100" dirty="0" smtClean="0"/>
              <a:t>+2=0</a:t>
            </a:r>
          </a:p>
          <a:p>
            <a:pPr marL="914400" indent="-914400">
              <a:buNone/>
            </a:pPr>
            <a:endParaRPr lang="ru-RU" sz="45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Autofit/>
          </a:bodyPr>
          <a:lstStyle/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      </a:t>
            </a:r>
            <a:r>
              <a:rPr lang="ru-RU" sz="1800" dirty="0" smtClean="0"/>
              <a:t>ПЛАН УРОКА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C00000"/>
                </a:solidFill>
              </a:rPr>
              <a:t>1.Квадратные уравнения общего вида.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2.Неполные квадратные уравнения.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3.Приведенные квадратные уравнения.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4. Найдите ошибки.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5.Самостоятель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          </a:t>
            </a:r>
            <a:r>
              <a:rPr lang="ru-RU" sz="1800" i="1" dirty="0" err="1" smtClean="0"/>
              <a:t>ная</a:t>
            </a:r>
            <a:r>
              <a:rPr lang="ru-RU" sz="1800" i="1" dirty="0" smtClean="0"/>
              <a:t> работа.</a:t>
            </a:r>
          </a:p>
          <a:p>
            <a:pPr marL="504000" indent="-468000">
              <a:spcBef>
                <a:spcPts val="0"/>
              </a:spcBef>
              <a:buNone/>
            </a:pPr>
            <a:r>
              <a:rPr lang="ru-RU" sz="1800" i="1" dirty="0" smtClean="0"/>
              <a:t>6.Творческие задания.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НЕПОЛНЫЕ КВАДРАТНЫЕ УРАВНЕНИЯ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5500726" cy="45259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3800" b="1" dirty="0" smtClean="0"/>
          </a:p>
          <a:p>
            <a:pPr algn="ctr">
              <a:buNone/>
            </a:pPr>
            <a:r>
              <a:rPr lang="ru-RU" sz="3800" b="1" dirty="0" smtClean="0"/>
              <a:t>ВОПРОСЫ </a:t>
            </a:r>
          </a:p>
          <a:p>
            <a:pPr algn="ctr">
              <a:buNone/>
            </a:pPr>
            <a:r>
              <a:rPr lang="ru-RU" sz="3800" dirty="0" smtClean="0"/>
              <a:t>     1.Какое квадратно уравнение  называется</a:t>
            </a:r>
          </a:p>
          <a:p>
            <a:pPr algn="ctr">
              <a:buNone/>
            </a:pPr>
            <a:r>
              <a:rPr lang="ru-RU" sz="3800" dirty="0" smtClean="0"/>
              <a:t>    неполным? </a:t>
            </a:r>
          </a:p>
          <a:p>
            <a:pPr algn="ctr">
              <a:buNone/>
            </a:pPr>
            <a:r>
              <a:rPr lang="ru-RU" sz="3800" dirty="0" smtClean="0"/>
              <a:t> 2.Назовите виды неполных</a:t>
            </a:r>
          </a:p>
          <a:p>
            <a:pPr algn="ctr">
              <a:buNone/>
            </a:pPr>
            <a:r>
              <a:rPr lang="ru-RU" sz="3800" dirty="0" smtClean="0"/>
              <a:t>   уравнений.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70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</a:rPr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rgbClr val="C00000"/>
                </a:solidFill>
              </a:rPr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4. Найдите 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        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          </a:t>
            </a:r>
            <a:r>
              <a:rPr lang="ru-RU" i="1" dirty="0" err="1" smtClean="0"/>
              <a:t>ная</a:t>
            </a:r>
            <a:r>
              <a:rPr lang="ru-RU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6.Творческие задания.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СПРАВОЧНИК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357850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/>
              <a:t>              Виды неполных квадратных уравнений:</a:t>
            </a:r>
          </a:p>
          <a:p>
            <a:pPr>
              <a:buNone/>
            </a:pPr>
            <a:r>
              <a:rPr lang="ru-RU" sz="2800" dirty="0" smtClean="0"/>
              <a:t>              </a:t>
            </a:r>
          </a:p>
          <a:p>
            <a:pPr>
              <a:buNone/>
            </a:pPr>
            <a:r>
              <a:rPr lang="ru-RU" sz="2800" dirty="0" smtClean="0"/>
              <a:t>                 ах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 = 0,           если </a:t>
            </a:r>
            <a:r>
              <a:rPr lang="en-US" sz="2800" dirty="0" smtClean="0"/>
              <a:t>a≠</a:t>
            </a:r>
            <a:r>
              <a:rPr lang="ru-RU" sz="2800" dirty="0" smtClean="0"/>
              <a:t>0,  </a:t>
            </a:r>
            <a:r>
              <a:rPr lang="en-US" sz="2800" dirty="0" smtClean="0"/>
              <a:t>b</a:t>
            </a:r>
            <a:r>
              <a:rPr lang="ru-RU" sz="2800" dirty="0" smtClean="0"/>
              <a:t>=0, </a:t>
            </a:r>
            <a:r>
              <a:rPr lang="en-US" sz="2800" dirty="0" smtClean="0"/>
              <a:t>c</a:t>
            </a:r>
            <a:r>
              <a:rPr lang="ru-RU" sz="2800" dirty="0" smtClean="0"/>
              <a:t>=0               </a:t>
            </a:r>
          </a:p>
          <a:p>
            <a:pPr>
              <a:buNone/>
            </a:pPr>
            <a:r>
              <a:rPr lang="ru-RU" sz="2800" dirty="0" smtClean="0"/>
              <a:t>                 ах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+  с = 0,    если </a:t>
            </a:r>
            <a:r>
              <a:rPr lang="en-US" sz="2800" dirty="0" smtClean="0"/>
              <a:t>a≠</a:t>
            </a:r>
            <a:r>
              <a:rPr lang="ru-RU" sz="2800" dirty="0" smtClean="0"/>
              <a:t>0,  </a:t>
            </a:r>
            <a:r>
              <a:rPr lang="en-US" sz="2800" dirty="0" smtClean="0"/>
              <a:t>b</a:t>
            </a:r>
            <a:r>
              <a:rPr lang="ru-RU" sz="2800" dirty="0" smtClean="0"/>
              <a:t>=0,  </a:t>
            </a:r>
            <a:r>
              <a:rPr lang="en-US" sz="2800" dirty="0" smtClean="0"/>
              <a:t>c≠</a:t>
            </a:r>
            <a:r>
              <a:rPr lang="ru-RU" sz="2800" dirty="0" smtClean="0"/>
              <a:t>0 </a:t>
            </a:r>
          </a:p>
          <a:p>
            <a:pPr>
              <a:buNone/>
            </a:pPr>
            <a:r>
              <a:rPr lang="ru-RU" sz="2800" dirty="0" smtClean="0"/>
              <a:t>                 ах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 + </a:t>
            </a:r>
            <a:r>
              <a:rPr lang="ru-RU" sz="2800" dirty="0" err="1" smtClean="0"/>
              <a:t>bх</a:t>
            </a:r>
            <a:r>
              <a:rPr lang="ru-RU" sz="2800" dirty="0" smtClean="0"/>
              <a:t> = 0,</a:t>
            </a:r>
            <a:r>
              <a:rPr lang="en-US" sz="2800" dirty="0" smtClean="0"/>
              <a:t> </a:t>
            </a:r>
            <a:r>
              <a:rPr lang="ru-RU" sz="2800" dirty="0" smtClean="0"/>
              <a:t> если </a:t>
            </a:r>
            <a:r>
              <a:rPr lang="en-US" sz="2800" dirty="0" smtClean="0"/>
              <a:t>a≠</a:t>
            </a:r>
            <a:r>
              <a:rPr lang="ru-RU" sz="2800" dirty="0" smtClean="0"/>
              <a:t>0,  </a:t>
            </a:r>
            <a:r>
              <a:rPr lang="en-US" sz="2800" dirty="0" smtClean="0"/>
              <a:t>b ≠</a:t>
            </a:r>
            <a:r>
              <a:rPr lang="ru-RU" sz="2800" dirty="0" smtClean="0"/>
              <a:t>0, </a:t>
            </a:r>
            <a:r>
              <a:rPr lang="en-US" sz="2800" dirty="0" smtClean="0"/>
              <a:t>c</a:t>
            </a:r>
            <a:r>
              <a:rPr lang="ru-RU" sz="2800" dirty="0" smtClean="0"/>
              <a:t>=0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НЕПОЛНЫЕ КВАДРАТНЫЕ УРАВНЕНИЯ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00750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600" dirty="0" smtClean="0"/>
              <a:t>                                    </a:t>
            </a:r>
          </a:p>
          <a:p>
            <a:pPr>
              <a:buNone/>
            </a:pPr>
            <a:r>
              <a:rPr lang="ru-RU" sz="8600" dirty="0" smtClean="0"/>
              <a:t>                                    </a:t>
            </a:r>
            <a:r>
              <a:rPr lang="ru-RU" sz="9600" b="1" dirty="0" smtClean="0"/>
              <a:t>ЗАДАНИЯ</a:t>
            </a:r>
          </a:p>
          <a:p>
            <a:pPr marL="1704975" indent="-1704975" algn="ctr">
              <a:buNone/>
              <a:tabLst>
                <a:tab pos="263525" algn="l"/>
              </a:tabLst>
            </a:pPr>
            <a:r>
              <a:rPr lang="ru-RU" sz="9600" dirty="0" smtClean="0"/>
              <a:t>      Найдите корни квадратных</a:t>
            </a:r>
            <a:endParaRPr lang="en-US" sz="9600" dirty="0" smtClean="0"/>
          </a:p>
          <a:p>
            <a:pPr marL="1704975" indent="-1704975" algn="ctr">
              <a:buNone/>
              <a:tabLst>
                <a:tab pos="263525" algn="l"/>
              </a:tabLst>
            </a:pPr>
            <a:r>
              <a:rPr lang="ru-RU" sz="9600" dirty="0" smtClean="0"/>
              <a:t>уравнений.          </a:t>
            </a:r>
          </a:p>
          <a:p>
            <a:pPr>
              <a:buNone/>
            </a:pP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                         а) </a:t>
            </a:r>
            <a:r>
              <a:rPr lang="en-US" sz="9600" dirty="0" smtClean="0"/>
              <a:t>x</a:t>
            </a:r>
            <a:r>
              <a:rPr lang="ru-RU" sz="9600" baseline="30000" dirty="0" smtClean="0"/>
              <a:t>2</a:t>
            </a:r>
            <a:r>
              <a:rPr lang="ru-RU" sz="9600" dirty="0" smtClean="0"/>
              <a:t>=36</a:t>
            </a:r>
          </a:p>
          <a:p>
            <a:pPr>
              <a:buNone/>
            </a:pPr>
            <a:r>
              <a:rPr lang="ru-RU" sz="9600" dirty="0" smtClean="0"/>
              <a:t>                         б)</a:t>
            </a:r>
            <a:r>
              <a:rPr lang="en-US" sz="9600" dirty="0" smtClean="0"/>
              <a:t>x</a:t>
            </a:r>
            <a:r>
              <a:rPr lang="ru-RU" sz="9600" baseline="30000" dirty="0" smtClean="0"/>
              <a:t>2</a:t>
            </a:r>
            <a:r>
              <a:rPr lang="ru-RU" sz="9600" dirty="0" smtClean="0"/>
              <a:t> –0</a:t>
            </a:r>
            <a:r>
              <a:rPr lang="en-US" sz="9600" dirty="0" smtClean="0"/>
              <a:t>,</a:t>
            </a:r>
            <a:r>
              <a:rPr lang="ru-RU" sz="9600" dirty="0" smtClean="0"/>
              <a:t>2</a:t>
            </a:r>
            <a:r>
              <a:rPr lang="en-US" sz="9600" dirty="0" smtClean="0"/>
              <a:t>5=0</a:t>
            </a: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                         в)</a:t>
            </a:r>
            <a:r>
              <a:rPr lang="en-US" sz="9600" dirty="0" smtClean="0"/>
              <a:t>16x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=0</a:t>
            </a: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                         г)</a:t>
            </a:r>
            <a:r>
              <a:rPr lang="en-US" sz="9600" dirty="0" smtClean="0"/>
              <a:t>x</a:t>
            </a:r>
            <a:r>
              <a:rPr lang="ru-RU" sz="9600" baseline="30000" dirty="0" smtClean="0"/>
              <a:t>2</a:t>
            </a:r>
            <a:r>
              <a:rPr lang="ru-RU" sz="9600" dirty="0" smtClean="0"/>
              <a:t>–4</a:t>
            </a:r>
            <a:r>
              <a:rPr lang="en-US" sz="9600" dirty="0" smtClean="0"/>
              <a:t>x</a:t>
            </a:r>
            <a:r>
              <a:rPr lang="ru-RU" sz="9600" dirty="0" smtClean="0"/>
              <a:t>=0</a:t>
            </a:r>
          </a:p>
          <a:p>
            <a:pPr>
              <a:buNone/>
            </a:pPr>
            <a:r>
              <a:rPr lang="ru-RU" sz="9600" dirty="0" smtClean="0"/>
              <a:t>                         </a:t>
            </a:r>
            <a:r>
              <a:rPr lang="ru-RU" sz="9600" dirty="0" err="1" smtClean="0"/>
              <a:t>д</a:t>
            </a:r>
            <a:r>
              <a:rPr lang="ru-RU" sz="9600" dirty="0" smtClean="0"/>
              <a:t>)</a:t>
            </a:r>
            <a:r>
              <a:rPr lang="en-US" sz="9600" dirty="0" smtClean="0"/>
              <a:t>6x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+2x=0</a:t>
            </a:r>
            <a:endParaRPr lang="ru-RU" sz="9600" dirty="0" smtClean="0"/>
          </a:p>
          <a:p>
            <a:pPr>
              <a:buNone/>
            </a:pPr>
            <a:endParaRPr lang="ru-RU" sz="4500" dirty="0" smtClean="0"/>
          </a:p>
          <a:p>
            <a:pPr>
              <a:buNone/>
            </a:pPr>
            <a:r>
              <a:rPr lang="ru-RU" sz="4500" dirty="0" smtClean="0"/>
              <a:t>     </a:t>
            </a:r>
          </a:p>
          <a:p>
            <a:pPr>
              <a:buNone/>
            </a:pPr>
            <a:r>
              <a:rPr lang="ru-RU" sz="3600" dirty="0" smtClean="0"/>
              <a:t>       </a:t>
            </a:r>
            <a:endParaRPr lang="ru-RU" sz="4500" dirty="0" smtClean="0"/>
          </a:p>
          <a:p>
            <a:pPr>
              <a:buNone/>
            </a:pPr>
            <a:endParaRPr lang="ru-RU" sz="45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6643702" y="1600200"/>
            <a:ext cx="2043098" cy="4525963"/>
          </a:xfrm>
        </p:spPr>
        <p:txBody>
          <a:bodyPr>
            <a:normAutofit fontScale="25000" lnSpcReduction="20000"/>
          </a:bodyPr>
          <a:lstStyle/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/>
              <a:t>       ПЛАН УРОКА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1.Квадратные уравнения общего вида.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>
                <a:solidFill>
                  <a:srgbClr val="C00000"/>
                </a:solidFill>
              </a:rPr>
              <a:t>2.Неполные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3.Приведенные квадратные уравнения.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4. Найдите ошибки.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5.Самостоятель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          </a:t>
            </a:r>
            <a:r>
              <a:rPr lang="ru-RU" sz="7200" i="1" dirty="0" err="1" smtClean="0"/>
              <a:t>ная</a:t>
            </a:r>
            <a:r>
              <a:rPr lang="ru-RU" sz="7200" i="1" dirty="0" smtClean="0"/>
              <a:t> работа.</a:t>
            </a:r>
          </a:p>
          <a:p>
            <a:pPr marL="504000" indent="-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dirty="0" smtClean="0"/>
              <a:t>6.Творческие задания.</a:t>
            </a:r>
          </a:p>
          <a:p>
            <a:endParaRPr lang="ru-RU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1168</TotalTime>
  <Words>1339</Words>
  <Application>Microsoft Office PowerPoint</Application>
  <PresentationFormat>Экран (4:3)</PresentationFormat>
  <Paragraphs>290</Paragraphs>
  <Slides>19</Slides>
  <Notes>19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ТЕМА: КВАДРАТНЫЕ УРАВНЕНИЯ</vt:lpstr>
      <vt:lpstr>КВАДРАТНЫЕ УРАВНЕНИЯ</vt:lpstr>
      <vt:lpstr>ПЛАН УРОКА</vt:lpstr>
      <vt:lpstr>КВАДРАТНЫЕ УРАВНЕНИЯ ОБЩЕГО ВИДА</vt:lpstr>
      <vt:lpstr>СПРАВОЧНИК</vt:lpstr>
      <vt:lpstr>КВАДРАТНЫЕ УРАВНЕНИЯ ОБЩЕГО ВИДА</vt:lpstr>
      <vt:lpstr>НЕПОЛНЫЕ КВАДРАТНЫЕ УРАВНЕНИЯ</vt:lpstr>
      <vt:lpstr>СПРАВОЧНИК</vt:lpstr>
      <vt:lpstr>НЕПОЛНЫЕ КВАДРАТНЫЕ УРАВНЕНИЯ</vt:lpstr>
      <vt:lpstr>ПРИВЕДЕННЫЕ КВАДРАТНЫЕ УРАВНЕНИЯ</vt:lpstr>
      <vt:lpstr>СПРАВОЧНИК</vt:lpstr>
      <vt:lpstr>ПРИВЕДЕННЫЕ КВАДРАТНЫЕ УРАВНЕНИЯ</vt:lpstr>
      <vt:lpstr>НАЙДИТЕ ОШИБКИ</vt:lpstr>
      <vt:lpstr>САМОСТОЯТЕЛЬНАЯ РАБОТА</vt:lpstr>
      <vt:lpstr>ОТВЕТЫ</vt:lpstr>
      <vt:lpstr>МАРАФОН</vt:lpstr>
      <vt:lpstr>ПОДУМАЙТЕ И РЕШИТЕ</vt:lpstr>
      <vt:lpstr>НАШИ ИТОГИ</vt:lpstr>
      <vt:lpstr>ссылка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132</cp:revision>
  <dcterms:created xsi:type="dcterms:W3CDTF">2011-12-18T03:17:38Z</dcterms:created>
  <dcterms:modified xsi:type="dcterms:W3CDTF">2011-12-30T04:36:33Z</dcterms:modified>
</cp:coreProperties>
</file>