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9.0476190476190516E-2"/>
          <c:y val="7.6738609112709882E-2"/>
          <c:w val="0.83015873015873065"/>
          <c:h val="0.76019184652278282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3710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chemeClr val="accent5">
                  <a:lumMod val="75000"/>
                </a:schemeClr>
              </a:solidFill>
              <a:ln w="13710">
                <a:solidFill>
                  <a:schemeClr val="tx1"/>
                </a:solidFill>
                <a:prstDash val="solid"/>
              </a:ln>
            </c:spPr>
          </c:dPt>
          <c:dPt>
            <c:idx val="1"/>
            <c:spPr>
              <a:solidFill>
                <a:schemeClr val="tx2">
                  <a:lumMod val="60000"/>
                  <a:lumOff val="40000"/>
                </a:schemeClr>
              </a:solidFill>
              <a:ln w="13710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rgbClr val="7030A0"/>
              </a:solidFill>
              <a:ln w="13710">
                <a:solidFill>
                  <a:schemeClr val="tx1"/>
                </a:solidFill>
                <a:prstDash val="solid"/>
              </a:ln>
            </c:spPr>
          </c:dPt>
          <c:cat>
            <c:strRef>
              <c:f>Sheet1!$B$1:$E$1</c:f>
              <c:strCache>
                <c:ptCount val="3"/>
                <c:pt idx="0">
                  <c:v>железная</c:v>
                </c:pt>
                <c:pt idx="1">
                  <c:v>черепичная</c:v>
                </c:pt>
                <c:pt idx="2">
                  <c:v>шиферная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15</c:v>
                </c:pt>
                <c:pt idx="1">
                  <c:v>45</c:v>
                </c:pt>
                <c:pt idx="2">
                  <c:v>30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spPr>
            <a:solidFill>
              <a:schemeClr val="accent2"/>
            </a:solidFill>
            <a:ln w="13710">
              <a:solidFill>
                <a:schemeClr val="tx1"/>
              </a:solidFill>
              <a:prstDash val="solid"/>
            </a:ln>
          </c:spPr>
          <c:cat>
            <c:strRef>
              <c:f>Sheet1!$B$1:$E$1</c:f>
              <c:strCache>
                <c:ptCount val="3"/>
                <c:pt idx="0">
                  <c:v>железная</c:v>
                </c:pt>
                <c:pt idx="1">
                  <c:v>черепичная</c:v>
                </c:pt>
                <c:pt idx="2">
                  <c:v>шиферная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</c:strCache>
            </c:strRef>
          </c:tx>
          <c:spPr>
            <a:solidFill>
              <a:schemeClr val="hlink"/>
            </a:solidFill>
            <a:ln w="13710">
              <a:solidFill>
                <a:schemeClr val="tx1"/>
              </a:solidFill>
              <a:prstDash val="solid"/>
            </a:ln>
          </c:spPr>
          <c:cat>
            <c:strRef>
              <c:f>Sheet1!$B$1:$E$1</c:f>
              <c:strCache>
                <c:ptCount val="3"/>
                <c:pt idx="0">
                  <c:v>железная</c:v>
                </c:pt>
                <c:pt idx="1">
                  <c:v>черепичная</c:v>
                </c:pt>
                <c:pt idx="2">
                  <c:v>шиферная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</c:numCache>
            </c:numRef>
          </c:val>
        </c:ser>
        <c:gapWidth val="100"/>
        <c:axId val="58473856"/>
        <c:axId val="58520704"/>
      </c:barChart>
      <c:catAx>
        <c:axId val="58473856"/>
        <c:scaling>
          <c:orientation val="minMax"/>
        </c:scaling>
        <c:axPos val="b"/>
        <c:numFmt formatCode="General" sourceLinked="1"/>
        <c:tickLblPos val="nextTo"/>
        <c:spPr>
          <a:ln w="342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7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8520704"/>
        <c:crosses val="autoZero"/>
        <c:auto val="1"/>
        <c:lblAlgn val="ctr"/>
        <c:lblOffset val="100"/>
        <c:tickLblSkip val="1"/>
        <c:tickMarkSkip val="1"/>
      </c:catAx>
      <c:valAx>
        <c:axId val="58520704"/>
        <c:scaling>
          <c:orientation val="minMax"/>
        </c:scaling>
        <c:axPos val="l"/>
        <c:majorGridlines>
          <c:spPr>
            <a:ln w="3427">
              <a:solidFill>
                <a:schemeClr val="tx1"/>
              </a:solidFill>
              <a:prstDash val="solid"/>
            </a:ln>
          </c:spPr>
        </c:majorGridlines>
        <c:numFmt formatCode="General" sourceLinked="1"/>
        <c:tickLblPos val="nextTo"/>
        <c:spPr>
          <a:ln w="342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7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8473856"/>
        <c:crosses val="autoZero"/>
        <c:crossBetween val="between"/>
      </c:valAx>
      <c:spPr>
        <a:noFill/>
        <a:ln w="25410">
          <a:noFill/>
        </a:ln>
      </c:spPr>
    </c:plotArea>
    <c:legend>
      <c:legendPos val="r"/>
      <c:layout>
        <c:manualLayout>
          <c:xMode val="edge"/>
          <c:yMode val="edge"/>
          <c:x val="0.9365080111254751"/>
          <c:y val="0.33573132903841568"/>
          <c:w val="5.7142789987072451E-2"/>
          <c:h val="0.23980816034359326"/>
        </c:manualLayout>
      </c:layout>
      <c:spPr>
        <a:noFill/>
        <a:ln w="3427">
          <a:solidFill>
            <a:schemeClr val="tx1"/>
          </a:solidFill>
          <a:prstDash val="solid"/>
        </a:ln>
      </c:spPr>
      <c:txPr>
        <a:bodyPr/>
        <a:lstStyle/>
        <a:p>
          <a:pPr>
            <a:defRPr sz="1809" b="1" i="0" u="none" strike="noStrike" baseline="0">
              <a:solidFill>
                <a:schemeClr val="tx1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970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CAB67-B2E6-403A-9CDF-8C62174D30A4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074E0-C5E6-406B-B581-9330339B3E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72582-BF7F-4CA7-AD64-FE74B07E68BF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CE5D9-F711-4590-8C50-0CE0E9FBA4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A3C25-55C8-4F78-B7C4-EA20400971AA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2E04B-691A-43ED-A94C-449CFF0DD0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43CFD-B332-4229-9EA4-B247F8DB2CC6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CDFE7-0C6A-4269-9587-66E672A304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63B88-ED5C-4A58-8CEF-DA90938C6192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59A89-DAE7-401A-94FE-1935F6A4FF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0E498-0A2F-41A9-8F47-6B706051E4C4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F8C28-9318-402B-AF73-4AA05AFB13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62ED3-1C31-4B32-839B-0447AC3C9B61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F98A7-9C06-4DF3-8A17-1608DD9921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AA788-4CFD-4058-8D54-CB83D7FB9210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6B33D-0F4E-4CA5-828F-D7461A8566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17151-84D0-4113-B4C0-0721A46B616E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FBAE3-9E4F-4EB9-A23C-F9119CEF0B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4FBBB-32FD-4A94-B833-F068434C5C09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267C4-4FDB-40F6-9182-786C9FD62E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C1CFD-27D8-487B-8563-8D45FAEAE79E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18DF6-8723-4642-82F5-118DA46C67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67557D9-B6AD-45D2-93B3-CC89895F6786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B4C9BA6-8C30-412F-AA15-1392E613DF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7" r:id="rId2"/>
    <p:sldLayoutId id="2147483696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7" r:id="rId9"/>
    <p:sldLayoutId id="2147483693" r:id="rId10"/>
    <p:sldLayoutId id="214748369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1.xls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__________Microsoft_Office_Excel2.xls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4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276872"/>
            <a:ext cx="7851648" cy="18288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Столбчатые диаграммы</a:t>
            </a:r>
            <a:br>
              <a:rPr lang="ru-RU" dirty="0" smtClean="0"/>
            </a:br>
            <a:r>
              <a:rPr lang="ru-RU" dirty="0" smtClean="0"/>
              <a:t>6 класс</a:t>
            </a:r>
            <a:endParaRPr lang="ru-RU" dirty="0"/>
          </a:p>
        </p:txBody>
      </p:sp>
      <p:sp>
        <p:nvSpPr>
          <p:cNvPr id="512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188" y="4797425"/>
            <a:ext cx="7854950" cy="1752600"/>
          </a:xfrm>
        </p:spPr>
        <p:txBody>
          <a:bodyPr/>
          <a:lstStyle/>
          <a:p>
            <a:pPr marR="0" algn="ctr"/>
            <a:r>
              <a:rPr lang="ru-RU" sz="1800" smtClean="0"/>
              <a:t>Методическая   разработка  Васениной В.Ю. </a:t>
            </a:r>
          </a:p>
          <a:p>
            <a:pPr marR="0" algn="ctr"/>
            <a:r>
              <a:rPr lang="ru-RU" sz="1800" smtClean="0"/>
              <a:t>учителя   математики </a:t>
            </a:r>
          </a:p>
          <a:p>
            <a:pPr marR="0" algn="ctr"/>
            <a:r>
              <a:rPr lang="ru-RU" sz="1800" smtClean="0"/>
              <a:t>Белохолуницкого   района  Кировской    области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305800" cy="208823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Дом.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адание: №1439, карточка 2 (построить диаграмму в тетради и в приложении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Excel)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 txBox="1">
            <a:spLocks noGrp="1" noChangeArrowheads="1"/>
          </p:cNvSpPr>
          <p:nvPr>
            <p:ph type="title"/>
          </p:nvPr>
        </p:nvSpPr>
        <p:spPr>
          <a:extLst>
            <a:ext uri="{909E8E84-426E-40DD-AFC4-6F175D3DCCD1}"/>
            <a:ext uri="{91240B29-F687-4F45-9708-019B960494DF}"/>
          </a:extLst>
        </p:spPr>
        <p:txBody>
          <a:bodyPr lIns="92075" tIns="46037" rIns="92075" bIns="46037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ru-RU" sz="3200" kern="0" dirty="0" smtClean="0">
                <a:solidFill>
                  <a:srgbClr val="000000"/>
                </a:solidFill>
                <a:latin typeface="Times New Roman"/>
              </a:rPr>
              <a:t>Расходы семьи на коммунальные услуги</a:t>
            </a:r>
          </a:p>
        </p:txBody>
      </p:sp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854075" y="5715000"/>
            <a:ext cx="7191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solidFill>
                  <a:srgbClr val="FF0000"/>
                </a:solidFill>
                <a:latin typeface="Constantia" pitchFamily="18" charset="0"/>
              </a:rPr>
              <a:t>?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573213" y="5911850"/>
            <a:ext cx="5086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1. Как называется  эта таблица?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573213" y="5715000"/>
            <a:ext cx="65992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2. За какой период времени указаны расходы за коммунальные услуги?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573213" y="5715000"/>
            <a:ext cx="659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3. За какие коммунальные услуги производится оплата?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573213" y="5899150"/>
            <a:ext cx="659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4. Какова была оплата за каждый месяц?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573213" y="5899150"/>
            <a:ext cx="6311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5. Какова была оплата за каждый вид услуг в мае?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573213" y="5715000"/>
            <a:ext cx="659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6. Как получена строка в таблице «Итого»?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430338" y="5853113"/>
            <a:ext cx="65976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7. Как получен столбец в таблице «Всего»?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430338" y="5715000"/>
            <a:ext cx="65976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8. Что означает число 4678 в таблице?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04863" y="2133600"/>
          <a:ext cx="7848871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7660"/>
                <a:gridCol w="1779109"/>
                <a:gridCol w="1058517"/>
                <a:gridCol w="1058517"/>
                <a:gridCol w="1587776"/>
                <a:gridCol w="817292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месяц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квартплата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Газ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свет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телефон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всего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Январь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320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122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628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Февраль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426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118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128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760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Март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426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832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Апрель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426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736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Май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530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166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880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Июнь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530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124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842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Итого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2658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544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636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840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4678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3" grpId="0"/>
      <p:bldP spid="2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называются данные чертежи?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788"/>
            <a:ext cx="4040188" cy="658812"/>
          </a:xfrm>
        </p:spPr>
        <p:txBody>
          <a:bodyPr/>
          <a:lstStyle/>
          <a:p>
            <a:pPr algn="ctr"/>
            <a:r>
              <a:rPr lang="ru-RU" smtClean="0"/>
              <a:t>Круговая  диаграмма 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60550"/>
            <a:ext cx="4041775" cy="654050"/>
          </a:xfrm>
        </p:spPr>
        <p:txBody>
          <a:bodyPr/>
          <a:lstStyle/>
          <a:p>
            <a:pPr algn="ctr"/>
            <a:r>
              <a:rPr lang="ru-RU" smtClean="0"/>
              <a:t>Столбчатая  диаграмма</a:t>
            </a:r>
          </a:p>
        </p:txBody>
      </p:sp>
      <p:graphicFrame>
        <p:nvGraphicFramePr>
          <p:cNvPr id="7173" name="Объект 6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508000" y="3140075"/>
          <a:ext cx="3938588" cy="2593975"/>
        </p:xfrm>
        <a:graphic>
          <a:graphicData uri="http://schemas.openxmlformats.org/presentationml/2006/ole">
            <p:oleObj spid="_x0000_s7173" r:id="rId3" imgW="3938357" imgH="2597121" progId="Excel.Chart.8">
              <p:embed/>
            </p:oleObj>
          </a:graphicData>
        </a:graphic>
      </p:graphicFrame>
      <p:graphicFrame>
        <p:nvGraphicFramePr>
          <p:cNvPr id="7174" name="Объект 7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4695825" y="3140075"/>
          <a:ext cx="3940175" cy="2595563"/>
        </p:xfrm>
        <a:graphic>
          <a:graphicData uri="http://schemas.openxmlformats.org/presentationml/2006/ole">
            <p:oleObj spid="_x0000_s7174" r:id="rId4" imgW="3944454" imgH="2597121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755650" y="1341438"/>
            <a:ext cx="7704138" cy="378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Диаграмма</a:t>
            </a:r>
            <a:r>
              <a:rPr lang="ru-RU" sz="4000">
                <a:latin typeface="Times New Roman" pitchFamily="18" charset="0"/>
                <a:cs typeface="Times New Roman" pitchFamily="18" charset="0"/>
              </a:rPr>
              <a:t> – это средство наглядного  изображения информации, предназначенной для сравнения  нескольких величин или  нескольких значений одной величины и 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Незнайка торгует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канцелярскими товарами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539750" y="3141663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Блокноты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Карандаши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Тетради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Незнайка торгует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канцелярскими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оварами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43" name="Объект 3"/>
          <p:cNvGraphicFramePr>
            <a:graphicFrameLocks noGrp="1" noChangeAspect="1"/>
          </p:cNvGraphicFramePr>
          <p:nvPr>
            <p:ph idx="1"/>
          </p:nvPr>
        </p:nvGraphicFramePr>
        <p:xfrm>
          <a:off x="1333500" y="1985963"/>
          <a:ext cx="6477000" cy="4287837"/>
        </p:xfrm>
        <a:graphic>
          <a:graphicData uri="http://schemas.openxmlformats.org/presentationml/2006/ole">
            <p:oleObj spid="_x0000_s10243" r:id="rId3" imgW="6474513" imgH="4285859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/>
          <a:lstStyle/>
          <a:p>
            <a:pPr algn="ctr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Построить столбчатую диаграмму.  </a:t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 селе 90 домов. Из них 15 домов – под железной крышей, </a:t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45 – под  черепичной, 30 домов – под шиферной.</a:t>
            </a:r>
          </a:p>
        </p:txBody>
      </p:sp>
      <p:graphicFrame>
        <p:nvGraphicFramePr>
          <p:cNvPr id="5" name="Объект 3"/>
          <p:cNvGraphicFramePr>
            <a:graphicFrameLocks noGrp="1" noChangeAspect="1"/>
          </p:cNvGraphicFramePr>
          <p:nvPr>
            <p:ph idx="1"/>
          </p:nvPr>
        </p:nvGraphicFramePr>
        <p:xfrm>
          <a:off x="1333500" y="1985963"/>
          <a:ext cx="6477000" cy="4287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Алгоритм построения диаграмм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539750" y="2997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520"/>
                <a:gridCol w="66350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Построить таблицу с исходными данными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Выделить блок клеток.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Вызвать мастер диаграмм (Меню-Вставка-Диаграмма).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Выбрать тип диаграммы</a:t>
                      </a:r>
                      <a:r>
                        <a:rPr lang="ru-RU" baseline="0" dirty="0" smtClean="0"/>
                        <a:t> – гистограмма и вид.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Вставить заголовки и подписи данных.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Поместить диаграмму на имеющемся листе.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Незнайка Торопыжка  Пончик</a:t>
            </a:r>
            <a:br>
              <a:rPr lang="ru-RU" dirty="0" smtClean="0"/>
            </a:br>
            <a:r>
              <a:rPr lang="ru-RU" dirty="0" smtClean="0"/>
              <a:t>Торговля  газетами</a:t>
            </a:r>
            <a:endParaRPr lang="ru-RU" dirty="0"/>
          </a:p>
        </p:txBody>
      </p:sp>
      <p:graphicFrame>
        <p:nvGraphicFramePr>
          <p:cNvPr id="13315" name="Объект 6"/>
          <p:cNvGraphicFramePr>
            <a:graphicFrameLocks noChangeAspect="1"/>
          </p:cNvGraphicFramePr>
          <p:nvPr/>
        </p:nvGraphicFramePr>
        <p:xfrm>
          <a:off x="1814513" y="2184400"/>
          <a:ext cx="5994400" cy="3975100"/>
        </p:xfrm>
        <a:graphic>
          <a:graphicData uri="http://schemas.openxmlformats.org/presentationml/2006/ole">
            <p:oleObj spid="_x0000_s13315" r:id="rId3" imgW="5992887" imgH="3974936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217</TotalTime>
  <Words>260</Words>
  <Application>Microsoft Office PowerPoint</Application>
  <PresentationFormat>Экран (4:3)</PresentationFormat>
  <Paragraphs>95</Paragraphs>
  <Slides>10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Constantia</vt:lpstr>
      <vt:lpstr>Arial</vt:lpstr>
      <vt:lpstr>Calibri</vt:lpstr>
      <vt:lpstr>Wingdings 2</vt:lpstr>
      <vt:lpstr>Times New Roman</vt:lpstr>
      <vt:lpstr>Поток</vt:lpstr>
      <vt:lpstr>Диаграмма Microsoft Office Excel</vt:lpstr>
      <vt:lpstr>Столбчатые диаграммы 6 класс</vt:lpstr>
      <vt:lpstr>Расходы семьи на коммунальные услуги</vt:lpstr>
      <vt:lpstr>Как называются данные чертежи?</vt:lpstr>
      <vt:lpstr>Слайд 4</vt:lpstr>
      <vt:lpstr>Незнайка торгует  канцелярскими товарами</vt:lpstr>
      <vt:lpstr>Незнайка торгует  канцелярскими товарами</vt:lpstr>
      <vt:lpstr>Построить столбчатую диаграмму.   В селе 90 домов. Из них 15 домов – под железной крышей,   45 – под  черепичной, 30 домов – под шиферной.</vt:lpstr>
      <vt:lpstr>Алгоритм построения диаграмм </vt:lpstr>
      <vt:lpstr>Незнайка Торопыжка  Пончик Торговля  газетами</vt:lpstr>
      <vt:lpstr>Дом. задание: №1439, карточка 2 (построить диаграмму в тетради и в приложении Excel)</vt:lpstr>
    </vt:vector>
  </TitlesOfParts>
  <Company>WareZ Provider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Столбчатые диаграммы 6 класс</dc:title>
  <dc:creator>www.PHILka.RU</dc:creator>
  <cp:lastModifiedBy>Tata</cp:lastModifiedBy>
  <cp:revision>31</cp:revision>
  <dcterms:created xsi:type="dcterms:W3CDTF">2011-12-04T17:28:56Z</dcterms:created>
  <dcterms:modified xsi:type="dcterms:W3CDTF">2012-05-14T18:39:01Z</dcterms:modified>
</cp:coreProperties>
</file>