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58" r:id="rId2"/>
    <p:sldId id="257" r:id="rId3"/>
    <p:sldId id="259" r:id="rId4"/>
    <p:sldId id="263" r:id="rId5"/>
    <p:sldId id="261" r:id="rId6"/>
    <p:sldId id="262" r:id="rId7"/>
    <p:sldId id="260" r:id="rId8"/>
    <p:sldId id="291" r:id="rId9"/>
    <p:sldId id="264" r:id="rId10"/>
    <p:sldId id="265" r:id="rId11"/>
    <p:sldId id="266" r:id="rId12"/>
    <p:sldId id="267" r:id="rId13"/>
    <p:sldId id="284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80" r:id="rId22"/>
    <p:sldId id="279" r:id="rId23"/>
    <p:sldId id="281" r:id="rId24"/>
    <p:sldId id="278" r:id="rId25"/>
    <p:sldId id="282" r:id="rId26"/>
    <p:sldId id="283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8"/>
        <p:sld r:id="rId6"/>
        <p:sld r:id="rId7"/>
        <p:sld r:id="rId5"/>
      </p:sldLst>
    </p:custShow>
  </p:custShow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A4526F"/>
    <a:srgbClr val="AB5574"/>
    <a:srgbClr val="1F1F7F"/>
    <a:srgbClr val="FF0066"/>
    <a:srgbClr val="009900"/>
    <a:srgbClr val="66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6" autoAdjust="0"/>
    <p:restoredTop sz="86505" autoAdjust="0"/>
  </p:normalViewPr>
  <p:slideViewPr>
    <p:cSldViewPr>
      <p:cViewPr>
        <p:scale>
          <a:sx n="55" d="100"/>
          <a:sy n="55" d="100"/>
        </p:scale>
        <p:origin x="-3240" y="-1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6B672-5C0A-42D6-8BFD-40F0FDBB2599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59C8-162D-465A-8E14-E11EE4188D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F59C8-162D-465A-8E14-E11EE4188DD9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DA4F-AADA-4572-A112-81BF177430F8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0037-E69C-4EB4-8433-C4C5536061E1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A324-05A4-434D-A6D2-21266CF593AA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7C86-E3BD-4C4B-805D-8E4698155965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4ACE-A8C6-4833-A784-0490EA8C1A41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8E27-845F-4E6C-944A-1BE04F36DC04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016E-5B05-4AD0-81C7-61A71C699D1B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34E7-1C4D-497D-823F-6040BA96A9CD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35A3-4A0E-460B-AA13-4A5E88E19878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11583-DA4F-48EE-B86A-35D4EA8DD1F3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C5A7-DE40-490D-A033-83A6C43CC31F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CEA3-0473-446A-8B03-F1E6F0159C2D}" type="datetime1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32" Type="http://schemas.openxmlformats.org/officeDocument/2006/relationships/slide" Target="slide32.xml"/><Relationship Id="rId5" Type="http://schemas.openxmlformats.org/officeDocument/2006/relationships/slide" Target="slide4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28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31" Type="http://schemas.openxmlformats.org/officeDocument/2006/relationships/slide" Target="slide31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Relationship Id="rId30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243408"/>
          <a:ext cx="9468544" cy="7500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498"/>
                <a:gridCol w="1059394"/>
                <a:gridCol w="1210736"/>
                <a:gridCol w="1010548"/>
                <a:gridCol w="1008112"/>
                <a:gridCol w="1080120"/>
                <a:gridCol w="1224136"/>
              </a:tblGrid>
              <a:tr h="1770673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Фонетика и графика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none" dirty="0" smtClean="0">
                          <a:hlinkClick r:id="rId3" action="ppaction://hlinksldjump"/>
                        </a:rPr>
                        <a:t>1</a:t>
                      </a:r>
                      <a:endParaRPr lang="ru-RU" sz="48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none" dirty="0" smtClean="0">
                          <a:hlinkClick r:id="rId4" action="ppaction://hlinksldjump"/>
                        </a:rPr>
                        <a:t>2</a:t>
                      </a:r>
                      <a:endParaRPr lang="ru-RU" sz="48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none" dirty="0" smtClean="0">
                          <a:hlinkClick r:id="rId5" action="ppaction://hlinksldjump"/>
                        </a:rPr>
                        <a:t>3</a:t>
                      </a:r>
                      <a:endParaRPr lang="ru-RU" sz="48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none" dirty="0" smtClean="0">
                          <a:hlinkClick r:id="rId6" action="ppaction://hlinksldjump"/>
                        </a:rPr>
                        <a:t>4</a:t>
                      </a:r>
                      <a:endParaRPr lang="ru-RU" sz="48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sng" dirty="0" smtClean="0">
                          <a:hlinkClick r:id="rId7" action="ppaction://hlinksldjump"/>
                        </a:rPr>
                        <a:t>5</a:t>
                      </a:r>
                      <a:endParaRPr lang="ru-RU" sz="48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u="sng" dirty="0" smtClean="0">
                          <a:hlinkClick r:id="rId8" action="ppaction://hlinksldjump"/>
                        </a:rPr>
                        <a:t>6</a:t>
                      </a:r>
                      <a:endParaRPr lang="ru-RU" sz="4800" u="sng" dirty="0"/>
                    </a:p>
                  </a:txBody>
                  <a:tcPr/>
                </a:tc>
              </a:tr>
              <a:tr h="1341020"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Лексика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7</a:t>
                      </a:r>
                      <a:endParaRPr lang="ru-RU" sz="4800" b="1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0" action="ppaction://hlinksldjump"/>
                        </a:rPr>
                        <a:t>8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1" action="ppaction://hlinksldjump"/>
                        </a:rPr>
                        <a:t>9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2" action="ppaction://hlinksldjump"/>
                        </a:rPr>
                        <a:t>10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/>
                        <a:t> </a:t>
                      </a:r>
                      <a:r>
                        <a:rPr lang="ru-RU" sz="4800" b="1" u="none" dirty="0" smtClean="0">
                          <a:hlinkClick r:id="rId13" action="ppaction://hlinksldjump"/>
                        </a:rPr>
                        <a:t>11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2" action="ppaction://hlinksldjump"/>
                        </a:rPr>
                        <a:t> </a:t>
                      </a:r>
                      <a:r>
                        <a:rPr lang="ru-RU" sz="4800" b="1" u="none" dirty="0" smtClean="0">
                          <a:hlinkClick r:id="rId14" action="ppaction://hlinksldjump"/>
                        </a:rPr>
                        <a:t>12</a:t>
                      </a:r>
                      <a:endParaRPr lang="ru-RU" sz="4800" b="1" u="none" dirty="0"/>
                    </a:p>
                  </a:txBody>
                  <a:tcPr/>
                </a:tc>
              </a:tr>
              <a:tr h="1605831">
                <a:tc>
                  <a:txBody>
                    <a:bodyPr/>
                    <a:lstStyle/>
                    <a:p>
                      <a:r>
                        <a:rPr lang="ru-RU" sz="2800" b="1" baseline="0" dirty="0" err="1" smtClean="0"/>
                        <a:t>Морфемика</a:t>
                      </a:r>
                      <a:r>
                        <a:rPr lang="ru-RU" sz="2800" b="1" baseline="0" dirty="0" smtClean="0"/>
                        <a:t> и </a:t>
                      </a:r>
                      <a:r>
                        <a:rPr lang="ru-RU" sz="2800" b="1" baseline="0" dirty="0" err="1" smtClean="0"/>
                        <a:t>словообразова-ние</a:t>
                      </a:r>
                      <a:endParaRPr lang="ru-RU" sz="2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5" action="ppaction://hlinksldjump"/>
                        </a:rPr>
                        <a:t>13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6" action="ppaction://hlinksldjump"/>
                        </a:rPr>
                        <a:t>14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7" action="ppaction://hlinksldjump"/>
                        </a:rPr>
                        <a:t>15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8" action="ppaction://hlinksldjump"/>
                        </a:rPr>
                        <a:t>16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19" action="ppaction://hlinksldjump"/>
                        </a:rPr>
                        <a:t>17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0" action="ppaction://hlinksldjump"/>
                        </a:rPr>
                        <a:t>18</a:t>
                      </a:r>
                      <a:endParaRPr lang="ru-RU" sz="4800" b="1" u="none" dirty="0"/>
                    </a:p>
                  </a:txBody>
                  <a:tcPr/>
                </a:tc>
              </a:tr>
              <a:tr h="1391721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Морфология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1" action="ppaction://hlinksldjump"/>
                        </a:rPr>
                        <a:t>19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2" action="ppaction://hlinksldjump"/>
                        </a:rPr>
                        <a:t>20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3" action="ppaction://hlinksldjump"/>
                        </a:rPr>
                        <a:t>21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4" action="ppaction://hlinksldjump"/>
                        </a:rPr>
                        <a:t>22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5" action="ppaction://hlinksldjump"/>
                        </a:rPr>
                        <a:t>23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6" action="ppaction://hlinksldjump"/>
                        </a:rPr>
                        <a:t>24</a:t>
                      </a:r>
                      <a:endParaRPr lang="ru-RU" sz="4800" b="1" u="none" dirty="0"/>
                    </a:p>
                  </a:txBody>
                  <a:tcPr/>
                </a:tc>
              </a:tr>
              <a:tr h="1391721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Орфография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7" action="ppaction://hlinksldjump"/>
                        </a:rPr>
                        <a:t>25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8" action="ppaction://hlinksldjump"/>
                        </a:rPr>
                        <a:t>26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29" action="ppaction://hlinksldjump"/>
                        </a:rPr>
                        <a:t>27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30" action="ppaction://hlinksldjump"/>
                        </a:rPr>
                        <a:t>28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31" action="ppaction://hlinksldjump"/>
                        </a:rPr>
                        <a:t>29</a:t>
                      </a:r>
                      <a:endParaRPr lang="ru-RU" sz="4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u="none" dirty="0" smtClean="0">
                          <a:hlinkClick r:id="rId32" action="ppaction://hlinksldjump"/>
                        </a:rPr>
                        <a:t>30</a:t>
                      </a:r>
                      <a:endParaRPr lang="ru-RU" sz="4800" b="1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476672"/>
            <a:ext cx="60486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i="1" dirty="0" smtClean="0">
                <a:solidFill>
                  <a:srgbClr val="C00000"/>
                </a:solidFill>
              </a:rPr>
              <a:t>Как вы объясните слово  «ошеломить»? От какого слова оно произошло? Подберите синоним к этому слову</a:t>
            </a:r>
            <a:endParaRPr lang="ru-RU" sz="4800" i="1" dirty="0">
              <a:solidFill>
                <a:srgbClr val="C00000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9" name="Управляющая кнопка: назад 8">
            <a:hlinkClick r:id="" action="ppaction://hlinkshowjump?jump=firstslide" highlightClick="1"/>
          </p:cNvPr>
          <p:cNvSpPr/>
          <p:nvPr/>
        </p:nvSpPr>
        <p:spPr>
          <a:xfrm>
            <a:off x="8316432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6643702" y="6350023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10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572000" y="5929330"/>
            <a:ext cx="21224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Удивить</a:t>
            </a:r>
          </a:p>
          <a:p>
            <a:r>
              <a:rPr lang="ru-RU" sz="2000" b="1" dirty="0" smtClean="0"/>
              <a:t>От слова «шлем»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1000108"/>
            <a:ext cx="8460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chemeClr val="accent5">
                    <a:lumMod val="50000"/>
                  </a:schemeClr>
                </a:solidFill>
              </a:rPr>
              <a:t>Дремлет старушка в кресле.</a:t>
            </a:r>
          </a:p>
          <a:p>
            <a:r>
              <a:rPr lang="ru-RU" sz="4000" i="1" dirty="0" smtClean="0">
                <a:solidFill>
                  <a:schemeClr val="accent5">
                    <a:lumMod val="50000"/>
                  </a:schemeClr>
                </a:solidFill>
              </a:rPr>
              <a:t>Дремлет чуткий камыш</a:t>
            </a:r>
          </a:p>
          <a:p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3286124"/>
            <a:ext cx="81369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В каком значении употреблено слово дремлет? Укажите  художественное средство(троп) в литературе , основанное на разных значениях одного слова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215338" y="6499694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" name="Управляющая кнопка: далее 15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286116" y="6000768"/>
            <a:ext cx="5455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1- прямое значение 2 –переносное  МЕТАФОРА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6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76328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Как называются слова, которые</a:t>
            </a:r>
          </a:p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являются отгадкой в следующем</a:t>
            </a:r>
          </a:p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четверостишии: 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8074" y="2071678"/>
            <a:ext cx="87359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7030A0"/>
                </a:solidFill>
              </a:rPr>
              <a:t>Со мной ходи стрелять учиться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И на гряде меня ищи.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Могу попасть я метко в птицу,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А часто попадаю в щи.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43240" y="592933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Лук</a:t>
            </a:r>
            <a:endParaRPr lang="ru-RU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653242" y="6340308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316432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476672"/>
            <a:ext cx="778366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Объясните значение и происхождение фразеологизма </a:t>
            </a:r>
          </a:p>
          <a:p>
            <a:r>
              <a:rPr lang="ru-RU" sz="8800" i="1" dirty="0" smtClean="0">
                <a:solidFill>
                  <a:srgbClr val="FF0000"/>
                </a:solidFill>
              </a:rPr>
              <a:t>«Не солоно хлебавши»</a:t>
            </a:r>
            <a:endParaRPr lang="ru-RU" sz="8800" i="1" dirty="0">
              <a:solidFill>
                <a:srgbClr val="FF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81804" y="6350023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786182" y="6000768"/>
            <a:ext cx="4181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Разочароваться в приёме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971600" y="292874"/>
            <a:ext cx="69277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Объясните значение фразеологизмов после того, как дадите определение фразеологизмов:</a:t>
            </a:r>
          </a:p>
          <a:p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2800" dirty="0" smtClean="0">
                <a:solidFill>
                  <a:srgbClr val="FF0000"/>
                </a:solidFill>
              </a:rPr>
              <a:t>ТЯНУТЬ КАНИТЕЛЬ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КОНЦЫ В ВОДУ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 smtClean="0">
              <a:solidFill>
                <a:srgbClr val="FF0000"/>
              </a:solidFill>
            </a:endParaRPr>
          </a:p>
          <a:p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dirty="0" smtClean="0">
                <a:solidFill>
                  <a:srgbClr val="FF0000"/>
                </a:solidFill>
              </a:rPr>
              <a:t>ЛЯСЫ ТОЧИТЬ</a:t>
            </a:r>
            <a:endParaRPr lang="ru-RU" sz="2800" dirty="0"/>
          </a:p>
        </p:txBody>
      </p:sp>
      <p:sp>
        <p:nvSpPr>
          <p:cNvPr id="5" name="Управляющая кнопка: назад 4">
            <a:hlinkClick r:id="" action="ppaction://hlinkshowjump?jump=firstslide" highlightClick="1"/>
          </p:cNvPr>
          <p:cNvSpPr/>
          <p:nvPr/>
        </p:nvSpPr>
        <p:spPr>
          <a:xfrm>
            <a:off x="8214214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Управляющая кнопка: далее 8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499992" y="1844824"/>
            <a:ext cx="4546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МЕДЛЕННО ВЫПОЛНЯТЬ РАБОТУ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924944"/>
            <a:ext cx="2266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СКРЫТЬ, УТАИТЬ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407194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99992" y="4653136"/>
            <a:ext cx="1366962" cy="470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БОЛТАТЬ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76328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009900"/>
                </a:solidFill>
              </a:rPr>
              <a:t>Докажите, что данные слова не одного корня. Подберите к каждому из них</a:t>
            </a:r>
          </a:p>
          <a:p>
            <a:r>
              <a:rPr lang="ru-RU" sz="2800" i="1" dirty="0" smtClean="0">
                <a:solidFill>
                  <a:srgbClr val="009900"/>
                </a:solidFill>
              </a:rPr>
              <a:t>Хотя бы по одному родственному слову</a:t>
            </a:r>
            <a:endParaRPr lang="ru-RU" sz="2800" i="1" dirty="0">
              <a:solidFill>
                <a:srgbClr val="0099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844824"/>
            <a:ext cx="73448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ВВОДНЫЙ – ВОДНЫЙ; ВИННЫЙ – ОБВИНИТЕЛЬ; ВРЕДОНОСНЫЙ – ДЛИННОНОСЫЙ; НОЖНИЦЫ – ТРЕНОЖНИК; МОЩНЫЙ – МОЩЁНЫЙ; РОСПИСЬ – ЗАРОСЛЬ; ГОДОВАЛЫЙ - ВЫГОДНЫЙ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noaction" highlightClick="1"/>
          </p:cNvPr>
          <p:cNvSpPr/>
          <p:nvPr/>
        </p:nvSpPr>
        <p:spPr>
          <a:xfrm>
            <a:off x="64291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4441471" y="5060209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Вводить – вода- вино –вина – носить- </a:t>
            </a:r>
            <a:r>
              <a:rPr lang="ru-RU" sz="2400" b="1" dirty="0" err="1" smtClean="0"/>
              <a:t>нос-ножи</a:t>
            </a:r>
            <a:r>
              <a:rPr lang="ru-RU" sz="2400" b="1" dirty="0" smtClean="0"/>
              <a:t>- нога- мощь – мостить – писать- росли- год- выгода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476672"/>
            <a:ext cx="712879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Отыщите приставки: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Подосиновик, подорожник, подоконник, подошва, подождать, подойти, подовый, подоходный, </a:t>
            </a:r>
            <a:r>
              <a:rPr lang="ru-RU" sz="3600" dirty="0" err="1" smtClean="0">
                <a:solidFill>
                  <a:srgbClr val="FFFF00"/>
                </a:solidFill>
              </a:rPr>
              <a:t>подозрение,пододеяльник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619672" y="4653136"/>
            <a:ext cx="684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</a:rPr>
              <a:t>В словах  подорожник, подоить, подоходный –приставка по-.</a:t>
            </a:r>
          </a:p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</a:rPr>
              <a:t>Подосиновик, подоконник , пододеяльник – под, подождать ,  подошва , подозрение – подо, в слове подовый по – часть корня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noaction" highlightClick="1"/>
          </p:cNvPr>
          <p:cNvSpPr/>
          <p:nvPr/>
        </p:nvSpPr>
        <p:spPr>
          <a:xfrm>
            <a:off x="285720" y="5786454"/>
            <a:ext cx="904184" cy="4103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noaction" highlightClick="1"/>
          </p:cNvPr>
          <p:cNvSpPr/>
          <p:nvPr/>
        </p:nvSpPr>
        <p:spPr>
          <a:xfrm>
            <a:off x="500034" y="578645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1" name="Управляющая кнопка: назад 10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259632" y="4766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17563" y="548680"/>
            <a:ext cx="87264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i="1" dirty="0" smtClean="0">
                <a:solidFill>
                  <a:schemeClr val="accent2">
                    <a:lumMod val="75000"/>
                  </a:schemeClr>
                </a:solidFill>
              </a:rPr>
              <a:t>Назовите суффиксы в следующих словах</a:t>
            </a:r>
            <a:endParaRPr lang="ru-RU" sz="4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204864"/>
            <a:ext cx="2808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Притворяться</a:t>
            </a:r>
          </a:p>
          <a:p>
            <a:r>
              <a:rPr lang="ru-RU" sz="3200" b="1" dirty="0" smtClean="0"/>
              <a:t>Настроение</a:t>
            </a:r>
          </a:p>
          <a:p>
            <a:r>
              <a:rPr lang="ru-RU" sz="3200" b="1" dirty="0" smtClean="0"/>
              <a:t>Ребёнок</a:t>
            </a:r>
          </a:p>
          <a:p>
            <a:r>
              <a:rPr lang="ru-RU" sz="3200" b="1" dirty="0" smtClean="0"/>
              <a:t>Карандашик </a:t>
            </a:r>
          </a:p>
          <a:p>
            <a:r>
              <a:rPr lang="ru-RU" sz="3200" b="1" dirty="0" smtClean="0"/>
              <a:t>Вагончик</a:t>
            </a:r>
          </a:p>
          <a:p>
            <a:r>
              <a:rPr lang="ru-RU" sz="3200" b="1" dirty="0" smtClean="0"/>
              <a:t>Ключик</a:t>
            </a:r>
            <a:endParaRPr lang="ru-RU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91880" y="2204864"/>
            <a:ext cx="338437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Мячик</a:t>
            </a:r>
          </a:p>
          <a:p>
            <a:r>
              <a:rPr lang="ru-RU" sz="3200" b="1" dirty="0" smtClean="0"/>
              <a:t>Стульчик</a:t>
            </a:r>
          </a:p>
          <a:p>
            <a:r>
              <a:rPr lang="ru-RU" sz="3200" b="1" dirty="0" smtClean="0"/>
              <a:t>Платочек</a:t>
            </a:r>
          </a:p>
          <a:p>
            <a:r>
              <a:rPr lang="ru-RU" sz="3200" b="1" dirty="0" smtClean="0"/>
              <a:t>Кусочек</a:t>
            </a:r>
          </a:p>
          <a:p>
            <a:r>
              <a:rPr lang="ru-RU" sz="3200" b="1" dirty="0" smtClean="0"/>
              <a:t>Грузчик</a:t>
            </a:r>
          </a:p>
          <a:p>
            <a:r>
              <a:rPr lang="ru-RU" sz="3200" b="1" dirty="0" smtClean="0"/>
              <a:t>Разносчик</a:t>
            </a:r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635896" y="5301208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-</a:t>
            </a:r>
            <a:r>
              <a:rPr lang="ru-RU" sz="2400" b="1" i="1" dirty="0" smtClean="0">
                <a:solidFill>
                  <a:srgbClr val="C00000"/>
                </a:solidFill>
              </a:rPr>
              <a:t>я- ,</a:t>
            </a:r>
            <a:r>
              <a:rPr lang="ru-RU" sz="2400" b="1" i="1" dirty="0" err="1" smtClean="0">
                <a:solidFill>
                  <a:srgbClr val="C00000"/>
                </a:solidFill>
              </a:rPr>
              <a:t>ся</a:t>
            </a:r>
            <a:r>
              <a:rPr lang="ru-RU" sz="2400" b="1" i="1" dirty="0" smtClean="0">
                <a:solidFill>
                  <a:srgbClr val="C00000"/>
                </a:solidFill>
              </a:rPr>
              <a:t>-,-, 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ени</a:t>
            </a:r>
            <a:r>
              <a:rPr lang="ru-RU" sz="2400" b="1" i="1" dirty="0" smtClean="0">
                <a:solidFill>
                  <a:srgbClr val="C00000"/>
                </a:solidFill>
              </a:rPr>
              <a:t>- ,- </a:t>
            </a:r>
            <a:r>
              <a:rPr lang="ru-RU" sz="2400" b="1" i="1" dirty="0" err="1" smtClean="0">
                <a:solidFill>
                  <a:srgbClr val="C00000"/>
                </a:solidFill>
              </a:rPr>
              <a:t>ёнок</a:t>
            </a:r>
            <a:r>
              <a:rPr lang="ru-RU" sz="2400" b="1" i="1" dirty="0" smtClean="0">
                <a:solidFill>
                  <a:srgbClr val="C00000"/>
                </a:solidFill>
              </a:rPr>
              <a:t>- ,- 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ик</a:t>
            </a:r>
            <a:r>
              <a:rPr lang="ru-RU" sz="2400" b="1" i="1" dirty="0" smtClean="0">
                <a:solidFill>
                  <a:srgbClr val="C00000"/>
                </a:solidFill>
              </a:rPr>
              <a:t> -,-чик-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ик</a:t>
            </a:r>
            <a:r>
              <a:rPr lang="ru-RU" sz="2400" b="1" i="1" dirty="0" smtClean="0">
                <a:solidFill>
                  <a:srgbClr val="C00000"/>
                </a:solidFill>
              </a:rPr>
              <a:t>-, 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чик-,чик</a:t>
            </a:r>
            <a:r>
              <a:rPr lang="ru-RU" sz="2400" b="1" i="1" dirty="0" smtClean="0">
                <a:solidFill>
                  <a:srgbClr val="C00000"/>
                </a:solidFill>
              </a:rPr>
              <a:t> 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ек</a:t>
            </a:r>
            <a:r>
              <a:rPr lang="ru-RU" sz="2400" b="1" i="1" dirty="0" smtClean="0">
                <a:solidFill>
                  <a:srgbClr val="C00000"/>
                </a:solidFill>
              </a:rPr>
              <a:t>-, 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ек</a:t>
            </a:r>
            <a:r>
              <a:rPr lang="ru-RU" sz="2400" b="1" i="1" dirty="0" smtClean="0">
                <a:solidFill>
                  <a:srgbClr val="C00000"/>
                </a:solidFill>
              </a:rPr>
              <a:t>-, -</a:t>
            </a:r>
            <a:r>
              <a:rPr lang="ru-RU" sz="2400" b="1" i="1" dirty="0" err="1" smtClean="0">
                <a:solidFill>
                  <a:srgbClr val="C00000"/>
                </a:solidFill>
              </a:rPr>
              <a:t>чик-,--чик</a:t>
            </a:r>
            <a:r>
              <a:rPr lang="ru-RU" sz="2400" b="1" i="1" dirty="0" smtClean="0">
                <a:solidFill>
                  <a:srgbClr val="C00000"/>
                </a:solidFill>
              </a:rPr>
              <a:t>-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5" name="Нижний колонтитул 12"/>
          <p:cNvSpPr txBox="1">
            <a:spLocks/>
          </p:cNvSpPr>
          <p:nvPr/>
        </p:nvSpPr>
        <p:spPr>
          <a:xfrm>
            <a:off x="3131840" y="623731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7" grpId="2" animBg="1"/>
      <p:bldP spid="12" grpId="0"/>
      <p:bldP spid="14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</a:rPr>
              <a:t>Определите, в каких словах имеется приставка на-, приставка над-, надо- и где</a:t>
            </a:r>
          </a:p>
          <a:p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</a:rPr>
              <a:t>приставки нет</a:t>
            </a:r>
            <a:endParaRPr lang="ru-RU" sz="32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2060848"/>
            <a:ext cx="31683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НАДОИТЬ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НАДОЕСТЬ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НАДОКОННЫЙ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НАДОУМИТЬ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НАДОБНОСТЬ</a:t>
            </a:r>
            <a:b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НАДОРВАТЬСЯ</a:t>
            </a:r>
          </a:p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НАДОЛГО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9" name="Управляющая кнопка: назад 8">
            <a:hlinkClick r:id="" action="ppaction://hlinkshowjump?jump=firstslide" highlightClick="1"/>
          </p:cNvPr>
          <p:cNvSpPr/>
          <p:nvPr/>
        </p:nvSpPr>
        <p:spPr>
          <a:xfrm>
            <a:off x="8215338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788024" y="3140966"/>
            <a:ext cx="36724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Надоить, надолго – приставка на-,</a:t>
            </a:r>
          </a:p>
          <a:p>
            <a:r>
              <a:rPr lang="ru-RU" sz="2400" dirty="0" smtClean="0"/>
              <a:t>надоконный – над, надоесть, надоумить, надорваться - надо-.</a:t>
            </a:r>
          </a:p>
          <a:p>
            <a:r>
              <a:rPr lang="ru-RU" sz="2400" dirty="0" smtClean="0"/>
              <a:t>В слове надобность приставки нет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1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332656"/>
            <a:ext cx="73448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Определите, в каких словах есть приставка по-, под- и подо- и какие вовсе не имеют приставки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348880"/>
            <a:ext cx="7488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5">
                    <a:lumMod val="75000"/>
                  </a:schemeClr>
                </a:solidFill>
              </a:rPr>
              <a:t>Подосиновик, подорожник, подоконник, подошва, подождать, подогреть, подо-</a:t>
            </a:r>
          </a:p>
          <a:p>
            <a:r>
              <a:rPr lang="ru-RU" sz="3600" b="1" i="1" dirty="0" smtClean="0">
                <a:solidFill>
                  <a:schemeClr val="accent5">
                    <a:lumMod val="75000"/>
                  </a:schemeClr>
                </a:solidFill>
              </a:rPr>
              <a:t>вый (пирог), подоить, подоходный, подозрение, пододеяльник</a:t>
            </a:r>
            <a:endParaRPr lang="ru-RU" sz="36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215338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987824" y="5085184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По- подорожник, подоить, подоходный, подо- подошва, подождать, подогреть ,подозрение, под -  подосиновик , подоконник.</a:t>
            </a:r>
          </a:p>
          <a:p>
            <a:r>
              <a:rPr lang="ru-RU" sz="2000" b="1" dirty="0" smtClean="0"/>
              <a:t>Подовый – нет приставки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8" grpId="1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-26323"/>
            <a:ext cx="5541458" cy="6884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Какой  фонетический процесс происходит в словах:</a:t>
            </a:r>
          </a:p>
          <a:p>
            <a:endParaRPr lang="ru-RU" b="1" dirty="0" smtClean="0"/>
          </a:p>
          <a:p>
            <a:r>
              <a:rPr lang="ru-RU" sz="3600" b="1" dirty="0" smtClean="0"/>
              <a:t>Гардеро</a:t>
            </a:r>
            <a:r>
              <a:rPr lang="ru-RU" sz="3600" b="1" dirty="0" smtClean="0">
                <a:solidFill>
                  <a:srgbClr val="FF0000"/>
                </a:solidFill>
              </a:rPr>
              <a:t>б</a:t>
            </a:r>
          </a:p>
          <a:p>
            <a:r>
              <a:rPr lang="ru-RU" sz="3600" b="1" dirty="0" smtClean="0"/>
              <a:t>Пово</a:t>
            </a:r>
            <a:r>
              <a:rPr lang="ru-RU" sz="3600" b="1" dirty="0" smtClean="0">
                <a:solidFill>
                  <a:srgbClr val="FF0000"/>
                </a:solidFill>
              </a:rPr>
              <a:t>з</a:t>
            </a:r>
            <a:r>
              <a:rPr lang="ru-RU" sz="3600" b="1" dirty="0" smtClean="0"/>
              <a:t>ка</a:t>
            </a:r>
          </a:p>
          <a:p>
            <a:r>
              <a:rPr lang="ru-RU" sz="3600" b="1" dirty="0" smtClean="0"/>
              <a:t>Перехо</a:t>
            </a:r>
            <a:r>
              <a:rPr lang="ru-RU" sz="3600" b="1" dirty="0" smtClean="0">
                <a:solidFill>
                  <a:srgbClr val="FF0000"/>
                </a:solidFill>
              </a:rPr>
              <a:t>д</a:t>
            </a:r>
          </a:p>
          <a:p>
            <a:r>
              <a:rPr lang="ru-RU" sz="3600" b="1" dirty="0" smtClean="0"/>
              <a:t>Моро</a:t>
            </a:r>
            <a:r>
              <a:rPr lang="ru-RU" sz="3600" b="1" dirty="0" smtClean="0">
                <a:solidFill>
                  <a:srgbClr val="FF0000"/>
                </a:solidFill>
              </a:rPr>
              <a:t>з</a:t>
            </a:r>
          </a:p>
          <a:p>
            <a:r>
              <a:rPr lang="ru-RU" sz="3600" b="1" dirty="0" smtClean="0"/>
              <a:t>Парохо</a:t>
            </a:r>
            <a:r>
              <a:rPr lang="ru-RU" sz="3600" b="1" dirty="0" smtClean="0">
                <a:solidFill>
                  <a:srgbClr val="FF0000"/>
                </a:solidFill>
              </a:rPr>
              <a:t>д</a:t>
            </a:r>
          </a:p>
          <a:p>
            <a:r>
              <a:rPr lang="ru-RU" sz="3600" b="1" dirty="0" smtClean="0"/>
              <a:t>С берего</a:t>
            </a:r>
            <a:r>
              <a:rPr lang="ru-RU" sz="3600" b="1" dirty="0" smtClean="0">
                <a:solidFill>
                  <a:srgbClr val="FF0000"/>
                </a:solidFill>
              </a:rPr>
              <a:t>в</a:t>
            </a:r>
          </a:p>
          <a:p>
            <a:r>
              <a:rPr lang="ru-RU" sz="3600" b="1" dirty="0" smtClean="0"/>
              <a:t>Переска</a:t>
            </a:r>
            <a:r>
              <a:rPr lang="ru-RU" sz="3600" b="1" dirty="0" smtClean="0">
                <a:solidFill>
                  <a:srgbClr val="FF0000"/>
                </a:solidFill>
              </a:rPr>
              <a:t>з</a:t>
            </a:r>
            <a:endParaRPr lang="ru-RU" sz="3600" b="1" dirty="0" smtClean="0">
              <a:solidFill>
                <a:srgbClr val="FF0000"/>
              </a:solidFill>
              <a:hlinkClick r:id="" action="ppaction://hlinkshowjump?jump=previousslide" tooltip="связать с фонетикой №1 в 2 слайде"/>
              <a:hlinkMouseOver r:id="" action="ppaction://hlinkshowjump?jump=previousslide"/>
            </a:endParaRPr>
          </a:p>
          <a:p>
            <a:endParaRPr lang="ru-RU" dirty="0" smtClean="0">
              <a:hlinkClick r:id="" action="ppaction://hlinkshowjump?jump=firstslide"/>
            </a:endParaRPr>
          </a:p>
          <a:p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5842337"/>
            <a:ext cx="4357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 оглушение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143900" y="6429396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404664"/>
            <a:ext cx="6120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/>
              <a:t>Какие из данных слов являются сложными ?</a:t>
            </a:r>
            <a:endParaRPr lang="ru-RU" sz="3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1700808"/>
            <a:ext cx="75608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chemeClr val="accent4">
                    <a:lumMod val="75000"/>
                  </a:schemeClr>
                </a:solidFill>
              </a:rPr>
              <a:t>Сверхъестественный, трёхъярусный, контратака, нижеупомянутый, субтропический, предоктябрьский,</a:t>
            </a:r>
            <a:endParaRPr lang="ru-RU" sz="44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20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491880" y="5517233"/>
            <a:ext cx="3096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Трёхъярусный, нижеупомянутый</a:t>
            </a:r>
            <a:endParaRPr lang="ru-RU" sz="2800" dirty="0"/>
          </a:p>
        </p:txBody>
      </p:sp>
      <p:sp>
        <p:nvSpPr>
          <p:cNvPr id="11" name="Управляющая кнопка: далее 10">
            <a:hlinkClick r:id="" action="ppaction://noaction" highlightClick="1"/>
          </p:cNvPr>
          <p:cNvSpPr/>
          <p:nvPr/>
        </p:nvSpPr>
        <p:spPr>
          <a:xfrm>
            <a:off x="571472" y="6143644"/>
            <a:ext cx="112020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04664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/>
              <a:t>Поставьте данные слова во множественное число</a:t>
            </a:r>
            <a:endParaRPr lang="ru-RU" sz="3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844824"/>
            <a:ext cx="61926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Человек, судно, курица, лист (бумаги), лист (дерева), зуб (волка),</a:t>
            </a:r>
          </a:p>
          <a:p>
            <a:r>
              <a:rPr lang="ru-RU" sz="4000" dirty="0" smtClean="0">
                <a:solidFill>
                  <a:srgbClr val="FF0000"/>
                </a:solidFill>
              </a:rPr>
              <a:t>зуб (пилы) ,зелень, порт, фронт, якорь, слесарь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524"/>
            <a:ext cx="2133600" cy="548562"/>
          </a:xfrm>
        </p:spPr>
        <p:txBody>
          <a:bodyPr/>
          <a:lstStyle/>
          <a:p>
            <a:fld id="{725C68B6-61C2-468F-89AB-4B9F7531AA68}" type="slidenum">
              <a:rPr lang="ru-RU" sz="2000" smtClean="0">
                <a:solidFill>
                  <a:schemeClr val="bg1"/>
                </a:solidFill>
              </a:rPr>
              <a:pPr/>
              <a:t>21</a:t>
            </a:fld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143900" y="6408833"/>
            <a:ext cx="144000" cy="21636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357554" y="5072074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Люди, суда ,куры , листы, листья, зубы, зубья, зеленя, порты, фронты, якоря, слесари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971600" y="6143644"/>
            <a:ext cx="86409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6328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Bookman Old Style" pitchFamily="18" charset="0"/>
              </a:rPr>
              <a:t>КАКИЕ ИЗ ДАННЫХ СУЩЕСТВИТЕЛЬНЫХ НЕ ИЗМЕНЯЮТСЯ ПО ПАДЕЖАМ?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44824"/>
            <a:ext cx="88924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Сирота, Дюма, какаду, кофе, авеню, ябеда, ножницы, Джейн </a:t>
            </a:r>
            <a:r>
              <a:rPr lang="ru-RU" sz="3600" i="1" dirty="0" err="1" smtClean="0">
                <a:solidFill>
                  <a:srgbClr val="FF0000"/>
                </a:solidFill>
              </a:rPr>
              <a:t>Остин</a:t>
            </a:r>
            <a:r>
              <a:rPr lang="ru-RU" sz="3600" i="1" dirty="0" smtClean="0">
                <a:solidFill>
                  <a:srgbClr val="FF0000"/>
                </a:solidFill>
              </a:rPr>
              <a:t>, мука, стремя, тире, поле, плакса, </a:t>
            </a:r>
            <a:r>
              <a:rPr lang="ru-RU" sz="3600" i="1" dirty="0" err="1" smtClean="0">
                <a:solidFill>
                  <a:srgbClr val="FF0000"/>
                </a:solidFill>
              </a:rPr>
              <a:t>Фенимор</a:t>
            </a:r>
            <a:r>
              <a:rPr lang="ru-RU" sz="3600" i="1" dirty="0" smtClean="0">
                <a:solidFill>
                  <a:srgbClr val="FF0000"/>
                </a:solidFill>
              </a:rPr>
              <a:t> Купер, </a:t>
            </a:r>
            <a:r>
              <a:rPr lang="ru-RU" sz="3600" i="1" dirty="0" err="1" smtClean="0">
                <a:solidFill>
                  <a:srgbClr val="FF0000"/>
                </a:solidFill>
              </a:rPr>
              <a:t>Швацнейгер</a:t>
            </a:r>
            <a:endParaRPr lang="ru-RU" sz="3600" i="1" dirty="0" smtClean="0">
              <a:solidFill>
                <a:srgbClr val="FF0000"/>
              </a:solidFill>
            </a:endParaRPr>
          </a:p>
          <a:p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 flipV="1">
            <a:off x="3275856" y="393305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27984" y="4941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63888" y="5013176"/>
            <a:ext cx="4905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Дюма, какаду, кофе, авеню, Джейн 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Остин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, тире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219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Какой частью речи являются выделенные слова?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412776"/>
            <a:ext cx="7888960" cy="43088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7030A0"/>
                </a:solidFill>
              </a:rPr>
              <a:t>На тротуаре много </a:t>
            </a:r>
            <a:r>
              <a:rPr lang="ru-RU" sz="3200" i="1" dirty="0" smtClean="0"/>
              <a:t>прохожих.</a:t>
            </a:r>
          </a:p>
          <a:p>
            <a:r>
              <a:rPr lang="ru-RU" sz="3200" i="1" dirty="0" smtClean="0">
                <a:solidFill>
                  <a:srgbClr val="7030A0"/>
                </a:solidFill>
              </a:rPr>
              <a:t>На обед подали </a:t>
            </a:r>
            <a:r>
              <a:rPr lang="ru-RU" sz="3200" i="1" dirty="0" smtClean="0"/>
              <a:t>жаркое.</a:t>
            </a:r>
          </a:p>
          <a:p>
            <a:r>
              <a:rPr lang="ru-RU" sz="3200" i="1" dirty="0" smtClean="0"/>
              <a:t>Слепой</a:t>
            </a:r>
            <a:r>
              <a:rPr lang="ru-RU" sz="3200" i="1" dirty="0" smtClean="0">
                <a:solidFill>
                  <a:srgbClr val="7030A0"/>
                </a:solidFill>
              </a:rPr>
              <a:t> палкой нащупывал дорогу.</a:t>
            </a:r>
          </a:p>
          <a:p>
            <a:r>
              <a:rPr lang="ru-RU" sz="3200" i="1" dirty="0" smtClean="0">
                <a:solidFill>
                  <a:srgbClr val="7030A0"/>
                </a:solidFill>
              </a:rPr>
              <a:t>Стану я слушать всякого </a:t>
            </a:r>
            <a:r>
              <a:rPr lang="ru-RU" sz="3200" i="1" dirty="0" smtClean="0"/>
              <a:t>встречного</a:t>
            </a:r>
          </a:p>
          <a:p>
            <a:r>
              <a:rPr lang="ru-RU" sz="3200" i="1" dirty="0" smtClean="0">
                <a:solidFill>
                  <a:srgbClr val="7030A0"/>
                </a:solidFill>
              </a:rPr>
              <a:t>-</a:t>
            </a:r>
            <a:r>
              <a:rPr lang="ru-RU" sz="3200" i="1" dirty="0" smtClean="0"/>
              <a:t>поперечного!</a:t>
            </a:r>
          </a:p>
          <a:p>
            <a:r>
              <a:rPr lang="ru-RU" sz="3200" i="1" dirty="0" smtClean="0">
                <a:solidFill>
                  <a:srgbClr val="7030A0"/>
                </a:solidFill>
              </a:rPr>
              <a:t>В посёлке открыли новую </a:t>
            </a:r>
            <a:r>
              <a:rPr lang="ru-RU" sz="3200" i="1" dirty="0" smtClean="0"/>
              <a:t>чайную.</a:t>
            </a:r>
          </a:p>
          <a:p>
            <a:r>
              <a:rPr lang="ru-RU" sz="3200" i="1" dirty="0" smtClean="0">
                <a:solidFill>
                  <a:srgbClr val="7030A0"/>
                </a:solidFill>
              </a:rPr>
              <a:t>Дверь эта вела в </a:t>
            </a:r>
            <a:r>
              <a:rPr lang="ru-RU" sz="3200" i="1" dirty="0" smtClean="0"/>
              <a:t>прихожую.</a:t>
            </a:r>
          </a:p>
          <a:p>
            <a:r>
              <a:rPr lang="ru-RU" sz="3200" i="1" dirty="0" smtClean="0"/>
              <a:t>Чужих</a:t>
            </a:r>
            <a:r>
              <a:rPr lang="ru-RU" sz="3200" i="1" dirty="0" smtClean="0">
                <a:solidFill>
                  <a:srgbClr val="7030A0"/>
                </a:solidFill>
              </a:rPr>
              <a:t> у нас не любят.</a:t>
            </a:r>
          </a:p>
          <a:p>
            <a:endParaRPr lang="ru-RU" dirty="0"/>
          </a:p>
        </p:txBody>
      </p:sp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215338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16216" y="5661248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3275856" y="6675437"/>
            <a:ext cx="2895600" cy="365125"/>
          </a:xfrm>
        </p:spPr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0" name="Управляющая кнопка: далее 9">
            <a:hlinkClick r:id="" action="ppaction://noaction" highlightClick="1"/>
          </p:cNvPr>
          <p:cNvSpPr/>
          <p:nvPr/>
        </p:nvSpPr>
        <p:spPr>
          <a:xfrm>
            <a:off x="642910" y="6072206"/>
            <a:ext cx="1408810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5661248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Прилагательные, перешедшие в существительные (субстантивированные прилагательные)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7704" y="548680"/>
            <a:ext cx="5760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i="1" dirty="0" smtClean="0">
                <a:solidFill>
                  <a:schemeClr val="accent1">
                    <a:lumMod val="75000"/>
                  </a:schemeClr>
                </a:solidFill>
              </a:rPr>
              <a:t>Какие четыре моря носят название цвета?</a:t>
            </a:r>
            <a:endParaRPr lang="ru-RU" sz="6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1" name="Управляющая кнопка: далее 10">
            <a:hlinkClick r:id="" action="ppaction://noaction" highlightClick="1"/>
          </p:cNvPr>
          <p:cNvSpPr/>
          <p:nvPr/>
        </p:nvSpPr>
        <p:spPr>
          <a:xfrm>
            <a:off x="539552" y="6021288"/>
            <a:ext cx="122413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139952" y="5157192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</a:rPr>
              <a:t>Чёрное, Жёлтое, Белое, Красное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971600" y="728700"/>
            <a:ext cx="7272808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Отгадайте загадку-каламбур</a:t>
            </a: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с буквой г  - лечу,</a:t>
            </a:r>
          </a:p>
          <a:p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с буквой, в – лечу.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 flipH="1">
            <a:off x="4324680" y="5517232"/>
            <a:ext cx="3343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/>
              <a:t>Грач, врач</a:t>
            </a:r>
            <a:endParaRPr lang="ru-RU" sz="3600" i="1" dirty="0"/>
          </a:p>
        </p:txBody>
      </p:sp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571472" y="6143644"/>
            <a:ext cx="1336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332657"/>
            <a:ext cx="697295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7030A0"/>
                </a:solidFill>
              </a:rPr>
              <a:t>У каких глаголов на конце животное с ветвистыми</a:t>
            </a:r>
          </a:p>
          <a:p>
            <a:r>
              <a:rPr lang="ru-RU" sz="6600" b="1" i="1" dirty="0" smtClean="0">
                <a:solidFill>
                  <a:srgbClr val="7030A0"/>
                </a:solidFill>
              </a:rPr>
              <a:t>рогами?</a:t>
            </a:r>
            <a:endParaRPr lang="ru-RU" sz="6600" b="1" i="1" dirty="0">
              <a:solidFill>
                <a:srgbClr val="7030A0"/>
              </a:solidFill>
            </a:endParaRPr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500801" y="5157192"/>
            <a:ext cx="40316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Все глаголы прошедшего времени, единственного числа, среднего рода,</a:t>
            </a:r>
          </a:p>
          <a:p>
            <a:r>
              <a:rPr lang="ru-RU" sz="2400" dirty="0" smtClean="0"/>
              <a:t>оканчивающиеся на -лось</a:t>
            </a:r>
            <a:endParaRPr lang="ru-RU" sz="2400" dirty="0"/>
          </a:p>
        </p:txBody>
      </p:sp>
      <p:sp>
        <p:nvSpPr>
          <p:cNvPr id="9" name="Управляющая кнопка: далее 8">
            <a:hlinkClick r:id="" action="ppaction://noaction" highlightClick="1"/>
          </p:cNvPr>
          <p:cNvSpPr/>
          <p:nvPr/>
        </p:nvSpPr>
        <p:spPr>
          <a:xfrm>
            <a:off x="571472" y="6143644"/>
            <a:ext cx="112020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548680"/>
            <a:ext cx="7133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i="1" dirty="0" smtClean="0">
                <a:solidFill>
                  <a:srgbClr val="FF0000"/>
                </a:solidFill>
              </a:rPr>
              <a:t>НАЙДИТЕ ЛИШНЕЕ СЛОВО</a:t>
            </a:r>
            <a:endParaRPr lang="ru-RU" sz="4800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1700808"/>
            <a:ext cx="298376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Приготовить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Прискакать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Придумать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прилететь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Пример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Придел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Приём</a:t>
            </a:r>
          </a:p>
          <a:p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436096" y="5805264"/>
            <a:ext cx="1745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/>
              <a:t>пример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5" y="188640"/>
            <a:ext cx="58326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</a:rPr>
              <a:t>Сформулируйте правило орфографии, основываясь на примерах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9952" y="1196752"/>
            <a:ext cx="3669202" cy="4505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Предыдущий </a:t>
            </a:r>
          </a:p>
          <a:p>
            <a:r>
              <a:rPr lang="ru-RU" sz="3600" b="1" dirty="0" smtClean="0"/>
              <a:t>Безызвестный</a:t>
            </a:r>
          </a:p>
          <a:p>
            <a:r>
              <a:rPr lang="ru-RU" sz="4000" b="1" dirty="0" smtClean="0"/>
              <a:t>Подытожить</a:t>
            </a:r>
          </a:p>
          <a:p>
            <a:r>
              <a:rPr lang="ru-RU" sz="4000" b="1" dirty="0" err="1" smtClean="0"/>
              <a:t>Сверхинтерес-ный</a:t>
            </a:r>
            <a:endParaRPr lang="ru-RU" sz="4000" b="1" dirty="0" smtClean="0"/>
          </a:p>
          <a:p>
            <a:r>
              <a:rPr lang="ru-RU" sz="4000" b="1" dirty="0" smtClean="0"/>
              <a:t>Разыскать</a:t>
            </a:r>
          </a:p>
          <a:p>
            <a:r>
              <a:rPr lang="ru-RU" sz="4000" b="1" dirty="0" smtClean="0"/>
              <a:t>Подыграть</a:t>
            </a:r>
            <a:endParaRPr lang="ru-RU" sz="4000" b="1" dirty="0"/>
          </a:p>
        </p:txBody>
      </p:sp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55576" y="2132856"/>
            <a:ext cx="2816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После приставок на согласный  (кроме приставки сверх) в корне пишется не и, а </a:t>
            </a:r>
            <a:r>
              <a:rPr lang="ru-RU" sz="2800" dirty="0" err="1" smtClean="0">
                <a:solidFill>
                  <a:srgbClr val="C00000"/>
                </a:solidFill>
              </a:rPr>
              <a:t>ы</a:t>
            </a:r>
            <a:r>
              <a:rPr lang="ru-RU" sz="2800" dirty="0" smtClean="0">
                <a:solidFill>
                  <a:srgbClr val="C00000"/>
                </a:solidFill>
              </a:rPr>
              <a:t>- 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92696"/>
            <a:ext cx="77555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i="1" dirty="0" smtClean="0">
                <a:solidFill>
                  <a:schemeClr val="accent1">
                    <a:lumMod val="75000"/>
                  </a:schemeClr>
                </a:solidFill>
              </a:rPr>
              <a:t>Найдите ошибки в тексте</a:t>
            </a:r>
          </a:p>
          <a:p>
            <a:r>
              <a:rPr lang="ru-RU" sz="4800" i="1" dirty="0" smtClean="0">
                <a:solidFill>
                  <a:schemeClr val="accent1">
                    <a:lumMod val="75000"/>
                  </a:schemeClr>
                </a:solidFill>
              </a:rPr>
              <a:t>стихотворения С. Маршака</a:t>
            </a:r>
            <a:endParaRPr lang="ru-RU" sz="4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3968" y="2348881"/>
            <a:ext cx="48600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Дама </a:t>
            </a:r>
            <a:r>
              <a:rPr lang="ru-RU" sz="3600" b="1" dirty="0" err="1" smtClean="0"/>
              <a:t>здавала</a:t>
            </a:r>
            <a:r>
              <a:rPr lang="ru-RU" sz="3600" b="1" dirty="0" smtClean="0"/>
              <a:t> в </a:t>
            </a:r>
            <a:r>
              <a:rPr lang="ru-RU" sz="3600" b="1" dirty="0" err="1" smtClean="0"/>
              <a:t>багаш</a:t>
            </a:r>
            <a:endParaRPr lang="ru-RU" sz="3600" b="1" dirty="0" smtClean="0"/>
          </a:p>
          <a:p>
            <a:r>
              <a:rPr lang="ru-RU" sz="3600" b="1" dirty="0" smtClean="0"/>
              <a:t>Диван,</a:t>
            </a:r>
          </a:p>
          <a:p>
            <a:r>
              <a:rPr lang="ru-RU" sz="3600" b="1" dirty="0" err="1" smtClean="0"/>
              <a:t>Чимодан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сакваяш</a:t>
            </a:r>
            <a:r>
              <a:rPr lang="ru-RU" sz="3600" b="1" dirty="0" smtClean="0"/>
              <a:t>,</a:t>
            </a:r>
          </a:p>
          <a:p>
            <a:r>
              <a:rPr lang="ru-RU" sz="3600" b="1" dirty="0" smtClean="0"/>
              <a:t>Картину,</a:t>
            </a:r>
          </a:p>
          <a:p>
            <a:r>
              <a:rPr lang="ru-RU" sz="3600" b="1" dirty="0" err="1" smtClean="0"/>
              <a:t>Карзину</a:t>
            </a:r>
            <a:endParaRPr lang="ru-RU" sz="3600" b="1" dirty="0" smtClean="0"/>
          </a:p>
          <a:p>
            <a:r>
              <a:rPr lang="ru-RU" sz="3600" b="1" dirty="0" smtClean="0"/>
              <a:t>Картонку</a:t>
            </a:r>
          </a:p>
          <a:p>
            <a:r>
              <a:rPr lang="ru-RU" sz="3600" b="1" dirty="0" smtClean="0"/>
              <a:t>И маленькую </a:t>
            </a:r>
            <a:r>
              <a:rPr lang="ru-RU" sz="3600" b="1" dirty="0" err="1" smtClean="0"/>
              <a:t>собачёнку</a:t>
            </a:r>
            <a:endParaRPr lang="ru-RU" sz="3600" b="1" dirty="0"/>
          </a:p>
        </p:txBody>
      </p:sp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215338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29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noaction" highlightClick="1"/>
          </p:cNvPr>
          <p:cNvSpPr/>
          <p:nvPr/>
        </p:nvSpPr>
        <p:spPr>
          <a:xfrm>
            <a:off x="571472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55576" y="2420888"/>
            <a:ext cx="19442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</a:t>
            </a:r>
            <a:r>
              <a:rPr lang="ru-RU" sz="2800" dirty="0" smtClean="0"/>
              <a:t>давала, бага</a:t>
            </a:r>
            <a:r>
              <a:rPr lang="ru-RU" sz="2800" dirty="0" smtClean="0">
                <a:solidFill>
                  <a:srgbClr val="FF0000"/>
                </a:solidFill>
              </a:rPr>
              <a:t>ж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ч</a:t>
            </a:r>
            <a:r>
              <a:rPr lang="ru-RU" sz="2800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модан , </a:t>
            </a:r>
            <a:r>
              <a:rPr lang="ru-RU" sz="2800" dirty="0" err="1" smtClean="0"/>
              <a:t>сакв</a:t>
            </a:r>
            <a:r>
              <a:rPr lang="ru-RU" sz="2800" dirty="0" err="1" smtClean="0">
                <a:solidFill>
                  <a:srgbClr val="C00000"/>
                </a:solidFill>
              </a:rPr>
              <a:t>о</a:t>
            </a:r>
            <a:r>
              <a:rPr lang="ru-RU" sz="2800" dirty="0" smtClean="0"/>
              <a:t>-</a:t>
            </a:r>
          </a:p>
          <a:p>
            <a:r>
              <a:rPr lang="ru-RU" sz="2800" dirty="0" err="1" smtClean="0"/>
              <a:t>я</a:t>
            </a:r>
            <a:r>
              <a:rPr lang="ru-RU" sz="2800" dirty="0" err="1" smtClean="0">
                <a:solidFill>
                  <a:srgbClr val="FF0000"/>
                </a:solidFill>
              </a:rPr>
              <a:t>ж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, к</a:t>
            </a:r>
            <a:r>
              <a:rPr lang="ru-RU" sz="2800" dirty="0" smtClean="0">
                <a:solidFill>
                  <a:srgbClr val="C00000"/>
                </a:solidFill>
              </a:rPr>
              <a:t>о</a:t>
            </a:r>
            <a:r>
              <a:rPr lang="ru-RU" sz="2800" dirty="0" smtClean="0"/>
              <a:t>рзину, </a:t>
            </a:r>
          </a:p>
          <a:p>
            <a:r>
              <a:rPr lang="ru-RU" sz="2800" dirty="0" smtClean="0"/>
              <a:t>собач</a:t>
            </a:r>
            <a:r>
              <a:rPr lang="ru-RU" sz="2800" dirty="0" smtClean="0">
                <a:solidFill>
                  <a:srgbClr val="C00000"/>
                </a:solidFill>
              </a:rPr>
              <a:t>о</a:t>
            </a:r>
            <a:r>
              <a:rPr lang="ru-RU" sz="2800" dirty="0" smtClean="0"/>
              <a:t>нку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88640"/>
            <a:ext cx="74168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" action="ppaction://hlinkshowjump?jump=firstslide"/>
              </a:rPr>
              <a:t>-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Я знаю два удивительных русских слова, - сказал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Хоттабычу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однажды Буратино. В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одном из них семь одинаковых гласных, а в другом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сорок.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О мудрейший из юношей! – воскликнул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Хоттабыч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– Ты не можешь быть мудрее меня, старого волшебника и мага. Знай же, что я </a:t>
            </a:r>
            <a:r>
              <a:rPr lang="ru-RU" sz="2800" b="1" dirty="0" smtClean="0">
                <a:solidFill>
                  <a:srgbClr val="002060"/>
                </a:solidFill>
              </a:rPr>
              <a:t>отыскал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в русском языке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четыре слова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более удивительных: в каждом из них сто одинаковых согласных</a:t>
            </a:r>
            <a:r>
              <a:rPr lang="ru-RU" dirty="0" smtClean="0"/>
              <a:t>!</a:t>
            </a:r>
          </a:p>
          <a:p>
            <a:pPr lvl="1">
              <a:buFontTx/>
              <a:buChar char="-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КАКИХ СЛОВАХ ИДЁТ У НИХ РЕЧЬ?</a:t>
            </a:r>
            <a:endParaRPr lang="ru-RU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1727176" y="5589240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Сток, стог, стон, стол</a:t>
            </a:r>
            <a:endParaRPr lang="ru-RU" sz="3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noaction" highlightClick="1"/>
          </p:cNvPr>
          <p:cNvSpPr/>
          <p:nvPr/>
        </p:nvSpPr>
        <p:spPr>
          <a:xfrm>
            <a:off x="251520" y="5661248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072462" y="6429396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139952" y="5157192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Семья, сорока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6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7524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Объясните разницу в написании корней в словах: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1484784"/>
            <a:ext cx="4320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Коснуться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Косить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Прикасаться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Мириться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Примерять платье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Примириться с неизбежностью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Умирать от восторга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Гора </a:t>
            </a:r>
          </a:p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Гореть </a:t>
            </a: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30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Управляющая кнопка: далее 8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2060848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Перед нами слова с корнями – омонимами. Их надо писать, применяя разные правила: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724128" y="1628800"/>
            <a:ext cx="1676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 суффикса 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436096" y="2060848"/>
            <a:ext cx="662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косы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660232" y="2420888"/>
            <a:ext cx="1621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Есть суффикс 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724128" y="28529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мир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7452320" y="3356992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мерять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804248" y="414908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мир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7524328" y="4509120"/>
            <a:ext cx="587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мир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 rot="10959713" flipV="1">
            <a:off x="4859546" y="5034051"/>
            <a:ext cx="1371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горы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148064" y="5445225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Гор – безударный корень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animBg="1"/>
      <p:bldP spid="9" grpId="1" animBg="1"/>
      <p:bldP spid="11" grpId="0"/>
      <p:bldP spid="14" grpId="0"/>
      <p:bldP spid="17" grpId="0"/>
      <p:bldP spid="18" grpId="0"/>
      <p:bldP spid="20" grpId="0"/>
      <p:bldP spid="21" grpId="0"/>
      <p:bldP spid="22" grpId="0"/>
      <p:bldP spid="23" grpId="0"/>
      <p:bldP spid="26" grpId="0"/>
      <p:bldP spid="2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8604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На каком правиле русского языка основано </a:t>
            </a:r>
          </a:p>
          <a:p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написание окончаний слов</a:t>
            </a:r>
            <a:r>
              <a:rPr lang="ru-RU" sz="4000" i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40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0112" y="2636912"/>
            <a:ext cx="33123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К площад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У рощ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  <a:r>
              <a:rPr lang="ru-RU" sz="32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От акаци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В арми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Около рек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В ущель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е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В  лектори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31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Управляющая кнопка: далее 7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143900" y="645333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51520" y="2420888"/>
            <a:ext cx="51125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Окончание существительных зависит от падежа</a:t>
            </a:r>
          </a:p>
          <a:p>
            <a:r>
              <a:rPr lang="ru-RU" sz="3200" b="1" i="1" dirty="0" smtClean="0"/>
              <a:t>и склонения. 1 – 3 </a:t>
            </a:r>
            <a:r>
              <a:rPr lang="ru-RU" sz="3200" b="1" i="1" dirty="0" err="1" smtClean="0"/>
              <a:t>скл.,Д.п</a:t>
            </a:r>
            <a:r>
              <a:rPr lang="ru-RU" sz="3200" b="1" i="1" dirty="0" smtClean="0"/>
              <a:t>; 2 -1-Р.п; 3, 4сущ. на –</a:t>
            </a:r>
            <a:r>
              <a:rPr lang="ru-RU" sz="3200" b="1" i="1" dirty="0" err="1" smtClean="0"/>
              <a:t>ия</a:t>
            </a:r>
            <a:r>
              <a:rPr lang="ru-RU" sz="3200" b="1" i="1" dirty="0" smtClean="0"/>
              <a:t>,</a:t>
            </a:r>
          </a:p>
          <a:p>
            <a:r>
              <a:rPr lang="ru-RU" sz="3200" b="1" i="1" dirty="0" smtClean="0"/>
              <a:t>5-1 –Р.п., 6- 2скл. П.п., 7 – П.п., на - </a:t>
            </a:r>
            <a:r>
              <a:rPr lang="ru-RU" sz="3200" b="1" i="1" dirty="0" err="1" smtClean="0"/>
              <a:t>ий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1" animBg="1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0"/>
            <a:ext cx="66967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Стояла поздняя осень. По утрам </a:t>
            </a:r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изморозь</a:t>
            </a:r>
            <a:r>
              <a:rPr lang="ru-RU" sz="4000" dirty="0" smtClean="0"/>
              <a:t> серебристым налётом покрывала опавшие листья, землю и крыши домов. А по временам</a:t>
            </a:r>
          </a:p>
          <a:p>
            <a:r>
              <a:rPr lang="ru-RU" sz="4000" dirty="0" smtClean="0"/>
              <a:t>Из мрачных свинцовых туч падала </a:t>
            </a:r>
            <a:r>
              <a:rPr lang="ru-RU" sz="4000" dirty="0" smtClean="0">
                <a:solidFill>
                  <a:srgbClr val="FFFF00"/>
                </a:solidFill>
              </a:rPr>
              <a:t>изморось.</a:t>
            </a:r>
          </a:p>
          <a:p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4149080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Почему пишутся по – разному одинаково звучащие слова?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0508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32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0" name="Управляющая кнопка: назад 9">
            <a:hlinkClick r:id="" action="ppaction://hlinkshowjump?jump=firstslide" highlightClick="1"/>
          </p:cNvPr>
          <p:cNvSpPr/>
          <p:nvPr/>
        </p:nvSpPr>
        <p:spPr>
          <a:xfrm>
            <a:off x="8214214" y="6429396"/>
            <a:ext cx="14400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835495" y="5157192"/>
            <a:ext cx="44809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Эти слова обозначают разные понятия</a:t>
            </a:r>
          </a:p>
          <a:p>
            <a:r>
              <a:rPr lang="ru-RU" sz="2000" b="1" dirty="0" smtClean="0"/>
              <a:t>Изморозь – рыхлые снегообразные кристаллы льда</a:t>
            </a:r>
            <a:endParaRPr lang="ru-RU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55976" y="6021288"/>
            <a:ext cx="3920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Изморось – мелкий дождик</a:t>
            </a:r>
            <a:endParaRPr lang="ru-RU" sz="2400" b="1" i="1" dirty="0"/>
          </a:p>
        </p:txBody>
      </p:sp>
      <p:sp>
        <p:nvSpPr>
          <p:cNvPr id="13" name="Управляющая кнопка: возврат 12">
            <a:hlinkClick r:id="" action="ppaction://hlinkshowjump?jump=endshow" highlightClick="1"/>
          </p:cNvPr>
          <p:cNvSpPr/>
          <p:nvPr/>
        </p:nvSpPr>
        <p:spPr>
          <a:xfrm>
            <a:off x="8429652" y="6429396"/>
            <a:ext cx="144000" cy="1440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88640"/>
            <a:ext cx="59112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i="1" dirty="0" smtClean="0">
                <a:solidFill>
                  <a:srgbClr val="FF0000"/>
                </a:solidFill>
                <a:hlinkClick r:id="rId2" action="ppaction://hlinksldjump"/>
              </a:rPr>
              <a:t>Сосчитайте</a:t>
            </a:r>
            <a:r>
              <a:rPr lang="ru-RU" sz="3200" i="1" dirty="0" smtClean="0">
                <a:solidFill>
                  <a:schemeClr val="tx2">
                    <a:lumMod val="75000"/>
                  </a:schemeClr>
                </a:solidFill>
              </a:rPr>
              <a:t> количество букв и звуков в словах</a:t>
            </a:r>
            <a:endParaRPr lang="ru-RU" sz="3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348880"/>
            <a:ext cx="49491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i="1" dirty="0" smtClean="0">
                <a:solidFill>
                  <a:srgbClr val="660033"/>
                </a:solidFill>
              </a:rPr>
              <a:t>Предъюбилейная</a:t>
            </a:r>
          </a:p>
          <a:p>
            <a:r>
              <a:rPr lang="ru-RU" sz="4800" i="1" dirty="0" smtClean="0">
                <a:solidFill>
                  <a:srgbClr val="660033"/>
                </a:solidFill>
              </a:rPr>
              <a:t>Языкознание</a:t>
            </a:r>
          </a:p>
          <a:p>
            <a:r>
              <a:rPr lang="ru-RU" sz="4800" i="1" dirty="0" smtClean="0">
                <a:solidFill>
                  <a:srgbClr val="660033"/>
                </a:solidFill>
              </a:rPr>
              <a:t>Разъединять</a:t>
            </a:r>
            <a:endParaRPr lang="ru-RU" sz="4800" i="1" dirty="0">
              <a:solidFill>
                <a:srgbClr val="66003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32240" y="4005064"/>
            <a:ext cx="2232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11 букв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10 звуков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32240" y="3058797"/>
            <a:ext cx="1584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11 букв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13 звуков</a:t>
            </a:r>
          </a:p>
          <a:p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732240" y="2204864"/>
            <a:ext cx="22677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14 букв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15 звуков</a:t>
            </a:r>
          </a:p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3" name="Управляющая кнопка: назад 12">
            <a:hlinkClick r:id="" action="ppaction://hlinkshowjump?jump=firstslide" highlightClick="1"/>
          </p:cNvPr>
          <p:cNvSpPr/>
          <p:nvPr/>
        </p:nvSpPr>
        <p:spPr>
          <a:xfrm>
            <a:off x="7999338" y="6463710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0"/>
            <a:ext cx="90733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i="1" dirty="0" smtClean="0">
                <a:solidFill>
                  <a:schemeClr val="accent2">
                    <a:lumMod val="75000"/>
                  </a:schemeClr>
                </a:solidFill>
              </a:rPr>
              <a:t>Найти лишнее слово</a:t>
            </a:r>
            <a:endParaRPr lang="ru-RU" sz="66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6050" y="928670"/>
            <a:ext cx="37444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Съёмка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Подъезд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Вьюнок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Полью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Заяц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Поём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Плюшка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Юла 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Вьюга 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Пьеса</a:t>
            </a:r>
          </a:p>
          <a:p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noaction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929190" y="6000768"/>
            <a:ext cx="2358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ПЛЮШКА</a:t>
            </a:r>
            <a:endParaRPr lang="ru-RU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" name="Управляющая кнопка: назад 13">
            <a:hlinkClick r:id="" action="ppaction://hlinkshowjump?jump=firstslide" highlightClick="1"/>
          </p:cNvPr>
          <p:cNvSpPr/>
          <p:nvPr/>
        </p:nvSpPr>
        <p:spPr>
          <a:xfrm>
            <a:off x="8142214" y="6463710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8313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Аллитерация - звукоподражание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251520" y="908720"/>
            <a:ext cx="8605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Посредством каких звуков автор создаёт звуковой фон в стихотворении?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060848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Полночной порою в болотной глуши</a:t>
            </a:r>
          </a:p>
          <a:p>
            <a:r>
              <a:rPr lang="ru-RU" sz="3200" dirty="0" smtClean="0"/>
              <a:t>Чуть слышно, бесшумно шуршат камыши.    </a:t>
            </a:r>
            <a:r>
              <a:rPr lang="ru-RU" sz="2800" i="1" dirty="0" smtClean="0"/>
              <a:t>К. Бальмонт</a:t>
            </a:r>
            <a:endParaRPr lang="ru-RU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4000504"/>
            <a:ext cx="571771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Люблю грозу в начале мая,</a:t>
            </a:r>
          </a:p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Когда весенний первый гром,</a:t>
            </a:r>
          </a:p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Как бы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резвяся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и играя,</a:t>
            </a:r>
          </a:p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Грохочет в небе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голубом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             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Ф. Тютчев</a:t>
            </a:r>
            <a:endParaRPr lang="ru-RU" sz="28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021288"/>
            <a:ext cx="2133600" cy="700187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Управляющая кнопка: далее 9">
            <a:hlinkClick r:id="" action="ppaction://noaction" highlightClick="1"/>
          </p:cNvPr>
          <p:cNvSpPr/>
          <p:nvPr/>
        </p:nvSpPr>
        <p:spPr>
          <a:xfrm>
            <a:off x="0" y="6072206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1" name="Управляющая кнопка: назад 10">
            <a:hlinkClick r:id="" action="ppaction://hlinkshowjump?jump=firstslide" highlightClick="1"/>
          </p:cNvPr>
          <p:cNvSpPr/>
          <p:nvPr/>
        </p:nvSpPr>
        <p:spPr>
          <a:xfrm>
            <a:off x="8070776" y="6463710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214942" y="3500438"/>
            <a:ext cx="93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[</a:t>
            </a:r>
            <a:r>
              <a:rPr lang="ru-RU" sz="3200" b="1" dirty="0" err="1" smtClean="0"/>
              <a:t>сш</a:t>
            </a:r>
            <a:r>
              <a:rPr lang="en-US" sz="3200" b="1" dirty="0" smtClean="0"/>
              <a:t>]</a:t>
            </a:r>
            <a:endParaRPr lang="ru-RU" sz="3200" b="1" dirty="0"/>
          </a:p>
        </p:txBody>
      </p:sp>
      <p:sp>
        <p:nvSpPr>
          <p:cNvPr id="15" name="Управляющая кнопка: далее 14">
            <a:hlinkClick r:id="" action="ppaction://noaction" highlightClick="1"/>
          </p:cNvPr>
          <p:cNvSpPr/>
          <p:nvPr/>
        </p:nvSpPr>
        <p:spPr>
          <a:xfrm>
            <a:off x="0" y="364331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429388" y="6072206"/>
            <a:ext cx="1398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[</a:t>
            </a:r>
            <a:r>
              <a:rPr lang="ru-RU" sz="3200" b="1" dirty="0" err="1" smtClean="0"/>
              <a:t>рлмн</a:t>
            </a:r>
            <a:r>
              <a:rPr lang="en-US" sz="3200" b="1" dirty="0" smtClean="0"/>
              <a:t>]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0" grpId="0" animBg="1"/>
      <p:bldP spid="14" grpId="0"/>
      <p:bldP spid="15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683568" y="188640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Мы восприняли от греков способ письма слева направо и сверху вниз. В древности же многие народы писали справа налево. Евреи и персы пишут так и сейчас.</a:t>
            </a:r>
          </a:p>
          <a:p>
            <a:r>
              <a:rPr lang="ru-RU" sz="2400" b="1" i="1" dirty="0" smtClean="0"/>
              <a:t>Китайцы пишут свои иероглифы вертикальными колонками сверху вниз , начиная с правой стороны листа. Вообразите себя на минуту исследователями древних письмен и попытайтесь расшифровать эту таинственную надпись. Какой порядок </a:t>
            </a:r>
            <a:r>
              <a:rPr lang="ru-RU" sz="2400" b="1" i="1" dirty="0" err="1" smtClean="0"/>
              <a:t>чте</a:t>
            </a:r>
            <a:r>
              <a:rPr lang="ru-RU" sz="2400" b="1" i="1" dirty="0" smtClean="0"/>
              <a:t>-</a:t>
            </a:r>
          </a:p>
          <a:p>
            <a:r>
              <a:rPr lang="ru-RU" sz="2400" b="1" i="1" dirty="0" err="1" smtClean="0"/>
              <a:t>ния</a:t>
            </a:r>
            <a:r>
              <a:rPr lang="ru-RU" sz="2400" b="1" i="1" dirty="0" smtClean="0"/>
              <a:t> вы изберёте?</a:t>
            </a:r>
            <a:endParaRPr lang="ru-RU" sz="2400" b="1" i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488" y="3606188"/>
          <a:ext cx="532859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098"/>
                <a:gridCol w="768087"/>
                <a:gridCol w="986399"/>
                <a:gridCol w="957817"/>
                <a:gridCol w="840093"/>
                <a:gridCol w="888098"/>
              </a:tblGrid>
              <a:tr h="599647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/>
                </a:tc>
              </a:tr>
              <a:tr h="599647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err="1" smtClean="0"/>
                        <a:t>п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err="1" smtClean="0"/>
                        <a:t>р</a:t>
                      </a:r>
                      <a:endParaRPr lang="ru-RU" sz="3600" b="1" dirty="0"/>
                    </a:p>
                  </a:txBody>
                  <a:tcPr/>
                </a:tc>
              </a:tr>
              <a:tr h="720104">
                <a:tc>
                  <a:txBody>
                    <a:bodyPr/>
                    <a:lstStyle/>
                    <a:p>
                      <a:r>
                        <a:rPr lang="ru-RU" sz="3600" b="1" dirty="0" err="1" smtClean="0"/>
                        <a:t>ь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err="1" smtClean="0"/>
                        <a:t>н</a:t>
                      </a:r>
                      <a:endParaRPr lang="ru-RU" sz="3600" b="1" dirty="0" smtClean="0"/>
                    </a:p>
                    <a:p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err="1" smtClean="0"/>
                        <a:t>н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б</a:t>
                      </a:r>
                      <a:endParaRPr lang="ru-RU" sz="3600" b="1" dirty="0"/>
                    </a:p>
                  </a:txBody>
                  <a:tcPr/>
                </a:tc>
              </a:tr>
              <a:tr h="599647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err="1" smtClean="0"/>
                        <a:t>н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в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571472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429652" y="6500834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13" name="Номер слайда 8"/>
          <p:cNvSpPr txBox="1">
            <a:spLocks/>
          </p:cNvSpPr>
          <p:nvPr/>
        </p:nvSpPr>
        <p:spPr>
          <a:xfrm>
            <a:off x="6867556" y="64293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785786" y="214290"/>
            <a:ext cx="7560840" cy="6101870"/>
            <a:chOff x="785786" y="214290"/>
            <a:chExt cx="7560840" cy="6101870"/>
          </a:xfrm>
        </p:grpSpPr>
        <p:sp>
          <p:nvSpPr>
            <p:cNvPr id="4" name="Заголовок 5"/>
            <p:cNvSpPr txBox="1">
              <a:spLocks/>
            </p:cNvSpPr>
            <p:nvPr/>
          </p:nvSpPr>
          <p:spPr>
            <a:xfrm>
              <a:off x="785786" y="214290"/>
              <a:ext cx="7560840" cy="2286016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Обратите внимание на письмо</a:t>
              </a:r>
              <a:endParaRPr kumimoji="0" lang="ru-RU" sz="6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1357290" y="2571744"/>
              <a:ext cx="6287316" cy="3744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Номер слайда 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142214" y="6463710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</a:rPr>
              <a:t>К какой группе лексики относятся слова: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ЗОДЧИЙ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БРАНЬ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ВНИМАТЬ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ЛЕКАРЬ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БЛАГОУХАНИЕ</a:t>
            </a:r>
          </a:p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Подберите синонимы к ним из современного русского языка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9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noaction" highlightClick="1"/>
          </p:cNvPr>
          <p:cNvSpPr/>
          <p:nvPr/>
        </p:nvSpPr>
        <p:spPr>
          <a:xfrm>
            <a:off x="428596" y="6143644"/>
            <a:ext cx="208823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070776" y="6463710"/>
            <a:ext cx="216000" cy="18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357686" y="4643446"/>
            <a:ext cx="2197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Устаревшие слова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5214950"/>
            <a:ext cx="4423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Строитель битва слушать врач аромат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1967</TotalTime>
  <Words>1365</Words>
  <Application>Microsoft Office PowerPoint</Application>
  <PresentationFormat>Экран (4:3)</PresentationFormat>
  <Paragraphs>380</Paragraphs>
  <Slides>32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  <vt:variant>
        <vt:lpstr>Произвольные показы</vt:lpstr>
      </vt:variant>
      <vt:variant>
        <vt:i4>1</vt:i4>
      </vt:variant>
    </vt:vector>
  </HeadingPairs>
  <TitlesOfParts>
    <vt:vector size="3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Произвольный показ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Roman</cp:lastModifiedBy>
  <cp:revision>212</cp:revision>
  <dcterms:modified xsi:type="dcterms:W3CDTF">2012-04-30T19:03:48Z</dcterms:modified>
</cp:coreProperties>
</file>