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6"/>
  </p:notesMasterIdLst>
  <p:sldIdLst>
    <p:sldId id="257" r:id="rId2"/>
    <p:sldId id="261" r:id="rId3"/>
    <p:sldId id="258" r:id="rId4"/>
    <p:sldId id="259" r:id="rId5"/>
    <p:sldId id="260" r:id="rId6"/>
    <p:sldId id="262" r:id="rId7"/>
    <p:sldId id="282" r:id="rId8"/>
    <p:sldId id="283" r:id="rId9"/>
    <p:sldId id="263" r:id="rId10"/>
    <p:sldId id="264" r:id="rId11"/>
    <p:sldId id="284" r:id="rId12"/>
    <p:sldId id="285" r:id="rId13"/>
    <p:sldId id="286" r:id="rId14"/>
    <p:sldId id="265" r:id="rId15"/>
    <p:sldId id="266" r:id="rId16"/>
    <p:sldId id="287" r:id="rId17"/>
    <p:sldId id="289" r:id="rId18"/>
    <p:sldId id="288" r:id="rId19"/>
    <p:sldId id="267" r:id="rId20"/>
    <p:sldId id="268" r:id="rId21"/>
    <p:sldId id="290" r:id="rId22"/>
    <p:sldId id="291" r:id="rId23"/>
    <p:sldId id="292" r:id="rId24"/>
    <p:sldId id="269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5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</a:defRPr>
            </a:lvl1pPr>
          </a:lstStyle>
          <a:p>
            <a:pPr>
              <a:defRPr/>
            </a:pPr>
            <a:fld id="{D1236F65-61C4-4804-82B9-BDCDEA29AD1C}" type="datetimeFigureOut">
              <a:rPr lang="ru-RU"/>
              <a:pPr>
                <a:defRPr/>
              </a:pPr>
              <a:t>15.05.2012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</a:defRPr>
            </a:lvl1pPr>
          </a:lstStyle>
          <a:p>
            <a:pPr>
              <a:defRPr/>
            </a:pPr>
            <a:fld id="{69B335C9-845A-4F90-8F7E-C85AFBC31B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04708BC-BDDE-48AB-81D1-E4B19064D547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7"/>
          <p:cNvSpPr txBox="1"/>
          <p:nvPr/>
        </p:nvSpPr>
        <p:spPr>
          <a:xfrm>
            <a:off x="1828800" y="3159125"/>
            <a:ext cx="457200" cy="1035050"/>
          </a:xfrm>
          <a:prstGeom prst="rect">
            <a:avLst/>
          </a:prstGeom>
          <a:noFill/>
        </p:spPr>
        <p:txBody>
          <a:bodyPr lIns="0" tIns="9144" rIns="0" bIns="9144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/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DFAEEE-821F-4B28-8439-E154736A180A}" type="datetimeFigureOut">
              <a:rPr lang="ru-RU"/>
              <a:pPr>
                <a:defRPr/>
              </a:pPr>
              <a:t>15.05.2012</a:t>
            </a:fld>
            <a:endParaRPr lang="ru-RU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0338B-9618-4B2A-8646-1D7E1EA2A9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A22694-7B31-42D2-8839-EE682A9D22DA}" type="datetimeFigureOut">
              <a:rPr lang="ru-RU"/>
              <a:pPr>
                <a:defRPr/>
              </a:pPr>
              <a:t>15.05.2012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507774-213A-4102-BDF5-410EFABCF0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A28F5-2AB3-44F8-87BD-22259102C902}" type="datetimeFigureOut">
              <a:rPr lang="ru-RU"/>
              <a:pPr>
                <a:defRPr/>
              </a:pPr>
              <a:t>15.05.2012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EE4A83-C967-4107-8460-D2461C8436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D8EA3-B42F-44B3-AA2A-C32699DE994D}" type="datetimeFigureOut">
              <a:rPr lang="ru-RU"/>
              <a:pPr>
                <a:defRPr/>
              </a:pPr>
              <a:t>15.05.2012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3D13CA-DF22-462D-99AD-C55D99F77B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7"/>
          <p:cNvSpPr txBox="1"/>
          <p:nvPr/>
        </p:nvSpPr>
        <p:spPr>
          <a:xfrm>
            <a:off x="4267200" y="4075113"/>
            <a:ext cx="457200" cy="101441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49B2E-C686-4D96-AC95-D23C5E4EABF2}" type="datetimeFigureOut">
              <a:rPr lang="ru-RU"/>
              <a:pPr>
                <a:defRPr/>
              </a:pPr>
              <a:t>15.05.2012</a:t>
            </a:fld>
            <a:endParaRPr lang="ru-RU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44DD79-592F-41B6-AC22-24FA9BE71B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B5150-0877-45E6-BDEE-606463577C49}" type="datetimeFigureOut">
              <a:rPr lang="ru-RU"/>
              <a:pPr>
                <a:defRPr/>
              </a:pPr>
              <a:t>15.05.2012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77100-A91A-460B-9E8B-7EDDA6195B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2"/>
          <p:cNvSpPr txBox="1"/>
          <p:nvPr/>
        </p:nvSpPr>
        <p:spPr>
          <a:xfrm>
            <a:off x="1057275" y="520700"/>
            <a:ext cx="457200" cy="92233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8" name="TextBox 17"/>
          <p:cNvSpPr txBox="1"/>
          <p:nvPr/>
        </p:nvSpPr>
        <p:spPr>
          <a:xfrm>
            <a:off x="4779963" y="520700"/>
            <a:ext cx="457200" cy="92233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2ECEF3-2BF9-45E8-AD3B-70844AC9004B}" type="datetimeFigureOut">
              <a:rPr lang="ru-RU"/>
              <a:pPr>
                <a:defRPr/>
              </a:pPr>
              <a:t>15.05.2012</a:t>
            </a:fld>
            <a:endParaRPr lang="ru-RU"/>
          </a:p>
        </p:txBody>
      </p:sp>
      <p:sp>
        <p:nvSpPr>
          <p:cNvPr id="10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0DD496-8910-46F0-9D7B-6866C3812D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E5F704-DD70-4A13-B2C4-44A273A5357E}" type="datetimeFigureOut">
              <a:rPr lang="ru-RU"/>
              <a:pPr>
                <a:defRPr/>
              </a:pPr>
              <a:t>15.05.2012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EFC12-473B-47B8-8BD7-EAABC1E753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27E952-6DC2-4406-AB71-2FAA7AB57ADC}" type="datetimeFigureOut">
              <a:rPr lang="ru-RU"/>
              <a:pPr>
                <a:defRPr/>
              </a:pPr>
              <a:t>15.05.2012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FBFA78-87CD-404F-B806-C7A9B86D68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8"/>
          <p:cNvSpPr txBox="1"/>
          <p:nvPr/>
        </p:nvSpPr>
        <p:spPr>
          <a:xfrm>
            <a:off x="5329238" y="1774825"/>
            <a:ext cx="457200" cy="12303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343CA4-ED3B-499E-9411-8890FC85A679}" type="datetimeFigureOut">
              <a:rPr lang="ru-RU"/>
              <a:pPr>
                <a:defRPr/>
              </a:pPr>
              <a:t>15.05.2012</a:t>
            </a:fld>
            <a:endParaRPr lang="ru-RU"/>
          </a:p>
        </p:txBody>
      </p:sp>
      <p:sp>
        <p:nvSpPr>
          <p:cNvPr id="7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AB807F-C981-415D-96DA-FD80C567C8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8"/>
          <p:cNvSpPr txBox="1"/>
          <p:nvPr/>
        </p:nvSpPr>
        <p:spPr>
          <a:xfrm>
            <a:off x="2435225" y="3332163"/>
            <a:ext cx="457200" cy="92233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6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00349-3FE8-4D98-B81E-B1563C48F491}" type="datetimeFigureOut">
              <a:rPr lang="ru-RU"/>
              <a:pPr>
                <a:defRPr/>
              </a:pPr>
              <a:t>15.05.2012</a:t>
            </a:fld>
            <a:endParaRPr lang="ru-RU"/>
          </a:p>
        </p:txBody>
      </p:sp>
      <p:sp>
        <p:nvSpPr>
          <p:cNvPr id="7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CD8884-E98A-4B6F-84A9-3338B24D9E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875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0"/>
            <a:ext cx="6096000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0">
                <a:solidFill>
                  <a:schemeClr val="tx1">
                    <a:alpha val="6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F4221580-ED33-42A0-9E96-92C10BC373A0}" type="datetimeFigureOut">
              <a:rPr lang="ru-RU"/>
              <a:pPr>
                <a:defRPr/>
              </a:pPr>
              <a:t>15.05.2012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325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0">
                <a:solidFill>
                  <a:schemeClr val="tx1">
                    <a:alpha val="6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325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>
                    <a:alpha val="6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10E8BC4A-40EC-43AD-874F-3E8DF0B583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76" r:id="rId1"/>
    <p:sldLayoutId id="2147483770" r:id="rId2"/>
    <p:sldLayoutId id="2147483777" r:id="rId3"/>
    <p:sldLayoutId id="2147483771" r:id="rId4"/>
    <p:sldLayoutId id="2147483778" r:id="rId5"/>
    <p:sldLayoutId id="2147483772" r:id="rId6"/>
    <p:sldLayoutId id="2147483773" r:id="rId7"/>
    <p:sldLayoutId id="2147483779" r:id="rId8"/>
    <p:sldLayoutId id="2147483780" r:id="rId9"/>
    <p:sldLayoutId id="2147483774" r:id="rId10"/>
    <p:sldLayoutId id="214748377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Palatino Linotype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Palatino Linotype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Palatino Linotype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Palatino Linotype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55588" algn="l" rtl="0" eaLnBrk="0" fontAlgn="base" hangingPunct="0">
        <a:spcBef>
          <a:spcPct val="20000"/>
        </a:spcBef>
        <a:spcAft>
          <a:spcPct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39763" indent="-255588" algn="l" rtl="0" eaLnBrk="0" fontAlgn="base" hangingPunct="0">
        <a:spcBef>
          <a:spcPct val="20000"/>
        </a:spcBef>
        <a:spcAft>
          <a:spcPct val="0"/>
        </a:spcAft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4888" indent="-255588" algn="l" rtl="0" eaLnBrk="0" fontAlgn="base" hangingPunct="0">
        <a:spcBef>
          <a:spcPct val="20000"/>
        </a:spcBef>
        <a:spcAft>
          <a:spcPct val="0"/>
        </a:spcAft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5588" algn="l" rtl="0" eaLnBrk="0" fontAlgn="base" hangingPunct="0">
        <a:spcBef>
          <a:spcPct val="20000"/>
        </a:spcBef>
        <a:spcAft>
          <a:spcPct val="0"/>
        </a:spcAft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4650" indent="-255588" algn="l" rtl="0" eaLnBrk="0" fontAlgn="base" hangingPunct="0">
        <a:spcBef>
          <a:spcPct val="20000"/>
        </a:spcBef>
        <a:spcAft>
          <a:spcPct val="0"/>
        </a:spcAft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!!!Festival\__Temp\610528\&#1086;&#1090;&#1082;&#1088;&#1099;&#1090;&#1099;&#1081;%20&#1091;&#1088;&#1086;&#1082;\I%20&#1101;&#1090;&#1072;&#1087;\&#1080;&#1076;&#1105;&#1090;2.wmv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!!!Festival\__Temp\610528\&#1086;&#1090;&#1082;&#1088;&#1099;&#1090;&#1099;&#1081;%20&#1091;&#1088;&#1086;&#1082;\I%20&#1101;&#1090;&#1072;&#1087;\&#1084;&#1086;&#1089;&#1082;%20&#1072;&#1082;&#1072;&#1076;&#1077;&#1084;&#1080;&#1103;.wmv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!!!Festival\__Temp\610528\&#1086;&#1090;&#1082;&#1088;&#1099;&#1090;&#1099;&#1081;%20&#1091;&#1088;&#1086;&#1082;\I%20&#1101;&#1090;&#1072;&#1087;\&#1084;&#1072;&#1088;&#1073;&#1091;&#1088;&#1075;.wmv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86;&#1083;&#1080;&#1084;&#1087;&#1080;&#1072;&#1076;&#1072;\&#1051;&#1086;&#1084;&#1086;&#1085;&#1086;&#1089;&#1086;&#1074;\&#1089;&#1090;&#1072;&#1088;&#1096;&#1080;&#1077;\&#1091;&#1095;&#1080;&#1090;.wm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850" y="2060575"/>
            <a:ext cx="8424863" cy="3657600"/>
          </a:xfrm>
        </p:spPr>
        <p:txBody>
          <a:bodyPr>
            <a:noAutofit/>
          </a:bodyPr>
          <a:lstStyle/>
          <a:p>
            <a:pPr marL="18288" indent="0"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600" b="1" i="1" dirty="0">
                <a:effectLst/>
              </a:rPr>
              <a:t>Может собственных Платонов</a:t>
            </a:r>
          </a:p>
          <a:p>
            <a:pPr marL="18288" indent="0"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600" b="1" i="1" dirty="0">
                <a:effectLst/>
              </a:rPr>
              <a:t>И быстрых разумов Невтонов</a:t>
            </a:r>
          </a:p>
          <a:p>
            <a:pPr marL="18288" indent="0"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600" b="1" i="1" dirty="0">
                <a:effectLst/>
              </a:rPr>
              <a:t>Российская земля </a:t>
            </a:r>
            <a:r>
              <a:rPr lang="ru-RU" sz="3600" b="1" i="1" dirty="0" smtClean="0">
                <a:effectLst/>
              </a:rPr>
              <a:t>рождать.</a:t>
            </a:r>
          </a:p>
          <a:p>
            <a:pPr marL="18288" indent="0"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3600" b="1" i="1" dirty="0">
              <a:effectLst/>
            </a:endParaRPr>
          </a:p>
          <a:p>
            <a:pPr marL="18288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3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00113" y="6237288"/>
            <a:ext cx="7543800" cy="91440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4400" smtClean="0">
                <a:effectLst/>
              </a:rPr>
              <a:t/>
            </a:r>
            <a:br>
              <a:rPr lang="ru-RU" sz="4400" smtClean="0">
                <a:effectLst/>
              </a:rPr>
            </a:br>
            <a:endParaRPr lang="ru-RU" sz="4400" smtClean="0">
              <a:effectLst>
                <a:outerShdw blurRad="38100" dist="38100" dir="2700000" algn="tl">
                  <a:srgbClr val="242852"/>
                </a:outerShdw>
              </a:effectLst>
            </a:endParaRPr>
          </a:p>
        </p:txBody>
      </p:sp>
      <p:pic>
        <p:nvPicPr>
          <p:cNvPr id="24581" name="идёт2.wmv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1238" fill="hold"/>
                                        <p:tgtEl>
                                          <p:spTgt spid="2458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4581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45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458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581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288" y="2205038"/>
            <a:ext cx="8497887" cy="3657600"/>
          </a:xfrm>
        </p:spPr>
        <p:txBody>
          <a:bodyPr/>
          <a:lstStyle/>
          <a:p>
            <a:pPr marL="18288" indent="900000"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600" b="1" dirty="0">
                <a:effectLst/>
              </a:rPr>
              <a:t>Какие </a:t>
            </a:r>
            <a:r>
              <a:rPr lang="ru-RU" sz="3600" b="1" dirty="0" smtClean="0">
                <a:effectLst/>
              </a:rPr>
              <a:t>причины (4)  </a:t>
            </a:r>
            <a:r>
              <a:rPr lang="ru-RU" sz="3600" b="1" dirty="0">
                <a:effectLst/>
              </a:rPr>
              <a:t>побудили в декабре 1730 года </a:t>
            </a:r>
            <a:r>
              <a:rPr lang="ru-RU" sz="3600" b="1" dirty="0" smtClean="0">
                <a:effectLst/>
              </a:rPr>
              <a:t>Михаила </a:t>
            </a:r>
            <a:r>
              <a:rPr lang="ru-RU" sz="3600" b="1" dirty="0">
                <a:effectLst/>
              </a:rPr>
              <a:t>Ломоносова отправиться с рыбным обозом в Москву?</a:t>
            </a:r>
            <a:endParaRPr lang="ru-RU" sz="3600" dirty="0">
              <a:effectLst/>
            </a:endParaRPr>
          </a:p>
          <a:p>
            <a:pPr marL="274320" indent="-256032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088" y="260350"/>
            <a:ext cx="7543800" cy="9144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Вопрос  4 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7825" y="1700213"/>
            <a:ext cx="8640763" cy="42497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>
              <a:buFont typeface="+mj-lt"/>
              <a:buAutoNum type="arabicPeriod"/>
              <a:defRPr/>
            </a:pPr>
            <a:r>
              <a:rPr lang="ru-RU" sz="2800" dirty="0"/>
              <a:t>Ломоносов хотел учить латынь (т.к. большинство книг были написаны на латыни);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ru-RU" sz="2800" dirty="0"/>
              <a:t>стремление к знаниям естественной природы; 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ru-RU" sz="2800" dirty="0"/>
              <a:t>после прочтения Псалтыря рифмотворения  Симеона Полоцкого желал научиться стихотворчеству;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ru-RU" sz="2800" dirty="0"/>
              <a:t>последней каплей было намерение родителей женить его.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2" grpId="1" build="p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388" y="1916113"/>
            <a:ext cx="8640762" cy="3657600"/>
          </a:xfrm>
        </p:spPr>
        <p:txBody>
          <a:bodyPr/>
          <a:lstStyle/>
          <a:p>
            <a:pPr marL="18288" indent="900000"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600" dirty="0" smtClean="0">
                <a:effectLst/>
              </a:rPr>
              <a:t>Обучение </a:t>
            </a:r>
            <a:r>
              <a:rPr lang="ru-RU" sz="3600" dirty="0">
                <a:effectLst/>
              </a:rPr>
              <a:t>в славяно – греко – латинской академии. </a:t>
            </a:r>
            <a:r>
              <a:rPr lang="ru-RU" sz="3600" dirty="0" smtClean="0">
                <a:effectLst/>
              </a:rPr>
              <a:t>Структура классов.</a:t>
            </a:r>
            <a:endParaRPr lang="ru-RU" sz="3600" dirty="0">
              <a:effectLst/>
            </a:endParaRPr>
          </a:p>
          <a:p>
            <a:pPr marL="274320" indent="-256032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088" y="260350"/>
            <a:ext cx="7543800" cy="9144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Вопрос  5</a:t>
            </a:r>
            <a:endParaRPr lang="ru-RU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90563" y="1196975"/>
            <a:ext cx="3641725" cy="5813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4" name="Прямоугольник 3"/>
          <p:cNvSpPr/>
          <p:nvPr/>
        </p:nvSpPr>
        <p:spPr>
          <a:xfrm>
            <a:off x="4360863" y="3122613"/>
            <a:ext cx="3887787" cy="11509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Славяно- греко-латинская академия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xit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4" grpId="0"/>
      <p:bldP spid="4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288" y="1844675"/>
            <a:ext cx="8497887" cy="3657600"/>
          </a:xfrm>
        </p:spPr>
        <p:txBody>
          <a:bodyPr>
            <a:noAutofit/>
          </a:bodyPr>
          <a:lstStyle/>
          <a:p>
            <a:pPr marL="18288" indent="864000" algn="just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600" dirty="0" smtClean="0">
                <a:effectLst/>
              </a:rPr>
              <a:t>Ломоносов писал «Неусыпный труд препятствия преодолевает. </a:t>
            </a:r>
          </a:p>
          <a:p>
            <a:pPr marL="18288" indent="864000" algn="just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600" dirty="0" smtClean="0">
                <a:effectLst/>
              </a:rPr>
              <a:t>В </a:t>
            </a:r>
            <a:r>
              <a:rPr lang="ru-RU" sz="3600" dirty="0">
                <a:effectLst/>
              </a:rPr>
              <a:t>каком возрасте поступил Михайло в академию,  и </a:t>
            </a:r>
            <a:r>
              <a:rPr lang="ru-RU" sz="3600" dirty="0" smtClean="0">
                <a:effectLst/>
              </a:rPr>
              <a:t>каковы были его </a:t>
            </a:r>
            <a:r>
              <a:rPr lang="ru-RU" sz="3600" dirty="0">
                <a:effectLst/>
              </a:rPr>
              <a:t>успехи за  первый год обучения. </a:t>
            </a:r>
          </a:p>
          <a:p>
            <a:pPr marL="274320" indent="864000" algn="just" eaLnBrk="1" fontAlgn="auto" hangingPunct="1">
              <a:spcAft>
                <a:spcPts val="0"/>
              </a:spcAft>
              <a:defRPr/>
            </a:pP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088" y="260350"/>
            <a:ext cx="7543800" cy="9144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Вопрос  </a:t>
            </a:r>
            <a:r>
              <a:rPr lang="ru-RU" b="1" dirty="0"/>
              <a:t>6</a:t>
            </a:r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850" y="1412875"/>
            <a:ext cx="8351838" cy="47529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457200">
              <a:lnSpc>
                <a:spcPct val="150000"/>
              </a:lnSpc>
              <a:defRPr/>
            </a:pPr>
            <a:r>
              <a:rPr lang="ru-RU" sz="2800" dirty="0"/>
              <a:t>Поступил в академию в 19, 9 лет. Благодаря большим способностям и огромному трудолюбию М. В. Ломоносов в первый год закончил три класса Академии и уже мог писать стихи на латинском языке. Затем он выучил греческий язык.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моск академия.wmv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6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867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678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8678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423303" y="260648"/>
            <a:ext cx="8202797" cy="49685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00113" y="5589588"/>
            <a:ext cx="7543800" cy="914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Тур </a:t>
            </a:r>
            <a:r>
              <a:rPr lang="en-US" dirty="0" smtClean="0"/>
              <a:t>III</a:t>
            </a:r>
            <a:r>
              <a:rPr lang="ru-RU" dirty="0" smtClean="0"/>
              <a:t> «Врата учёности»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4213" y="1916113"/>
            <a:ext cx="7704137" cy="3657600"/>
          </a:xfrm>
        </p:spPr>
        <p:txBody>
          <a:bodyPr/>
          <a:lstStyle/>
          <a:p>
            <a:pPr marL="18288" indent="457200"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600" b="1" dirty="0" smtClean="0">
                <a:effectLst/>
              </a:rPr>
              <a:t>Предпосылки </a:t>
            </a:r>
            <a:r>
              <a:rPr lang="ru-RU" sz="3600" b="1" dirty="0">
                <a:effectLst/>
              </a:rPr>
              <a:t>создания Петербургской академии наук.</a:t>
            </a:r>
          </a:p>
          <a:p>
            <a:pPr marL="274320" indent="-256032" eaLnBrk="1" fontAlgn="auto" hangingPunct="1">
              <a:spcAft>
                <a:spcPts val="0"/>
              </a:spcAft>
              <a:defRPr/>
            </a:pPr>
            <a:endParaRPr lang="ru-RU" sz="36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088" y="260350"/>
            <a:ext cx="7543800" cy="9144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Вопрос  7 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650" y="1773238"/>
            <a:ext cx="7920038" cy="39592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457200" algn="just">
              <a:lnSpc>
                <a:spcPct val="150000"/>
              </a:lnSpc>
              <a:defRPr/>
            </a:pPr>
            <a:r>
              <a:rPr lang="ru-RU" sz="3200" dirty="0"/>
              <a:t>Необходимость  ликвидации культурной отсталость России, быстрое распространение просвещения.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2" grpId="1" build="p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8313" y="1700213"/>
            <a:ext cx="8207375" cy="3657600"/>
          </a:xfrm>
        </p:spPr>
        <p:txBody>
          <a:bodyPr/>
          <a:lstStyle/>
          <a:p>
            <a:pPr marL="18288" indent="457200"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600" dirty="0">
                <a:effectLst/>
              </a:rPr>
              <a:t>Составить схему  научно – учебного комплекса Петра Первого. </a:t>
            </a:r>
            <a:endParaRPr lang="ru-RU" sz="3600" dirty="0" smtClean="0">
              <a:effectLst/>
            </a:endParaRPr>
          </a:p>
          <a:p>
            <a:pPr marL="18288" indent="457200"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600" dirty="0" smtClean="0">
                <a:effectLst/>
              </a:rPr>
              <a:t>Кем </a:t>
            </a:r>
            <a:r>
              <a:rPr lang="ru-RU" sz="3600" dirty="0">
                <a:effectLst/>
              </a:rPr>
              <a:t>происходило обучение в различных структурах комплекса.</a:t>
            </a:r>
          </a:p>
          <a:p>
            <a:pPr marL="274320" indent="-256032" eaLnBrk="1" fontAlgn="auto" hangingPunct="1">
              <a:spcAft>
                <a:spcPts val="0"/>
              </a:spcAft>
              <a:defRPr/>
            </a:pP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088" y="260350"/>
            <a:ext cx="7543800" cy="9144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Вопрос  8 </a:t>
            </a:r>
            <a:endParaRPr lang="ru-RU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995613" y="1525588"/>
            <a:ext cx="2881312" cy="10080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/>
              <a:t>Комплекс 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253163" y="5084763"/>
            <a:ext cx="2698750" cy="10080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/>
              <a:t>Дети разных сословий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57538" y="5589588"/>
            <a:ext cx="2719387" cy="10080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/>
              <a:t>Адъюнкты </a:t>
            </a:r>
          </a:p>
          <a:p>
            <a:pPr algn="ctr">
              <a:defRPr/>
            </a:pPr>
            <a:r>
              <a:rPr lang="ru-RU" sz="3200" dirty="0"/>
              <a:t>Студенты 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79388" y="5084763"/>
            <a:ext cx="2663825" cy="10080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/>
              <a:t>Академики 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227763" y="2852738"/>
            <a:ext cx="2665412" cy="10080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/>
              <a:t>Гимназии  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248025" y="3213100"/>
            <a:ext cx="2665413" cy="10080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/>
              <a:t>Университет  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9388" y="2852738"/>
            <a:ext cx="2663825" cy="10080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/>
              <a:t>Академия  </a:t>
            </a:r>
          </a:p>
        </p:txBody>
      </p:sp>
      <p:cxnSp>
        <p:nvCxnSpPr>
          <p:cNvPr id="16" name="Прямая со стрелкой 15"/>
          <p:cNvCxnSpPr/>
          <p:nvPr/>
        </p:nvCxnSpPr>
        <p:spPr>
          <a:xfrm flipH="1">
            <a:off x="1979613" y="2276475"/>
            <a:ext cx="1016000" cy="576263"/>
          </a:xfrm>
          <a:prstGeom prst="straightConnector1">
            <a:avLst/>
          </a:prstGeom>
          <a:ln w="571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5913438" y="2030413"/>
            <a:ext cx="1395412" cy="822325"/>
          </a:xfrm>
          <a:prstGeom prst="straightConnector1">
            <a:avLst/>
          </a:prstGeom>
          <a:ln w="571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4437063" y="2565400"/>
            <a:ext cx="0" cy="647700"/>
          </a:xfrm>
          <a:prstGeom prst="straightConnector1">
            <a:avLst/>
          </a:prstGeom>
          <a:ln w="571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V="1">
            <a:off x="2411413" y="4221163"/>
            <a:ext cx="1152525" cy="86360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V="1">
            <a:off x="5003800" y="3860800"/>
            <a:ext cx="1606550" cy="17287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endCxn id="11" idx="0"/>
          </p:cNvCxnSpPr>
          <p:nvPr/>
        </p:nvCxnSpPr>
        <p:spPr>
          <a:xfrm>
            <a:off x="1511300" y="3860800"/>
            <a:ext cx="0" cy="1223963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endCxn id="10" idx="0"/>
          </p:cNvCxnSpPr>
          <p:nvPr/>
        </p:nvCxnSpPr>
        <p:spPr>
          <a:xfrm>
            <a:off x="4516438" y="4221163"/>
            <a:ext cx="0" cy="1368425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stCxn id="12" idx="2"/>
          </p:cNvCxnSpPr>
          <p:nvPr/>
        </p:nvCxnSpPr>
        <p:spPr>
          <a:xfrm>
            <a:off x="7559675" y="3860800"/>
            <a:ext cx="0" cy="1223963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2" grpId="1" build="p"/>
      <p:bldP spid="4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188" y="2060575"/>
            <a:ext cx="7921625" cy="3657600"/>
          </a:xfrm>
        </p:spPr>
        <p:txBody>
          <a:bodyPr/>
          <a:lstStyle/>
          <a:p>
            <a:pPr marL="18288" indent="457200"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600" dirty="0">
                <a:effectLst/>
              </a:rPr>
              <a:t>Изучением, каких наук занялся М.В. Ломоносов в Петербургской академии наук.</a:t>
            </a:r>
          </a:p>
          <a:p>
            <a:pPr marL="274320" indent="-256032"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088" y="260350"/>
            <a:ext cx="7543800" cy="9144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Вопрос  9 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750" y="1557338"/>
            <a:ext cx="8353425" cy="51117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457200" algn="just">
              <a:lnSpc>
                <a:spcPct val="150000"/>
              </a:lnSpc>
              <a:defRPr/>
            </a:pPr>
            <a:r>
              <a:rPr lang="ru-RU" sz="3600" dirty="0"/>
              <a:t>Ломоносов изучал математику, географию, риторику, историю, иностранные языки и танцы, экспериментальную физику, философию.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remove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2" grpId="1" build="p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179512" y="116632"/>
            <a:ext cx="5215648" cy="33843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/>
          </a:blip>
          <a:srcRect/>
          <a:stretch>
            <a:fillRect/>
          </a:stretch>
        </p:blipFill>
        <p:spPr bwMode="auto">
          <a:xfrm>
            <a:off x="4283968" y="3212976"/>
            <a:ext cx="4464496" cy="32671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8" y="5805488"/>
            <a:ext cx="8280400" cy="9144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b="1" dirty="0" smtClean="0">
                <a:effectLst/>
              </a:rPr>
              <a:t/>
            </a:r>
            <a:br>
              <a:rPr lang="en-US" b="1" dirty="0" smtClean="0">
                <a:effectLst/>
              </a:rPr>
            </a:br>
            <a:r>
              <a:rPr lang="en-US" b="1" dirty="0">
                <a:effectLst/>
              </a:rPr>
              <a:t/>
            </a:r>
            <a:br>
              <a:rPr lang="en-US" b="1" dirty="0">
                <a:effectLst/>
              </a:rPr>
            </a:br>
            <a:r>
              <a:rPr lang="ru-RU" b="1" dirty="0" smtClean="0">
                <a:effectLst/>
              </a:rPr>
              <a:t>Тур </a:t>
            </a:r>
            <a:r>
              <a:rPr lang="en-US" b="1" dirty="0" smtClean="0">
                <a:effectLst/>
              </a:rPr>
              <a:t>IV</a:t>
            </a:r>
            <a:r>
              <a:rPr lang="ru-RU" b="1" dirty="0" smtClean="0">
                <a:effectLst/>
              </a:rPr>
              <a:t> </a:t>
            </a:r>
            <a:r>
              <a:rPr lang="en-US" b="1" dirty="0" smtClean="0">
                <a:effectLst/>
              </a:rPr>
              <a:t/>
            </a:r>
            <a:br>
              <a:rPr lang="en-US" b="1" dirty="0" smtClean="0">
                <a:effectLst/>
              </a:rPr>
            </a:br>
            <a:r>
              <a:rPr lang="ru-RU" b="1" dirty="0" smtClean="0">
                <a:effectLst/>
              </a:rPr>
              <a:t>«</a:t>
            </a:r>
            <a:r>
              <a:rPr lang="ru-RU" b="1" dirty="0">
                <a:effectLst/>
              </a:rPr>
              <a:t>Во славу Отечества»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0" presetClass="exit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899216" cy="914400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3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Великий сын </a:t>
            </a:r>
            <a:br>
              <a:rPr lang="ru-RU" sz="3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3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         Великой России</a:t>
            </a:r>
            <a:endParaRPr lang="ru-RU" sz="3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026" name="Picture 2" descr="E:\олимпиада\Ломоносов викторина\lomonoso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/>
          </a:blip>
          <a:srcRect/>
          <a:stretch>
            <a:fillRect/>
          </a:stretch>
        </p:blipFill>
        <p:spPr bwMode="auto">
          <a:xfrm>
            <a:off x="4644008" y="548680"/>
            <a:ext cx="3685239" cy="36576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марбург.wmv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8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48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0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4820"/>
                </p:tgtEl>
              </p:cMediaNode>
            </p:vide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8313" y="1844675"/>
            <a:ext cx="8351837" cy="3657600"/>
          </a:xfrm>
        </p:spPr>
        <p:txBody>
          <a:bodyPr/>
          <a:lstStyle/>
          <a:p>
            <a:pPr marL="18288" indent="45720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200" b="1" dirty="0">
                <a:effectLst/>
              </a:rPr>
              <a:t>В химии </a:t>
            </a:r>
            <a:r>
              <a:rPr lang="en-US" sz="3200" b="1" dirty="0">
                <a:effectLst/>
              </a:rPr>
              <a:t>XVIII</a:t>
            </a:r>
            <a:r>
              <a:rPr lang="ru-RU" sz="3200" b="1" dirty="0">
                <a:effectLst/>
              </a:rPr>
              <a:t> господствовала «флогистонная теория» Геогра Штоля, также остались последователи  учения Аристотеля. </a:t>
            </a:r>
            <a:endParaRPr lang="en-US" sz="3200" b="1" dirty="0" smtClean="0">
              <a:effectLst/>
            </a:endParaRPr>
          </a:p>
          <a:p>
            <a:pPr marL="18288" indent="45720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200" b="1" dirty="0" smtClean="0">
                <a:effectLst/>
              </a:rPr>
              <a:t>Какое </a:t>
            </a:r>
            <a:r>
              <a:rPr lang="ru-RU" sz="3200" b="1" dirty="0">
                <a:effectLst/>
              </a:rPr>
              <a:t>учение положил в основу своих химических работ  М.В. Ломоносов?</a:t>
            </a:r>
            <a:endParaRPr lang="ru-RU" sz="3200" dirty="0">
              <a:effectLst/>
            </a:endParaRPr>
          </a:p>
          <a:p>
            <a:pPr marL="274320" indent="457200" eaLnBrk="1" fontAlgn="auto" hangingPunct="1">
              <a:spcAft>
                <a:spcPts val="0"/>
              </a:spcAft>
              <a:defRPr/>
            </a:pP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088" y="260350"/>
            <a:ext cx="7543800" cy="9144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Вопрос  10 </a:t>
            </a:r>
            <a:endParaRPr lang="ru-RU" b="1" dirty="0"/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388" y="1139825"/>
            <a:ext cx="4670425" cy="574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4787900" y="2492375"/>
            <a:ext cx="4248150" cy="21605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/>
              <a:t>Роберт Бойль основоположник корпускулярной теории химии. </a:t>
            </a:r>
          </a:p>
          <a:p>
            <a:pPr algn="ctr">
              <a:defRPr/>
            </a:pPr>
            <a:r>
              <a:rPr lang="ru-RU" sz="2000" dirty="0"/>
              <a:t> «Бойль делает из химии науку» – Ф. Энгельс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2" grpId="1" build="p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850" y="1773238"/>
            <a:ext cx="8569325" cy="3657600"/>
          </a:xfrm>
        </p:spPr>
        <p:txBody>
          <a:bodyPr/>
          <a:lstStyle/>
          <a:p>
            <a:pPr marL="18288" indent="457200"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600" b="1" dirty="0">
                <a:effectLst/>
              </a:rPr>
              <a:t>За какое открытие Белинский назвал Ломоносова </a:t>
            </a:r>
            <a:r>
              <a:rPr lang="en-US" sz="3600" b="1" dirty="0" smtClean="0">
                <a:effectLst/>
              </a:rPr>
              <a:t> </a:t>
            </a:r>
            <a:r>
              <a:rPr lang="ru-RU" sz="3600" b="1" dirty="0" smtClean="0">
                <a:effectLst/>
              </a:rPr>
              <a:t>«</a:t>
            </a:r>
            <a:r>
              <a:rPr lang="ru-RU" sz="3600" b="1" dirty="0">
                <a:effectLst/>
              </a:rPr>
              <a:t>Петром Первым российской поэзии».</a:t>
            </a:r>
          </a:p>
          <a:p>
            <a:pPr marL="274320" indent="-256032"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088" y="260350"/>
            <a:ext cx="7543800" cy="9144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Вопрос  11 </a:t>
            </a:r>
            <a:endParaRPr lang="ru-RU" b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95288" y="1484313"/>
          <a:ext cx="8424862" cy="48974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11991"/>
                <a:gridCol w="4212871"/>
              </a:tblGrid>
              <a:tr h="489743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Поэзия по  С. 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  <a:effectLst/>
                        </a:rPr>
                        <a:t>Полоцкому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Радость велико месяц май ныне явил есть:</a:t>
                      </a:r>
                      <a:b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Яко нам царевич Петр </a:t>
                      </a:r>
                      <a:endParaRPr lang="ru-RU" sz="2400" dirty="0" smtClean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  <a:effectLst/>
                        </a:rPr>
                        <a:t>яве </a:t>
                      </a: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ся родил есть.</a:t>
                      </a:r>
                      <a:b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Вчера преславный Царьград от турок пленися:</a:t>
                      </a:r>
                      <a:b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Ныне избавление преславно явися. 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79" marR="68579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М.В. Ломоносов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…Шумит с ручьями бор и дол: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Победа, русская победа!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 Но враг, что от меча ушел,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Боится собственного следа.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 Тогда, увидев бег своих,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Луна стыдилась сраму их.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 И в мрак лице, зардевшись, скрыла...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79" marR="68579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2" grpI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188" y="1916113"/>
            <a:ext cx="7993062" cy="3657600"/>
          </a:xfrm>
        </p:spPr>
        <p:txBody>
          <a:bodyPr/>
          <a:lstStyle/>
          <a:p>
            <a:pPr marL="274320" indent="457200"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600" b="1" dirty="0">
                <a:effectLst/>
              </a:rPr>
              <a:t>Почему путь М.В. Ломоносова в Сибирь пролёг через Германию? </a:t>
            </a:r>
            <a:endParaRPr lang="ru-RU" sz="3600" b="1" dirty="0" smtClean="0">
              <a:effectLst/>
            </a:endParaRPr>
          </a:p>
          <a:p>
            <a:pPr marL="274320" indent="457200"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3600" b="1" dirty="0">
              <a:effectLst/>
            </a:endParaRPr>
          </a:p>
          <a:p>
            <a:pPr marL="274320" indent="457200"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3600" b="1" dirty="0">
              <a:effectLst/>
            </a:endParaRPr>
          </a:p>
          <a:p>
            <a:pPr marL="274320" indent="457200" eaLnBrk="1" fontAlgn="auto" hangingPunct="1">
              <a:spcAft>
                <a:spcPts val="0"/>
              </a:spcAft>
              <a:defRPr/>
            </a:pP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088" y="260350"/>
            <a:ext cx="7543800" cy="9144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Вопрос  12 </a:t>
            </a:r>
            <a:endParaRPr lang="ru-RU" b="1" dirty="0"/>
          </a:p>
        </p:txBody>
      </p:sp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2363" y="3789363"/>
            <a:ext cx="3581400" cy="270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893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750" y="4003675"/>
            <a:ext cx="4154488" cy="248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2" grpI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олимпиада\Ломоносов викторина\Ломоносов идёт в Москву.jpg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467544" y="1628800"/>
            <a:ext cx="3221237" cy="48512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8" name="Picture 4" descr="E:\олимпиада\Ломоносов викторина\lomonosov5.jpg"/>
          <p:cNvPicPr>
            <a:picLocks noChangeAspect="1" noChangeArrowheads="1"/>
          </p:cNvPicPr>
          <p:nvPr/>
        </p:nvPicPr>
        <p:blipFill>
          <a:blip r:embed="rId3">
            <a:extLst/>
          </a:blip>
          <a:srcRect/>
          <a:stretch>
            <a:fillRect/>
          </a:stretch>
        </p:blipFill>
        <p:spPr bwMode="auto">
          <a:xfrm>
            <a:off x="4932040" y="1844824"/>
            <a:ext cx="3528392" cy="417761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650" y="333375"/>
            <a:ext cx="7543800" cy="9144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>
                <a:effectLst/>
              </a:rPr>
              <a:t>Дерзайте отчизну мужеством прославить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4320" indent="-256032"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050" name="Picture 2" descr="E:\олимпиада\Ломоносов викторина\ladoga8.jpg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6762" y="454270"/>
            <a:ext cx="8525677" cy="640373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/>
        </p:spPr>
      </p:pic>
      <p:pic>
        <p:nvPicPr>
          <p:cNvPr id="2053" name="Picture 5" descr="E:\олимпиада\Ломоносов викторина\21696.jpg"/>
          <p:cNvPicPr>
            <a:picLocks noChangeAspect="1" noChangeArrowheads="1"/>
          </p:cNvPicPr>
          <p:nvPr/>
        </p:nvPicPr>
        <p:blipFill>
          <a:blip r:embed="rId3" cstate="email">
            <a:extLst/>
          </a:blip>
          <a:srcRect/>
          <a:stretch>
            <a:fillRect/>
          </a:stretch>
        </p:blipFill>
        <p:spPr bwMode="auto">
          <a:xfrm>
            <a:off x="394197" y="260648"/>
            <a:ext cx="4890120" cy="30135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054" name="Picture 6" descr="E:\олимпиада\Ломоносов викторина\24094_main.jpg"/>
          <p:cNvPicPr>
            <a:picLocks noChangeAspect="1" noChangeArrowheads="1"/>
          </p:cNvPicPr>
          <p:nvPr/>
        </p:nvPicPr>
        <p:blipFill>
          <a:blip r:embed="rId4" cstate="email">
            <a:extLst/>
          </a:blip>
          <a:srcRect/>
          <a:stretch>
            <a:fillRect/>
          </a:stretch>
        </p:blipFill>
        <p:spPr bwMode="auto">
          <a:xfrm>
            <a:off x="4250290" y="3068960"/>
            <a:ext cx="4608512" cy="34621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/>
        </p:spPr>
      </p:pic>
      <p:pic>
        <p:nvPicPr>
          <p:cNvPr id="2055" name="Picture 7" descr="E:\олимпиада\Ломоносов викторина\188618_main.jpg"/>
          <p:cNvPicPr>
            <a:picLocks noChangeAspect="1" noChangeArrowheads="1"/>
          </p:cNvPicPr>
          <p:nvPr/>
        </p:nvPicPr>
        <p:blipFill>
          <a:blip r:embed="rId5" cstate="email">
            <a:extLst/>
          </a:blip>
          <a:srcRect/>
          <a:stretch>
            <a:fillRect/>
          </a:stretch>
        </p:blipFill>
        <p:spPr bwMode="auto">
          <a:xfrm>
            <a:off x="133213" y="274075"/>
            <a:ext cx="8923964" cy="59780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056" name="Picture 8" descr="E:\олимпиада\Ломоносов викторина\62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0825" y="476250"/>
            <a:ext cx="8639175" cy="5775325"/>
          </a:xfrm>
          <a:prstGeom prst="ellipse">
            <a:avLst/>
          </a:prstGeom>
          <a:ln>
            <a:noFill/>
          </a:ln>
          <a:effectLst>
            <a:softEdge rad="11250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3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3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074" name="Picture 2" descr="E:\олимпиада\Ломоносов викторина\Денисовка.jpg"/>
          <p:cNvPicPr>
            <a:picLocks noChangeAspect="1" noChangeArrowheads="1"/>
          </p:cNvPicPr>
          <p:nvPr/>
        </p:nvPicPr>
        <p:blipFill>
          <a:blip r:embed="rId2" cstate="email">
            <a:extLst/>
          </a:blip>
          <a:srcRect/>
          <a:stretch>
            <a:fillRect/>
          </a:stretch>
        </p:blipFill>
        <p:spPr bwMode="auto">
          <a:xfrm>
            <a:off x="107504" y="3573016"/>
            <a:ext cx="4519034" cy="27283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075" name="Picture 3" descr="E:\олимпиада\Ломоносов викторина\ленисовка 3.jpg"/>
          <p:cNvPicPr>
            <a:picLocks noChangeAspect="1" noChangeArrowheads="1"/>
          </p:cNvPicPr>
          <p:nvPr/>
        </p:nvPicPr>
        <p:blipFill>
          <a:blip r:embed="rId3" cstate="email">
            <a:extLst/>
          </a:blip>
          <a:srcRect/>
          <a:stretch>
            <a:fillRect/>
          </a:stretch>
        </p:blipFill>
        <p:spPr bwMode="auto">
          <a:xfrm>
            <a:off x="4283968" y="188640"/>
            <a:ext cx="4522862" cy="34691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4" name="Прямоугольник 3"/>
          <p:cNvSpPr/>
          <p:nvPr/>
        </p:nvSpPr>
        <p:spPr>
          <a:xfrm>
            <a:off x="539750" y="1412875"/>
            <a:ext cx="3600450" cy="863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Деревня Денисовка</a:t>
            </a:r>
          </a:p>
        </p:txBody>
      </p:sp>
      <p:pic>
        <p:nvPicPr>
          <p:cNvPr id="3076" name="Picture 4" descr="E:\олимпиада\Ломоносов викторина\pomorland1-600x368.jpg"/>
          <p:cNvPicPr>
            <a:picLocks noChangeAspect="1" noChangeArrowheads="1"/>
          </p:cNvPicPr>
          <p:nvPr/>
        </p:nvPicPr>
        <p:blipFill>
          <a:blip r:embed="rId4">
            <a:extLst/>
          </a:blip>
          <a:srcRect/>
          <a:stretch>
            <a:fillRect/>
          </a:stretch>
        </p:blipFill>
        <p:spPr bwMode="auto">
          <a:xfrm>
            <a:off x="129581" y="692696"/>
            <a:ext cx="8741914" cy="5645946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3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088" y="5805488"/>
            <a:ext cx="7543800" cy="9144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Тур </a:t>
            </a:r>
            <a:r>
              <a:rPr lang="en-US" b="1" dirty="0" smtClean="0"/>
              <a:t>I</a:t>
            </a:r>
            <a:r>
              <a:rPr lang="ru-RU" b="1" dirty="0" smtClean="0"/>
              <a:t> «От недр своих»</a:t>
            </a:r>
            <a:endParaRPr lang="ru-RU" b="1" dirty="0"/>
          </a:p>
        </p:txBody>
      </p:sp>
      <p:pic>
        <p:nvPicPr>
          <p:cNvPr id="4098" name="Picture 2" descr="E:\олимпиада\Ломоносов викторина\zal1_img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188913"/>
            <a:ext cx="6613525" cy="5632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8313" y="1700213"/>
            <a:ext cx="8496300" cy="3657600"/>
          </a:xfrm>
        </p:spPr>
        <p:txBody>
          <a:bodyPr/>
          <a:lstStyle/>
          <a:p>
            <a:pPr marL="27432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600" b="1" dirty="0" smtClean="0">
                <a:effectLst/>
              </a:rPr>
              <a:t> Как </a:t>
            </a:r>
            <a:r>
              <a:rPr lang="ru-RU" sz="3600" b="1" dirty="0">
                <a:effectLst/>
              </a:rPr>
              <a:t>связало двух великих  сынов России М.В. Ломоносова и Петра </a:t>
            </a:r>
            <a:r>
              <a:rPr lang="en-US" sz="3600" b="1" dirty="0">
                <a:effectLst/>
              </a:rPr>
              <a:t>I</a:t>
            </a:r>
            <a:r>
              <a:rPr lang="ru-RU" sz="3600" b="1" dirty="0">
                <a:effectLst/>
              </a:rPr>
              <a:t> Беломорье?  </a:t>
            </a:r>
            <a:endParaRPr lang="ru-RU" sz="3600" dirty="0">
              <a:effectLst/>
            </a:endParaRPr>
          </a:p>
          <a:p>
            <a:pPr marL="274320" indent="-256032" eaLnBrk="1" fontAlgn="auto" hangingPunct="1">
              <a:spcAft>
                <a:spcPts val="0"/>
              </a:spcAft>
              <a:defRPr/>
            </a:pP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62000" y="149225"/>
            <a:ext cx="7543800" cy="9144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Вопрос 1 </a:t>
            </a:r>
            <a:endParaRPr lang="ru-RU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323528" y="1166090"/>
            <a:ext cx="8561095" cy="55504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46150" y="1104900"/>
            <a:ext cx="7315200" cy="567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750" y="1916113"/>
            <a:ext cx="8280400" cy="3657600"/>
          </a:xfrm>
        </p:spPr>
        <p:txBody>
          <a:bodyPr/>
          <a:lstStyle/>
          <a:p>
            <a:pPr marL="27432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200" b="1" dirty="0" smtClean="0">
                <a:effectLst/>
              </a:rPr>
              <a:t>         Антоний </a:t>
            </a:r>
            <a:r>
              <a:rPr lang="ru-RU" sz="3200" b="1" dirty="0">
                <a:effectLst/>
              </a:rPr>
              <a:t>Великий говорил «Не хвались ни красотой, ни  богатством,  а родом своим».  </a:t>
            </a:r>
            <a:endParaRPr lang="ru-RU" sz="3200" b="1" dirty="0" smtClean="0">
              <a:effectLst/>
            </a:endParaRPr>
          </a:p>
          <a:p>
            <a:pPr marL="274320" indent="90000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200" b="1" dirty="0" smtClean="0">
                <a:effectLst/>
              </a:rPr>
              <a:t>Составьте </a:t>
            </a:r>
            <a:r>
              <a:rPr lang="ru-RU" sz="3200" b="1" dirty="0">
                <a:effectLst/>
              </a:rPr>
              <a:t>родословную М.В. Ломоносова. </a:t>
            </a:r>
            <a:endParaRPr lang="ru-RU" sz="3200" dirty="0">
              <a:effectLst/>
            </a:endParaRPr>
          </a:p>
          <a:p>
            <a:pPr marL="274320" indent="900000" eaLnBrk="1" fontAlgn="auto" hangingPunct="1">
              <a:spcAft>
                <a:spcPts val="0"/>
              </a:spcAft>
              <a:defRPr/>
            </a:pP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088" y="260350"/>
            <a:ext cx="7543800" cy="9144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Вопрос  2 </a:t>
            </a:r>
            <a:endParaRPr lang="ru-RU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03575" y="1274763"/>
            <a:ext cx="2592388" cy="792162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bg1"/>
                </a:solidFill>
              </a:rPr>
              <a:t>Леонтий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bg1"/>
                </a:solidFill>
              </a:rPr>
              <a:t>Ломоносов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322638" y="2695575"/>
            <a:ext cx="2592387" cy="792163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bg1"/>
                </a:solidFill>
              </a:rPr>
              <a:t>Лука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bg1"/>
                </a:solidFill>
              </a:rPr>
              <a:t>Ломоносов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9388" y="2695575"/>
            <a:ext cx="2592387" cy="792163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bg1"/>
                </a:solidFill>
              </a:rPr>
              <a:t>Юдка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bg1"/>
                </a:solidFill>
              </a:rPr>
              <a:t>Ломоносов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308725" y="2695575"/>
            <a:ext cx="2592388" cy="792163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bg1"/>
                </a:solidFill>
              </a:rPr>
              <a:t>Дорофей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bg1"/>
                </a:solidFill>
              </a:rPr>
              <a:t>Ломоносов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276975" y="4102100"/>
            <a:ext cx="2592388" cy="792163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bg1"/>
                </a:solidFill>
              </a:rPr>
              <a:t>Василий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bg1"/>
                </a:solidFill>
              </a:rPr>
              <a:t>Ломоносов 1681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771775" y="4152900"/>
            <a:ext cx="2592388" cy="792163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bg1"/>
                </a:solidFill>
              </a:rPr>
              <a:t>Елена Ивановна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bg1"/>
                </a:solidFill>
              </a:rPr>
              <a:t>Сивкова  1690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638675" y="5567363"/>
            <a:ext cx="2592388" cy="79216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bg1"/>
                </a:solidFill>
              </a:rPr>
              <a:t>Михайло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bg1"/>
                </a:solidFill>
              </a:rPr>
              <a:t>Ломоносов  1711</a:t>
            </a: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2051050" y="1773238"/>
            <a:ext cx="1152525" cy="92233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4" idx="2"/>
          </p:cNvCxnSpPr>
          <p:nvPr/>
        </p:nvCxnSpPr>
        <p:spPr>
          <a:xfrm>
            <a:off x="4500563" y="2066925"/>
            <a:ext cx="0" cy="62865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4" idx="3"/>
          </p:cNvCxnSpPr>
          <p:nvPr/>
        </p:nvCxnSpPr>
        <p:spPr>
          <a:xfrm>
            <a:off x="5795963" y="1670050"/>
            <a:ext cx="1296987" cy="102552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7308850" y="3487738"/>
            <a:ext cx="0" cy="61436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endCxn id="10" idx="1"/>
          </p:cNvCxnSpPr>
          <p:nvPr/>
        </p:nvCxnSpPr>
        <p:spPr>
          <a:xfrm>
            <a:off x="5364163" y="4497388"/>
            <a:ext cx="91281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5795963" y="4549775"/>
            <a:ext cx="23812" cy="1017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3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3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1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2" dur="1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3" dur="1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4" dur="1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5" dur="1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2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388" y="1484313"/>
            <a:ext cx="8569325" cy="4752975"/>
          </a:xfrm>
        </p:spPr>
        <p:txBody>
          <a:bodyPr/>
          <a:lstStyle/>
          <a:p>
            <a:pPr marL="274320" indent="90000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b="1" dirty="0">
                <a:effectLst/>
              </a:rPr>
              <a:t>«</a:t>
            </a:r>
            <a:r>
              <a:rPr lang="ru-RU" sz="3200" b="1" dirty="0">
                <a:effectLst/>
              </a:rPr>
              <a:t>Мы все учились понемногу</a:t>
            </a:r>
            <a:br>
              <a:rPr lang="ru-RU" sz="3200" b="1" dirty="0">
                <a:effectLst/>
              </a:rPr>
            </a:br>
            <a:r>
              <a:rPr lang="ru-RU" sz="3200" b="1" dirty="0">
                <a:effectLst/>
              </a:rPr>
              <a:t>Чему-нибудь и как-нибудь».  А.С. Пушкин  «Евгений Онегин».</a:t>
            </a:r>
          </a:p>
          <a:p>
            <a:pPr marL="274320" indent="90000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200" b="1" dirty="0" smtClean="0">
                <a:effectLst/>
              </a:rPr>
              <a:t>С </a:t>
            </a:r>
            <a:r>
              <a:rPr lang="ru-RU" sz="3200" b="1" dirty="0">
                <a:effectLst/>
              </a:rPr>
              <a:t>чего началось  обучение Михаила Васильевича Ломоносова? </a:t>
            </a:r>
            <a:endParaRPr lang="ru-RU" sz="3200" b="1" dirty="0" smtClean="0">
              <a:effectLst/>
            </a:endParaRPr>
          </a:p>
          <a:p>
            <a:pPr marL="274320" indent="90000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200" b="1" dirty="0" smtClean="0">
                <a:effectLst/>
              </a:rPr>
              <a:t>Его </a:t>
            </a:r>
            <a:r>
              <a:rPr lang="ru-RU" sz="3200" b="1" dirty="0">
                <a:effectLst/>
              </a:rPr>
              <a:t>первые учителя, учебники.</a:t>
            </a:r>
          </a:p>
          <a:p>
            <a:pPr marL="274320" indent="900000"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088" y="260350"/>
            <a:ext cx="7543800" cy="9144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Вопрос  3 </a:t>
            </a:r>
            <a:endParaRPr lang="ru-RU" b="1" dirty="0"/>
          </a:p>
        </p:txBody>
      </p:sp>
      <p:pic>
        <p:nvPicPr>
          <p:cNvPr id="5122" name="Picture 2" descr="E:\олимпиада\Ломоносов викторина\граматика М. Смотрицкого.jpg"/>
          <p:cNvPicPr>
            <a:picLocks noChangeAspect="1" noChangeArrowheads="1"/>
          </p:cNvPicPr>
          <p:nvPr/>
        </p:nvPicPr>
        <p:blipFill>
          <a:blip r:embed="rId3" cstate="email">
            <a:extLst/>
          </a:blip>
          <a:srcRect/>
          <a:stretch>
            <a:fillRect/>
          </a:stretch>
        </p:blipFill>
        <p:spPr bwMode="auto">
          <a:xfrm>
            <a:off x="321905" y="2132856"/>
            <a:ext cx="4339225" cy="26300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Прямоугольник 3"/>
          <p:cNvSpPr/>
          <p:nvPr/>
        </p:nvSpPr>
        <p:spPr>
          <a:xfrm>
            <a:off x="323850" y="5237163"/>
            <a:ext cx="4608513" cy="9366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Грамматика.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 Мелетия Смотрицкого</a:t>
            </a:r>
            <a:r>
              <a:rPr lang="ru-RU" sz="2400" b="0" dirty="0"/>
              <a:t>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email">
            <a:extLst/>
          </a:blip>
          <a:srcRect/>
          <a:stretch>
            <a:fillRect/>
          </a:stretch>
        </p:blipFill>
        <p:spPr bwMode="auto">
          <a:xfrm>
            <a:off x="5041049" y="1968322"/>
            <a:ext cx="3851920" cy="29591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7" name="Прямоугольник 6"/>
          <p:cNvSpPr/>
          <p:nvPr/>
        </p:nvSpPr>
        <p:spPr>
          <a:xfrm>
            <a:off x="4662488" y="5237163"/>
            <a:ext cx="4608512" cy="9366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Арифметика.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 Леонтия Магницкого.</a:t>
            </a:r>
            <a:endParaRPr lang="ru-RU" sz="2400" b="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4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7" name="учит.wmv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5898" fill="hold"/>
                                        <p:tgtEl>
                                          <p:spTgt spid="235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355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35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35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57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428</TotalTime>
  <Words>481</Words>
  <Application>Microsoft Office PowerPoint</Application>
  <PresentationFormat>Экран (4:3)</PresentationFormat>
  <Paragraphs>92</Paragraphs>
  <Slides>24</Slides>
  <Notes>1</Notes>
  <HiddenSlides>0</HiddenSlides>
  <MMClips>4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0" baseType="lpstr">
      <vt:lpstr>Arial</vt:lpstr>
      <vt:lpstr>Palatino Linotype</vt:lpstr>
      <vt:lpstr>Wingdings</vt:lpstr>
      <vt:lpstr>Calibri</vt:lpstr>
      <vt:lpstr>Times New Roman</vt:lpstr>
      <vt:lpstr>Базовая</vt:lpstr>
      <vt:lpstr>Слайд 1</vt:lpstr>
      <vt:lpstr>Великий сын                    Великой России</vt:lpstr>
      <vt:lpstr>Слайд 3</vt:lpstr>
      <vt:lpstr>Слайд 4</vt:lpstr>
      <vt:lpstr>Тур I «От недр своих»</vt:lpstr>
      <vt:lpstr>Вопрос 1 </vt:lpstr>
      <vt:lpstr>Вопрос  2 </vt:lpstr>
      <vt:lpstr>Вопрос  3 </vt:lpstr>
      <vt:lpstr>Слайд 9</vt:lpstr>
      <vt:lpstr> </vt:lpstr>
      <vt:lpstr>Вопрос  4 </vt:lpstr>
      <vt:lpstr>Вопрос  5</vt:lpstr>
      <vt:lpstr>Вопрос  6 </vt:lpstr>
      <vt:lpstr>Слайд 14</vt:lpstr>
      <vt:lpstr>Тур III «Врата учёности»</vt:lpstr>
      <vt:lpstr>Вопрос  7 </vt:lpstr>
      <vt:lpstr>Вопрос  8 </vt:lpstr>
      <vt:lpstr>Вопрос  9 </vt:lpstr>
      <vt:lpstr>  Тур IV  «Во славу Отечества» </vt:lpstr>
      <vt:lpstr>Слайд 20</vt:lpstr>
      <vt:lpstr>Вопрос  10 </vt:lpstr>
      <vt:lpstr>Вопрос  11 </vt:lpstr>
      <vt:lpstr>Вопрос  12 </vt:lpstr>
      <vt:lpstr>Дерзайте отчизну мужеством прославить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Tata</cp:lastModifiedBy>
  <cp:revision>70</cp:revision>
  <dcterms:created xsi:type="dcterms:W3CDTF">2011-11-15T10:38:25Z</dcterms:created>
  <dcterms:modified xsi:type="dcterms:W3CDTF">2012-05-15T12:48:46Z</dcterms:modified>
</cp:coreProperties>
</file>