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5"/>
  </p:notesMasterIdLst>
  <p:sldIdLst>
    <p:sldId id="321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8" r:id="rId21"/>
    <p:sldId id="289" r:id="rId22"/>
    <p:sldId id="290" r:id="rId23"/>
    <p:sldId id="292" r:id="rId24"/>
    <p:sldId id="296" r:id="rId25"/>
    <p:sldId id="293" r:id="rId26"/>
    <p:sldId id="294" r:id="rId27"/>
    <p:sldId id="295" r:id="rId28"/>
    <p:sldId id="297" r:id="rId29"/>
    <p:sldId id="298" r:id="rId30"/>
    <p:sldId id="299" r:id="rId31"/>
    <p:sldId id="300" r:id="rId32"/>
    <p:sldId id="301" r:id="rId33"/>
    <p:sldId id="302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29" r:id="rId42"/>
    <p:sldId id="330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338" r:id="rId51"/>
    <p:sldId id="339" r:id="rId52"/>
    <p:sldId id="340" r:id="rId53"/>
    <p:sldId id="341" r:id="rId5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  <a:srgbClr val="660066"/>
    <a:srgbClr val="990099"/>
    <a:srgbClr val="FFFF00"/>
    <a:srgbClr val="FF9933"/>
    <a:srgbClr val="FF6600"/>
    <a:srgbClr val="CC3300"/>
    <a:srgbClr val="008000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9" autoAdjust="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042F8-B5EB-4191-84FA-58055320F4E7}" type="datetimeFigureOut">
              <a:rPr lang="ru-RU" smtClean="0"/>
              <a:pPr/>
              <a:t>05.01.2012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A74ED-55B1-4FAA-9407-ABA1BCDEB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Переход к следующему слайду (игровое поле) – по щелчку мыши.</a:t>
            </a:r>
            <a:r>
              <a:rPr lang="ru-RU" baseline="0" dirty="0" smtClean="0"/>
              <a:t> Переход к слайду с ресурсами – по управляющей кнопке в левом нижнем углу.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A74ED-55B1-4FAA-9407-ABA1BCDEBF6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Каждое игровое</a:t>
            </a:r>
            <a:r>
              <a:rPr lang="ru-RU" baseline="0" dirty="0" smtClean="0"/>
              <a:t> поле с очками является гиперссылкой на соответствующий вопрос.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A74ED-55B1-4FAA-9407-ABA1BCDEBF6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Переход к слайду с ответом осуществляется по управляющей</a:t>
            </a:r>
            <a:r>
              <a:rPr lang="ru-RU" baseline="0" dirty="0" smtClean="0"/>
              <a:t> кнопке</a:t>
            </a:r>
            <a:r>
              <a:rPr lang="ru-RU" dirty="0" smtClean="0"/>
              <a:t> (знак вопроса), к слайду с игровым полем – изображение</a:t>
            </a:r>
            <a:r>
              <a:rPr lang="ru-RU" baseline="0" dirty="0" smtClean="0"/>
              <a:t> домика.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A74ED-55B1-4FAA-9407-ABA1BCDEBF6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Переход к игровому полю осуществляется по управляющей кнопке (домик).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A74ED-55B1-4FAA-9407-ABA1BCDEBF6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89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89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A15A1-66E9-4FE1-BFA1-69694425A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8C057-469A-4C3B-8C8D-17202B9BB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9D95F-3089-4A83-8DF5-B012554AE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4FB61-BE4C-4957-85A3-A55AFBB02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432FD-D491-4431-BE55-6F0D5717F5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F2089-8C10-45EE-8C82-EDC4407F7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D957-7091-48CD-A4A9-16EF45391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287CF-80F1-4F9A-BBF1-094609C75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BB5AE-2500-47FD-A875-7066E36FF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D388E-594B-4702-B79E-2C52000F5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D50F6-D0DE-4E8D-95F3-1B5E7558B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33B6B-4551-4B30-94BE-BC1640707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0787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87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78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78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8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8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B0AD6EE-1EB1-4217-B363-4B467DB53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</p:sldLayoutIdLst>
  <p:transition>
    <p:diamond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slide" Target="slide7.xml"/><Relationship Id="rId18" Type="http://schemas.openxmlformats.org/officeDocument/2006/relationships/slide" Target="slide9.xml"/><Relationship Id="rId26" Type="http://schemas.openxmlformats.org/officeDocument/2006/relationships/slide" Target="slide41.xml"/><Relationship Id="rId3" Type="http://schemas.openxmlformats.org/officeDocument/2006/relationships/slide" Target="slide3.xml"/><Relationship Id="rId21" Type="http://schemas.openxmlformats.org/officeDocument/2006/relationships/slide" Target="slide39.xml"/><Relationship Id="rId7" Type="http://schemas.openxmlformats.org/officeDocument/2006/relationships/slide" Target="slide33.xml"/><Relationship Id="rId12" Type="http://schemas.openxmlformats.org/officeDocument/2006/relationships/slide" Target="slide45.xml"/><Relationship Id="rId17" Type="http://schemas.openxmlformats.org/officeDocument/2006/relationships/slide" Target="slide47.xml"/><Relationship Id="rId25" Type="http://schemas.openxmlformats.org/officeDocument/2006/relationships/slide" Target="slide31.xml"/><Relationship Id="rId2" Type="http://schemas.openxmlformats.org/officeDocument/2006/relationships/notesSlide" Target="../notesSlides/notesSlide2.xml"/><Relationship Id="rId16" Type="http://schemas.openxmlformats.org/officeDocument/2006/relationships/slide" Target="slide37.xml"/><Relationship Id="rId20" Type="http://schemas.openxmlformats.org/officeDocument/2006/relationships/slide" Target="slide2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3.xml"/><Relationship Id="rId11" Type="http://schemas.openxmlformats.org/officeDocument/2006/relationships/slide" Target="slide35.xml"/><Relationship Id="rId24" Type="http://schemas.openxmlformats.org/officeDocument/2006/relationships/slide" Target="slide21.xml"/><Relationship Id="rId5" Type="http://schemas.openxmlformats.org/officeDocument/2006/relationships/slide" Target="slide13.xml"/><Relationship Id="rId15" Type="http://schemas.openxmlformats.org/officeDocument/2006/relationships/slide" Target="slide27.xml"/><Relationship Id="rId23" Type="http://schemas.openxmlformats.org/officeDocument/2006/relationships/slide" Target="slide11.xml"/><Relationship Id="rId10" Type="http://schemas.openxmlformats.org/officeDocument/2006/relationships/slide" Target="slide25.xml"/><Relationship Id="rId19" Type="http://schemas.openxmlformats.org/officeDocument/2006/relationships/slide" Target="slide19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slide" Target="slide17.xml"/><Relationship Id="rId22" Type="http://schemas.openxmlformats.org/officeDocument/2006/relationships/slide" Target="slide49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-n.ru/board.aspx?cat_no=4262&amp;tmpl=Thread&amp;BoardId=132864&amp;ThreadId=126255&amp;page=0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.wikipedia.org/wiki/Berlin" TargetMode="External"/><Relationship Id="rId4" Type="http://schemas.openxmlformats.org/officeDocument/2006/relationships/hyperlink" Target="http://www.berlin.de/orte/sehenswuerdigkeite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hloss Scharlottenbur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571876"/>
            <a:ext cx="2519362" cy="1673225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Rote Rathaus"/>
          <p:cNvPicPr>
            <a:picLocks noChangeAspect="1" noChangeArrowheads="1"/>
          </p:cNvPicPr>
          <p:nvPr/>
        </p:nvPicPr>
        <p:blipFill>
          <a:blip r:embed="rId4"/>
          <a:srcRect l="2850" t="4202" r="3103" b="7562"/>
          <a:stretch>
            <a:fillRect/>
          </a:stretch>
        </p:blipFill>
        <p:spPr bwMode="auto">
          <a:xfrm>
            <a:off x="1357290" y="3571876"/>
            <a:ext cx="2357454" cy="1500198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28625" y="6215063"/>
            <a:ext cx="8215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</a:t>
            </a:r>
          </a:p>
        </p:txBody>
      </p:sp>
      <p:sp>
        <p:nvSpPr>
          <p:cNvPr id="4" name="Табличка 3"/>
          <p:cNvSpPr/>
          <p:nvPr/>
        </p:nvSpPr>
        <p:spPr>
          <a:xfrm>
            <a:off x="1571604" y="857232"/>
            <a:ext cx="5929313" cy="2000264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Berlins </a:t>
            </a:r>
            <a:r>
              <a:rPr lang="en-US" sz="44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Sehenswürdigkeiten</a:t>
            </a:r>
            <a:endParaRPr lang="ru-RU" sz="440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Brandenburger Tor (2)"/>
          <p:cNvPicPr>
            <a:picLocks noChangeAspect="1" noChangeArrowheads="1"/>
          </p:cNvPicPr>
          <p:nvPr/>
        </p:nvPicPr>
        <p:blipFill>
          <a:blip r:embed="rId5"/>
          <a:srcRect l="3167" t="3014" r="4996" b="3549"/>
          <a:stretch>
            <a:fillRect/>
          </a:stretch>
        </p:blipFill>
        <p:spPr bwMode="auto">
          <a:xfrm>
            <a:off x="3500430" y="4214818"/>
            <a:ext cx="2071702" cy="2214578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6286512" y="5715016"/>
            <a:ext cx="27126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Редкокаша Н.Л.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МБОУ </a:t>
            </a:r>
            <a:r>
              <a:rPr lang="ru-RU" dirty="0" smtClean="0">
                <a:solidFill>
                  <a:srgbClr val="002060"/>
                </a:solidFill>
              </a:rPr>
              <a:t>Калманская СОШ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с.Калманка, 2011г.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Управляющая кнопка: сведения 8">
            <a:hlinkClick r:id="" action="ppaction://hlinkshowjump?jump=lastslide" highlightClick="1"/>
          </p:cNvPr>
          <p:cNvSpPr/>
          <p:nvPr/>
        </p:nvSpPr>
        <p:spPr>
          <a:xfrm>
            <a:off x="214282" y="6072206"/>
            <a:ext cx="642942" cy="542374"/>
          </a:xfrm>
          <a:prstGeom prst="actionButtonInformat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7" descr="Neptunbrunnen_und_Rathaus-Berlin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2503" t="2174" r="3056" b="2173"/>
          <a:stretch>
            <a:fillRect/>
          </a:stretch>
        </p:blipFill>
        <p:spPr>
          <a:xfrm>
            <a:off x="2143108" y="1643050"/>
            <a:ext cx="4896818" cy="3780000"/>
          </a:xfrm>
          <a:ln w="38100" cap="sq">
            <a:solidFill>
              <a:srgbClr val="0066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714612" y="500042"/>
            <a:ext cx="3727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Neptunbrunnen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2428868"/>
            <a:ext cx="69294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Hier werden Werke des Klassizismus, der Romantik, des Impressionismus und der beginnenden Moderne ausgestellt, die zur Sammlung der Nationalgalerie Berlin gehören.</a:t>
            </a:r>
            <a:endParaRPr lang="ru-RU" sz="3200" dirty="0">
              <a:solidFill>
                <a:srgbClr val="0033CC"/>
              </a:solidFill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правка 8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7" descr="nationalgalerie-berlin-wikipedia"/>
          <p:cNvPicPr>
            <a:picLocks noChangeAspect="1" noChangeArrowheads="1"/>
          </p:cNvPicPr>
          <p:nvPr/>
        </p:nvPicPr>
        <p:blipFill>
          <a:blip r:embed="rId3"/>
          <a:srcRect l="1221" t="2241" r="2996" b="3635"/>
          <a:stretch>
            <a:fillRect/>
          </a:stretch>
        </p:blipFill>
        <p:spPr bwMode="auto">
          <a:xfrm>
            <a:off x="2143108" y="1785926"/>
            <a:ext cx="4906288" cy="3816000"/>
          </a:xfrm>
          <a:prstGeom prst="rect">
            <a:avLst/>
          </a:prstGeom>
          <a:ln w="38100" cap="sq">
            <a:solidFill>
              <a:srgbClr val="80008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428860" y="428604"/>
            <a:ext cx="43709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Alte Nationalgalerie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468313" y="6207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</a:t>
            </a:r>
            <a:r>
              <a:rPr lang="el-GR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en,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Plätze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2786058"/>
            <a:ext cx="55007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„Unter den …“ ist die zentrale Prachtstraße Berlins.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86050" y="500042"/>
            <a:ext cx="36439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„Unter den Linden“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Unter_den_Linden_Berlin2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714488"/>
            <a:ext cx="4961345" cy="3852000"/>
          </a:xfrm>
          <a:prstGeom prst="rect">
            <a:avLst/>
          </a:prstGeom>
          <a:ln w="38100" cap="sq">
            <a:solidFill>
              <a:srgbClr val="CC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- 20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</a:t>
            </a:r>
            <a:r>
              <a:rPr lang="el-GR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en,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Plätze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1604" y="2643182"/>
            <a:ext cx="6000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Ein zentraler Platz und Verkehrsknotenpunkt in Berlin.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14612" y="428604"/>
            <a:ext cx="3558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Alexanderplatz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7" descr="Alexanderplatz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 l="929" t="2203" r="1972" b="3083"/>
          <a:stretch>
            <a:fillRect/>
          </a:stretch>
        </p:blipFill>
        <p:spPr>
          <a:xfrm>
            <a:off x="2000232" y="1714488"/>
            <a:ext cx="5147161" cy="3816000"/>
          </a:xfrm>
          <a:ln w="38100" cap="sq">
            <a:solidFill>
              <a:srgbClr val="80008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- 30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</a:t>
            </a:r>
            <a:r>
              <a:rPr lang="el-GR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en,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Plätze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500306"/>
            <a:ext cx="77153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Das zentrale Gebäude </a:t>
            </a:r>
            <a:r>
              <a:rPr lang="en-US" sz="3200" dirty="0" smtClean="0">
                <a:solidFill>
                  <a:srgbClr val="0033CC"/>
                </a:solidFill>
              </a:rPr>
              <a:t>auf </a:t>
            </a:r>
            <a:r>
              <a:rPr lang="en-US" sz="3200" dirty="0" err="1" smtClean="0">
                <a:solidFill>
                  <a:srgbClr val="0033CC"/>
                </a:solidFill>
              </a:rPr>
              <a:t>diesem</a:t>
            </a:r>
            <a:r>
              <a:rPr lang="en-US" sz="3200" dirty="0" smtClean="0">
                <a:solidFill>
                  <a:srgbClr val="0033CC"/>
                </a:solidFill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</a:rPr>
              <a:t>Platz</a:t>
            </a:r>
            <a:r>
              <a:rPr lang="en-US" sz="3200" dirty="0" smtClean="0">
                <a:solidFill>
                  <a:srgbClr val="0033CC"/>
                </a:solidFill>
              </a:rPr>
              <a:t> </a:t>
            </a:r>
            <a:r>
              <a:rPr lang="de-DE" sz="3200" dirty="0" smtClean="0">
                <a:solidFill>
                  <a:srgbClr val="0033CC"/>
                </a:solidFill>
              </a:rPr>
              <a:t>ist das Konzerthaus, das an der Nordseite vom Französischen Dom, auf der Gegenseite vom Deutschen Dom steht.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428604"/>
            <a:ext cx="4054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CC33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Gendarmenmarkt</a:t>
            </a:r>
            <a:endParaRPr lang="ru-RU" sz="3200" dirty="0">
              <a:ln>
                <a:solidFill>
                  <a:srgbClr val="CC33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9" descr="gendarmenmarkt-84"/>
          <p:cNvPicPr>
            <a:picLocks noChangeAspect="1" noChangeArrowheads="1"/>
          </p:cNvPicPr>
          <p:nvPr/>
        </p:nvPicPr>
        <p:blipFill>
          <a:blip r:embed="rId3"/>
          <a:srcRect l="2813" t="2409" r="1754" b="3640"/>
          <a:stretch>
            <a:fillRect/>
          </a:stretch>
        </p:blipFill>
        <p:spPr bwMode="auto">
          <a:xfrm>
            <a:off x="2143108" y="1643050"/>
            <a:ext cx="4799999" cy="36000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- 40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</a:t>
            </a:r>
            <a:r>
              <a:rPr lang="el-GR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en,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Plätze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2857496"/>
            <a:ext cx="55007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Dieser weltberühmte Boulevard im Westen Berlins kommt nicht zur Ruhe.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316" name="Group 132"/>
          <p:cNvGraphicFramePr>
            <a:graphicFrameLocks noGrp="1"/>
          </p:cNvGraphicFramePr>
          <p:nvPr>
            <p:ph type="tbl" idx="1"/>
          </p:nvPr>
        </p:nvGraphicFramePr>
        <p:xfrm>
          <a:off x="107950" y="765175"/>
          <a:ext cx="8929688" cy="540067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808288"/>
                <a:gridCol w="1295400"/>
                <a:gridCol w="1296987"/>
                <a:gridCol w="1223963"/>
                <a:gridCol w="1223962"/>
                <a:gridCol w="1081088"/>
              </a:tblGrid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  <a:r>
                        <a:rPr kumimoji="0" lang="en-US" sz="3200" b="0" u="none" strike="noStrike" cap="none" normalizeH="0" baseline="0" dirty="0" err="1" smtClean="0">
                          <a:ln>
                            <a:solidFill>
                              <a:srgbClr val="CC3300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Kultur</a:t>
                      </a:r>
                      <a:endParaRPr kumimoji="0" lang="ru-RU" sz="3200" b="0" i="0" u="none" strike="noStrike" cap="none" normalizeH="0" baseline="0" dirty="0" smtClean="0">
                        <a:ln>
                          <a:solidFill>
                            <a:srgbClr val="CC3300"/>
                          </a:solidFill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Stra</a:t>
                      </a:r>
                      <a:r>
                        <a:rPr kumimoji="0" lang="el-GR" sz="2800" u="none" strike="noStrike" cap="none" normalizeH="0" baseline="0" dirty="0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β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en,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Plätze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FF6600"/>
                          </a:solidFill>
                        </a:ln>
                        <a:solidFill>
                          <a:srgbClr val="FF99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9933"/>
                            </a:solidFill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Kirchen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FF9933"/>
                            </a:solidFill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Dome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FF9933"/>
                          </a:solidFill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600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chemeClr val="bg1">
                                <a:lumMod val="75000"/>
                                <a:lumOff val="25000"/>
                              </a:schemeClr>
                            </a:solidFill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Geschichte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ln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Berühmte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Bauten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660066"/>
                          </a:solidFill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142" name="AutoShape 1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765175"/>
            <a:ext cx="1295400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</a:t>
            </a:r>
          </a:p>
        </p:txBody>
      </p:sp>
      <p:sp>
        <p:nvSpPr>
          <p:cNvPr id="4143" name="AutoShape 1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765175"/>
            <a:ext cx="1295400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4144" name="AutoShape 1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1844675"/>
            <a:ext cx="12954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</a:t>
            </a:r>
          </a:p>
        </p:txBody>
      </p:sp>
      <p:sp>
        <p:nvSpPr>
          <p:cNvPr id="4145" name="AutoShape 1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2924175"/>
            <a:ext cx="12954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</a:t>
            </a:r>
          </a:p>
        </p:txBody>
      </p:sp>
      <p:sp>
        <p:nvSpPr>
          <p:cNvPr id="4146" name="AutoShape 11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4005263"/>
            <a:ext cx="12954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</a:t>
            </a:r>
          </a:p>
        </p:txBody>
      </p:sp>
      <p:sp>
        <p:nvSpPr>
          <p:cNvPr id="4147" name="AutoShape 115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5084763"/>
            <a:ext cx="12954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</a:t>
            </a:r>
          </a:p>
        </p:txBody>
      </p:sp>
      <p:sp>
        <p:nvSpPr>
          <p:cNvPr id="4148" name="AutoShape 116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1844675"/>
            <a:ext cx="12954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4149" name="AutoShape 117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2924175"/>
            <a:ext cx="12954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4150" name="AutoShape 118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4005263"/>
            <a:ext cx="12954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4151" name="AutoShape 119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5084763"/>
            <a:ext cx="12954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4152" name="AutoShape 120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765175"/>
            <a:ext cx="1222375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</a:p>
        </p:txBody>
      </p:sp>
      <p:sp>
        <p:nvSpPr>
          <p:cNvPr id="4153" name="AutoShape 121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1844675"/>
            <a:ext cx="1222375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</a:p>
        </p:txBody>
      </p:sp>
      <p:sp>
        <p:nvSpPr>
          <p:cNvPr id="4154" name="AutoShape 122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2924175"/>
            <a:ext cx="1222375" cy="1079500"/>
          </a:xfrm>
          <a:prstGeom prst="actionButtonBlank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</a:p>
        </p:txBody>
      </p:sp>
      <p:sp>
        <p:nvSpPr>
          <p:cNvPr id="4155" name="AutoShape 123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4005263"/>
            <a:ext cx="1222375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</a:p>
        </p:txBody>
      </p:sp>
      <p:sp>
        <p:nvSpPr>
          <p:cNvPr id="4156" name="AutoShape 124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5084763"/>
            <a:ext cx="1222375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</a:p>
        </p:txBody>
      </p:sp>
      <p:sp>
        <p:nvSpPr>
          <p:cNvPr id="4157" name="AutoShape 125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765175"/>
            <a:ext cx="1222375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4158" name="AutoShape 126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1844675"/>
            <a:ext cx="1222375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4159" name="AutoShape 127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2924175"/>
            <a:ext cx="1222375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4160" name="AutoShape 128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4005263"/>
            <a:ext cx="1222375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4161" name="AutoShape 129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5084763"/>
            <a:ext cx="1222375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4162" name="AutoShape 130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765175"/>
            <a:ext cx="1079500" cy="1079500"/>
          </a:xfrm>
          <a:prstGeom prst="actionButtonBlank">
            <a:avLst/>
          </a:prstGeom>
          <a:solidFill>
            <a:srgbClr val="FFCCCC"/>
          </a:solidFill>
          <a:ln>
            <a:solidFill>
              <a:srgbClr val="C000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  <p:sp>
        <p:nvSpPr>
          <p:cNvPr id="4163" name="AutoShape 133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1844675"/>
            <a:ext cx="10795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  <p:sp>
        <p:nvSpPr>
          <p:cNvPr id="4164" name="AutoShape 134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2924175"/>
            <a:ext cx="10795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  <p:sp>
        <p:nvSpPr>
          <p:cNvPr id="4165" name="AutoShape 135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4005263"/>
            <a:ext cx="10795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  <p:sp>
        <p:nvSpPr>
          <p:cNvPr id="4166" name="AutoShape 136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084763"/>
            <a:ext cx="10795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/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2"/>
                  </p:tgtEl>
                </p:cond>
              </p:nextCondLst>
            </p:seq>
          </p:childTnLst>
        </p:cTn>
      </p:par>
    </p:tnLst>
    <p:bldLst>
      <p:bldP spid="4142" grpId="0" animBg="1"/>
      <p:bldP spid="4143" grpId="0" animBg="1"/>
      <p:bldP spid="4144" grpId="0" animBg="1"/>
      <p:bldP spid="4145" grpId="0" animBg="1"/>
      <p:bldP spid="4146" grpId="0" animBg="1"/>
      <p:bldP spid="4147" grpId="0" animBg="1"/>
      <p:bldP spid="4148" grpId="0" animBg="1"/>
      <p:bldP spid="4149" grpId="0" animBg="1"/>
      <p:bldP spid="4150" grpId="0" animBg="1"/>
      <p:bldP spid="4151" grpId="0" animBg="1"/>
      <p:bldP spid="4152" grpId="0" animBg="1"/>
      <p:bldP spid="4153" grpId="0" animBg="1"/>
      <p:bldP spid="4154" grpId="0" animBg="1"/>
      <p:bldP spid="4155" grpId="0" animBg="1"/>
      <p:bldP spid="4156" grpId="0" animBg="1"/>
      <p:bldP spid="4157" grpId="0" animBg="1"/>
      <p:bldP spid="4158" grpId="0" animBg="1"/>
      <p:bldP spid="4159" grpId="0" animBg="1"/>
      <p:bldP spid="4160" grpId="0" animBg="1"/>
      <p:bldP spid="4161" grpId="0" animBg="1"/>
      <p:bldP spid="4162" grpId="0" animBg="1"/>
      <p:bldP spid="4163" grpId="0" animBg="1"/>
      <p:bldP spid="4164" grpId="0" animBg="1"/>
      <p:bldP spid="4165" grpId="0" animBg="1"/>
      <p:bldP spid="41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428604"/>
            <a:ext cx="39210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Kurfürstendamm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Kurfuerstendamm (2)"/>
          <p:cNvPicPr>
            <a:picLocks noChangeAspect="1" noChangeArrowheads="1"/>
          </p:cNvPicPr>
          <p:nvPr/>
        </p:nvPicPr>
        <p:blipFill>
          <a:blip r:embed="rId3"/>
          <a:srcRect l="2796" t="2424" r="2797" b="3017"/>
          <a:stretch>
            <a:fillRect/>
          </a:stretch>
        </p:blipFill>
        <p:spPr bwMode="auto">
          <a:xfrm>
            <a:off x="2143108" y="1785926"/>
            <a:ext cx="4848926" cy="3708000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- 50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</a:t>
            </a:r>
            <a:r>
              <a:rPr lang="el-GR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en,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Plätze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2714620"/>
            <a:ext cx="650085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Nirgendwo sonst in der Welt können 2500 Tonnen Stahl und Glas schöner funkeln als über dem Sony Center an diesem Platz. 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428604"/>
            <a:ext cx="36729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Potsdamerplatz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potsdamer-platz-20040601_dx_133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006" t="1961" r="1941" b="1960"/>
          <a:stretch>
            <a:fillRect/>
          </a:stretch>
        </p:blipFill>
        <p:spPr>
          <a:xfrm>
            <a:off x="2071670" y="1714488"/>
            <a:ext cx="4893067" cy="3996000"/>
          </a:xfrm>
          <a:ln w="38100" cap="sq">
            <a:solidFill>
              <a:srgbClr val="990099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Dome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571744"/>
            <a:ext cx="55721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Er befindet sich gegenüber dem Französischen Dom auf dem Gendarmenmarkt.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</a:rPr>
              <a:t>      </a:t>
            </a:r>
            <a:endParaRPr lang="ru-RU" sz="3600" b="1" dirty="0" smtClean="0">
              <a:latin typeface="Times New Roman" pitchFamily="18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428604"/>
            <a:ext cx="3558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Deutsche Dom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7" descr="5214_137139946473_679446473_3246087_5383410_n"/>
          <p:cNvPicPr>
            <a:picLocks noChangeAspect="1" noChangeArrowheads="1"/>
          </p:cNvPicPr>
          <p:nvPr/>
        </p:nvPicPr>
        <p:blipFill>
          <a:blip r:embed="rId3"/>
          <a:srcRect l="857" t="2273" r="1754" b="2272"/>
          <a:stretch>
            <a:fillRect/>
          </a:stretch>
        </p:blipFill>
        <p:spPr bwMode="auto">
          <a:xfrm>
            <a:off x="2071670" y="1714488"/>
            <a:ext cx="5004000" cy="3623591"/>
          </a:xfrm>
          <a:prstGeom prst="rect">
            <a:avLst/>
          </a:prstGeom>
          <a:noFill/>
          <a:ln w="38100" cap="sq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Dome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928794" y="2571744"/>
            <a:ext cx="52149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Er befindet sich gegenüber dem </a:t>
            </a:r>
            <a:r>
              <a:rPr lang="en-US" sz="3200" dirty="0" err="1" smtClean="0">
                <a:solidFill>
                  <a:srgbClr val="0033CC"/>
                </a:solidFill>
              </a:rPr>
              <a:t>Deutschen</a:t>
            </a:r>
            <a:r>
              <a:rPr lang="de-DE" sz="3200" dirty="0" smtClean="0">
                <a:solidFill>
                  <a:srgbClr val="0033CC"/>
                </a:solidFill>
              </a:rPr>
              <a:t> Dom.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428604"/>
            <a:ext cx="4178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Französische Dom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Franzoesischer_Dom"/>
          <p:cNvPicPr>
            <a:picLocks noChangeAspect="1" noChangeArrowheads="1"/>
          </p:cNvPicPr>
          <p:nvPr/>
        </p:nvPicPr>
        <p:blipFill>
          <a:blip r:embed="rId3"/>
          <a:srcRect l="2419" t="5335" r="3226" b="3971"/>
          <a:stretch>
            <a:fillRect/>
          </a:stretch>
        </p:blipFill>
        <p:spPr bwMode="auto">
          <a:xfrm>
            <a:off x="2214546" y="1643050"/>
            <a:ext cx="4790121" cy="3132000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Dome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786058"/>
            <a:ext cx="67151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Dieser Dom auf der Museumsinsel gehört zu den bedeutendsten protestantischen Kirchenbauten in Deutschland.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</a:rPr>
              <a:t>      </a:t>
            </a:r>
            <a:endParaRPr lang="ru-RU" sz="3600" b="1" dirty="0" smtClean="0">
              <a:latin typeface="Times New Roman" pitchFamily="18" charset="0"/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428604"/>
            <a:ext cx="3269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800000"/>
                  </a:solidFill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Berliner Dom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8" descr="berliner-dom"/>
          <p:cNvPicPr>
            <a:picLocks noChangeAspect="1" noChangeArrowheads="1"/>
          </p:cNvPicPr>
          <p:nvPr/>
        </p:nvPicPr>
        <p:blipFill>
          <a:blip r:embed="rId3"/>
          <a:srcRect l="1078" t="2365" r="1877" b="3048"/>
          <a:stretch>
            <a:fillRect/>
          </a:stretch>
        </p:blipFill>
        <p:spPr bwMode="auto">
          <a:xfrm>
            <a:off x="2143108" y="1643050"/>
            <a:ext cx="4908600" cy="3636000"/>
          </a:xfrm>
          <a:prstGeom prst="rect">
            <a:avLst/>
          </a:prstGeom>
          <a:ln w="38100" cap="sq">
            <a:solidFill>
              <a:srgbClr val="CC33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Dome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00166" y="2786058"/>
            <a:ext cx="6215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Sie ist eine der ältesten noch sakral genutzten Kirchen Berlins.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справка 9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- 10</a:t>
            </a:r>
            <a:endParaRPr lang="ru-RU" sz="3600" dirty="0">
              <a:ln>
                <a:solidFill>
                  <a:srgbClr val="800000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2357430"/>
            <a:ext cx="70723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Dieses Museum ist Teil des Museumsensembles auf der Berliner Museumsinsel. Es wurde zwischen 1910 und 1930 für den entdeckten Pergamonaltar erbaut.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428604"/>
            <a:ext cx="3149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Marienkirche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Marienkirch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615" t="2267" r="3121" b="2518"/>
          <a:stretch>
            <a:fillRect/>
          </a:stretch>
        </p:blipFill>
        <p:spPr>
          <a:xfrm>
            <a:off x="2071670" y="1714488"/>
            <a:ext cx="5006566" cy="3564000"/>
          </a:xfrm>
          <a:ln w="38100" cap="sq">
            <a:solidFill>
              <a:srgbClr val="FF66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Dome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600" dirty="0" smtClean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14348" y="2714620"/>
            <a:ext cx="76449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Diese evangelische Kirche geriet durch die Luftangriffe gegen Berlin in der Nacht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zum 23. November 1943 in Brand.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28604"/>
            <a:ext cx="69306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Kaiser-Wilhelm-Gedächtnis-Kirche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220px-Ged%C3%A4chtniskirche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2272" t="887" r="2273" b="1928"/>
          <a:stretch>
            <a:fillRect/>
          </a:stretch>
        </p:blipFill>
        <p:spPr>
          <a:xfrm>
            <a:off x="2928926" y="1714488"/>
            <a:ext cx="3213000" cy="4284000"/>
          </a:xfrm>
          <a:ln w="38100" cap="sq">
            <a:solidFill>
              <a:srgbClr val="00B05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2643182"/>
            <a:ext cx="642942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  <a:cs typeface="Times New Roman" pitchFamily="18" charset="0"/>
              </a:rPr>
              <a:t>Dieses Gebäude wurde nach dem Zweiten Weltkrieg bekannt. </a:t>
            </a:r>
            <a:r>
              <a:rPr lang="de-DE" sz="3200" dirty="0" smtClean="0">
                <a:solidFill>
                  <a:srgbClr val="0033CC"/>
                </a:solidFill>
              </a:rPr>
              <a:t>Seit 1999 ist es Sitz des Deutschen Bundestages.</a:t>
            </a:r>
            <a:endParaRPr lang="ru-RU" sz="3200" dirty="0" smtClean="0">
              <a:solidFill>
                <a:srgbClr val="0033CC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14678" y="428604"/>
            <a:ext cx="2644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Reichstag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Reichst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714488"/>
            <a:ext cx="4827156" cy="3996000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00034" y="2571744"/>
            <a:ext cx="807249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Der Name des liberalen preußischen Bildungsreformers und Sprachwissenschaftlers, der die erste Berliner Universität gründete.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428604"/>
            <a:ext cx="43015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Wilhelm von Humboldt</a:t>
            </a:r>
            <a:endParaRPr lang="ru-RU" sz="3200" dirty="0">
              <a:ln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Humboldt-Universität"/>
          <p:cNvPicPr>
            <a:picLocks noChangeAspect="1" noChangeArrowheads="1"/>
          </p:cNvPicPr>
          <p:nvPr/>
        </p:nvPicPr>
        <p:blipFill>
          <a:blip r:embed="rId3"/>
          <a:srcRect l="2517" t="2322" r="2518" b="2476"/>
          <a:stretch>
            <a:fillRect/>
          </a:stretch>
        </p:blipFill>
        <p:spPr bwMode="auto">
          <a:xfrm>
            <a:off x="2071670" y="1714488"/>
            <a:ext cx="4854735" cy="3492000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500166" y="2500306"/>
            <a:ext cx="607223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Sie wurde nach dem Sieg Preußens im Deutsch-Dänischen Krieg 1864 erbaut.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428604"/>
            <a:ext cx="3007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Siegessäule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Siegessaeu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714488"/>
            <a:ext cx="5136000" cy="3852000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857496"/>
            <a:ext cx="68580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Das Sowjetische Ehrenmal in diesem Park ist eine Gedenkstätte in Berlin.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428604"/>
            <a:ext cx="45590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Pergamonmuseum  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 descr="pergamon-museum-berlin-d1653"/>
          <p:cNvPicPr>
            <a:picLocks noChangeAspect="1" noChangeArrowheads="1"/>
          </p:cNvPicPr>
          <p:nvPr/>
        </p:nvPicPr>
        <p:blipFill>
          <a:blip r:embed="rId4"/>
          <a:srcRect l="1090" t="2041" r="2481" b="2040"/>
          <a:stretch>
            <a:fillRect/>
          </a:stretch>
        </p:blipFill>
        <p:spPr bwMode="auto">
          <a:xfrm>
            <a:off x="2143108" y="1714488"/>
            <a:ext cx="4851703" cy="4000528"/>
          </a:xfrm>
          <a:prstGeom prst="rect">
            <a:avLst/>
          </a:prstGeom>
          <a:noFill/>
          <a:ln w="38100" cap="sq">
            <a:solidFill>
              <a:srgbClr val="990099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428604"/>
            <a:ext cx="36377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Treptower Park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Treptow_Ehrenm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714488"/>
            <a:ext cx="4944000" cy="3708000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600" dirty="0" smtClean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142976" y="2571744"/>
            <a:ext cx="66437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Das älteste Wohngebiet Berlins, eine Art Freilichtmuseum des zerstörten Alt-Berlins.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428604"/>
            <a:ext cx="32476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Nikolaiviertel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tv-tower-panorama-nikolai-kirche"/>
          <p:cNvPicPr>
            <a:picLocks noChangeAspect="1" noChangeArrowheads="1"/>
          </p:cNvPicPr>
          <p:nvPr/>
        </p:nvPicPr>
        <p:blipFill>
          <a:blip r:embed="rId3"/>
          <a:srcRect l="1739" t="1968" r="1740" b="3585"/>
          <a:stretch>
            <a:fillRect/>
          </a:stretch>
        </p:blipFill>
        <p:spPr bwMode="auto">
          <a:xfrm>
            <a:off x="2500298" y="1643050"/>
            <a:ext cx="4054499" cy="3672000"/>
          </a:xfrm>
          <a:prstGeom prst="rect">
            <a:avLst/>
          </a:prstGeom>
          <a:ln w="38100" cap="sq">
            <a:solidFill>
              <a:srgbClr val="00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Berühmte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Bauten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214414" y="2571744"/>
            <a:ext cx="67151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Dieses Tor ist das wichtigste Wahrzeichen der Stadt und gleichzeitig ein nationales Symbol.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428604"/>
            <a:ext cx="43308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800000"/>
                  </a:solidFill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Brandenburger Tor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Brandenburger%20Tor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981" t="2319" r="1807" b="2577"/>
          <a:stretch>
            <a:fillRect/>
          </a:stretch>
        </p:blipFill>
        <p:spPr>
          <a:xfrm>
            <a:off x="2214546" y="1714488"/>
            <a:ext cx="4732688" cy="3528000"/>
          </a:xfrm>
          <a:ln w="38100" cap="sq">
            <a:solidFill>
              <a:srgbClr val="CC33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Berühmte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Bauten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2786058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Dieser Turm ist das höchste Bauwerk Deutschlands und das vierthöchste Bauwerk Europas.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428604"/>
            <a:ext cx="3190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Fernsehturm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fernsehtur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589" t="2045" r="2385" b="3863"/>
          <a:stretch>
            <a:fillRect/>
          </a:stretch>
        </p:blipFill>
        <p:spPr>
          <a:xfrm>
            <a:off x="2285984" y="1714488"/>
            <a:ext cx="4629911" cy="4176000"/>
          </a:xfrm>
          <a:ln w="38100" cap="sq">
            <a:solidFill>
              <a:srgbClr val="00206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Berühmte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Bauten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571744"/>
            <a:ext cx="68580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Dieses Rathaus ist Sitz des Berliner Senats und des Regierenden Bürgermeisters. Der Name des Gebäudes bezieht sich auf die Fassadengestaltung.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428604"/>
            <a:ext cx="33507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Rote Rathaus</a:t>
            </a:r>
            <a:endParaRPr lang="ru-RU" sz="3200" dirty="0">
              <a:ln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800px-Rotes_Rathau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143108" y="1643050"/>
            <a:ext cx="4855222" cy="3240000"/>
          </a:xfrm>
          <a:ln w="38100" cap="sq">
            <a:solidFill>
              <a:srgbClr val="FFC0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Berühmte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Bauten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2571744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Sie wurde 1969 auf dem Alexanderplatz aufgestellt. Sie zeigt die Uhrzeiten wichtiger Städte an.</a:t>
            </a:r>
            <a:endParaRPr lang="ru-RU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latin typeface="Times New Roman" pitchFamily="18" charset="0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468313" y="6921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357430"/>
            <a:ext cx="707236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Sie ist mit ihren Museen heute ein viel besuchter touristischer Anlaufpunkt und einer der wichtigsten Museumskomplexe der Welt.</a:t>
            </a:r>
            <a:endParaRPr lang="ru-RU" sz="3200" dirty="0">
              <a:solidFill>
                <a:srgbClr val="0033CC"/>
              </a:solidFill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правка 8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ln>
                  <a:solidFill>
                    <a:srgbClr val="800000"/>
                  </a:solidFill>
                </a:ln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428604"/>
            <a:ext cx="2892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Weltzeituhr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7" descr="180px-Berlin_-_Weltzeituhr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214678" y="1714488"/>
            <a:ext cx="2722614" cy="4068000"/>
          </a:xfrm>
          <a:ln w="38100" cap="sq">
            <a:solidFill>
              <a:srgbClr val="990099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Berühmte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Bauten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600" dirty="0" smtClean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857356" y="2500306"/>
            <a:ext cx="54292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Dieses Schloss nannte der König Friedrich zu Ehren seiner gestorbenen Frau.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428604"/>
            <a:ext cx="51015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Schloss Charlottenburg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Schloss Scharlottenbur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643050"/>
            <a:ext cx="4998153" cy="3492000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714744" y="714356"/>
            <a:ext cx="17023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Quellen: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428736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33CC"/>
                </a:solidFill>
              </a:rPr>
              <a:t>Автор шаблона для презентации – учитель ИЗО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ru-RU" dirty="0" smtClean="0">
                <a:solidFill>
                  <a:srgbClr val="0033CC"/>
                </a:solidFill>
              </a:rPr>
              <a:t>КГОУ  «</a:t>
            </a:r>
            <a:r>
              <a:rPr lang="ru-RU" dirty="0" err="1" smtClean="0">
                <a:solidFill>
                  <a:srgbClr val="0033CC"/>
                </a:solidFill>
              </a:rPr>
              <a:t>Бийский</a:t>
            </a:r>
            <a:r>
              <a:rPr lang="ru-RU" dirty="0" smtClean="0">
                <a:solidFill>
                  <a:srgbClr val="0033CC"/>
                </a:solidFill>
              </a:rPr>
              <a:t> лицей-интернат  Алтайского края» </a:t>
            </a:r>
            <a:r>
              <a:rPr lang="ru-RU" dirty="0" err="1" smtClean="0">
                <a:solidFill>
                  <a:srgbClr val="0033CC"/>
                </a:solidFill>
              </a:rPr>
              <a:t>Явнова</a:t>
            </a:r>
            <a:r>
              <a:rPr lang="ru-RU" dirty="0" smtClean="0">
                <a:solidFill>
                  <a:srgbClr val="0033CC"/>
                </a:solidFill>
              </a:rPr>
              <a:t>  А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  <a:r>
              <a:rPr lang="ru-RU" dirty="0" smtClean="0">
                <a:solidFill>
                  <a:srgbClr val="0033CC"/>
                </a:solidFill>
              </a:rPr>
              <a:t>Г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  <a:r>
              <a:rPr lang="ru-RU" dirty="0" smtClean="0">
                <a:solidFill>
                  <a:srgbClr val="0033CC"/>
                </a:solidFill>
              </a:rPr>
              <a:t> (Сеть творческих учителей –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  <a:hlinkClick r:id="rId3"/>
              </a:rPr>
              <a:t>http://www.it</a:t>
            </a:r>
            <a:r>
              <a:rPr lang="ru-RU" dirty="0" smtClean="0">
                <a:solidFill>
                  <a:srgbClr val="0033CC"/>
                </a:solidFill>
                <a:hlinkClick r:id="rId3"/>
              </a:rPr>
              <a:t>-</a:t>
            </a:r>
            <a:r>
              <a:rPr lang="en-US" dirty="0" smtClean="0">
                <a:solidFill>
                  <a:srgbClr val="0033CC"/>
                </a:solidFill>
                <a:hlinkClick r:id="rId3"/>
              </a:rPr>
              <a:t>n.ru/</a:t>
            </a:r>
            <a:r>
              <a:rPr lang="en-US" dirty="0" err="1" smtClean="0">
                <a:solidFill>
                  <a:srgbClr val="0033CC"/>
                </a:solidFill>
                <a:hlinkClick r:id="rId3"/>
              </a:rPr>
              <a:t>board.aspx?cat_no</a:t>
            </a:r>
            <a:r>
              <a:rPr lang="en-US" dirty="0" smtClean="0">
                <a:solidFill>
                  <a:srgbClr val="0033CC"/>
                </a:solidFill>
                <a:hlinkClick r:id="rId3"/>
              </a:rPr>
              <a:t>=4262&amp;tmpl=</a:t>
            </a:r>
            <a:r>
              <a:rPr lang="en-US" dirty="0" err="1" smtClean="0">
                <a:solidFill>
                  <a:srgbClr val="0033CC"/>
                </a:solidFill>
                <a:hlinkClick r:id="rId3"/>
              </a:rPr>
              <a:t>Thread&amp;BoardId</a:t>
            </a:r>
            <a:r>
              <a:rPr lang="en-US" dirty="0" smtClean="0">
                <a:solidFill>
                  <a:srgbClr val="0033CC"/>
                </a:solidFill>
                <a:hlinkClick r:id="rId3"/>
              </a:rPr>
              <a:t>=132864&amp;ThreadId=126255&amp;page=0</a:t>
            </a:r>
            <a:endParaRPr lang="en-US" dirty="0" smtClean="0">
              <a:solidFill>
                <a:srgbClr val="0033CC"/>
              </a:solidFill>
            </a:endParaRPr>
          </a:p>
          <a:p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3429000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dirty="0" smtClean="0">
                <a:hlinkClick r:id="rId4"/>
              </a:rPr>
              <a:t>http://www.berlin.de/orte/sehenswuerdigkeiten/</a:t>
            </a:r>
            <a:endParaRPr lang="en-US" dirty="0" smtClean="0"/>
          </a:p>
          <a:p>
            <a:pPr marL="457200" indent="-457200">
              <a:defRPr/>
            </a:pPr>
            <a:endParaRPr lang="ru-RU" dirty="0" smtClean="0"/>
          </a:p>
          <a:p>
            <a:pPr marL="457200" indent="-457200">
              <a:defRPr/>
            </a:pPr>
            <a:r>
              <a:rPr lang="en-US" dirty="0" smtClean="0">
                <a:hlinkClick r:id="rId5"/>
              </a:rPr>
              <a:t>http://de.wikipedia.org/wiki/Berlin#Kultur_und_Sehensw.C3.BCrdigkeiten</a:t>
            </a:r>
            <a:endParaRPr lang="ru-RU" dirty="0" smtClean="0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Museumins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7" y="1714488"/>
            <a:ext cx="4726753" cy="3996000"/>
          </a:xfrm>
          <a:prstGeom prst="rect">
            <a:avLst/>
          </a:prstGeom>
          <a:ln w="38100" cap="sq">
            <a:solidFill>
              <a:srgbClr val="FF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500042"/>
            <a:ext cx="33698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FF00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Museumsinsel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43042" y="2285992"/>
            <a:ext cx="59293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Er ist 35 Hektar groß und gehört zu den meistbesuchten Sehenswürdigkeiten Berlins</a:t>
            </a:r>
            <a:r>
              <a:rPr lang="ru-RU" sz="3200" dirty="0" smtClean="0">
                <a:solidFill>
                  <a:srgbClr val="0033CC"/>
                </a:solidFill>
              </a:rPr>
              <a:t>.</a:t>
            </a:r>
            <a:endParaRPr lang="ru-RU" sz="3200" dirty="0">
              <a:solidFill>
                <a:srgbClr val="0033CC"/>
              </a:solidFill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- 30</a:t>
            </a:r>
            <a:endParaRPr lang="ru-RU" sz="3600" dirty="0">
              <a:ln>
                <a:solidFill>
                  <a:srgbClr val="800000"/>
                </a:solidFill>
              </a:ln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6" descr="Zo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643050"/>
            <a:ext cx="4857784" cy="4060265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3786182" y="500042"/>
            <a:ext cx="1568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 smtClean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Zoo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929330"/>
            <a:ext cx="857256" cy="756664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62" y="6000768"/>
            <a:ext cx="828102" cy="685226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2357430"/>
            <a:ext cx="6000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rgbClr val="0033CC"/>
                </a:solidFill>
              </a:rPr>
              <a:t>Er ist einer der ältesten Brunnen Berlins und gilt als einer der schönsten der Stadt.</a:t>
            </a:r>
            <a:endParaRPr lang="ru-RU" sz="3200" dirty="0">
              <a:solidFill>
                <a:srgbClr val="0033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600" dirty="0" err="1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Kultur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Другая 7">
      <a:dk1>
        <a:srgbClr val="3A7400"/>
      </a:dk1>
      <a:lt1>
        <a:srgbClr val="FFFFFF"/>
      </a:lt1>
      <a:dk2>
        <a:srgbClr val="2E5C00"/>
      </a:dk2>
      <a:lt2>
        <a:srgbClr val="FFFFFF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002060"/>
      </a:hlink>
      <a:folHlink>
        <a:srgbClr val="38175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1457</TotalTime>
  <Words>803</Words>
  <Application>Microsoft Office PowerPoint</Application>
  <PresentationFormat>Экран (4:3)</PresentationFormat>
  <Paragraphs>170</Paragraphs>
  <Slides>53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Разрез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</dc:title>
  <dc:creator>1</dc:creator>
  <cp:lastModifiedBy>Вован</cp:lastModifiedBy>
  <cp:revision>127</cp:revision>
  <dcterms:created xsi:type="dcterms:W3CDTF">2008-02-18T09:29:22Z</dcterms:created>
  <dcterms:modified xsi:type="dcterms:W3CDTF">2012-01-05T10:09:17Z</dcterms:modified>
</cp:coreProperties>
</file>