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92" r:id="rId3"/>
    <p:sldId id="283" r:id="rId4"/>
    <p:sldId id="293" r:id="rId5"/>
    <p:sldId id="260" r:id="rId6"/>
    <p:sldId id="295" r:id="rId7"/>
    <p:sldId id="294" r:id="rId8"/>
    <p:sldId id="296" r:id="rId9"/>
    <p:sldId id="301" r:id="rId10"/>
    <p:sldId id="302" r:id="rId11"/>
    <p:sldId id="297" r:id="rId12"/>
    <p:sldId id="298" r:id="rId13"/>
    <p:sldId id="299" r:id="rId14"/>
    <p:sldId id="285" r:id="rId15"/>
    <p:sldId id="29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552" autoAdjust="0"/>
  </p:normalViewPr>
  <p:slideViewPr>
    <p:cSldViewPr>
      <p:cViewPr>
        <p:scale>
          <a:sx n="100" d="100"/>
          <a:sy n="100" d="100"/>
        </p:scale>
        <p:origin x="-288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71383-C359-4772-9DCC-213D49B10E64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435F-8BA6-4D09-8B2D-D326B80DB3F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71383-C359-4772-9DCC-213D49B10E64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435F-8BA6-4D09-8B2D-D326B80DB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71383-C359-4772-9DCC-213D49B10E64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435F-8BA6-4D09-8B2D-D326B80DB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71383-C359-4772-9DCC-213D49B10E64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435F-8BA6-4D09-8B2D-D326B80DB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71383-C359-4772-9DCC-213D49B10E64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948435F-8BA6-4D09-8B2D-D326B80DB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71383-C359-4772-9DCC-213D49B10E64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435F-8BA6-4D09-8B2D-D326B80DB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71383-C359-4772-9DCC-213D49B10E64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435F-8BA6-4D09-8B2D-D326B80DB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71383-C359-4772-9DCC-213D49B10E64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435F-8BA6-4D09-8B2D-D326B80DB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71383-C359-4772-9DCC-213D49B10E64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435F-8BA6-4D09-8B2D-D326B80DB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71383-C359-4772-9DCC-213D49B10E64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435F-8BA6-4D09-8B2D-D326B80DB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71383-C359-4772-9DCC-213D49B10E64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435F-8BA6-4D09-8B2D-D326B80DB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5D71383-C359-4772-9DCC-213D49B10E64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948435F-8BA6-4D09-8B2D-D326B80DB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>
    <p:wip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3;&#1086;&#1074;&#1072;&#1103;%20&#1087;&#1072;&#1087;&#1082;&#1072;%20(3)\&#1055;&#1088;&#1077;&#1079;&#1077;&#1085;&#1090;&#1072;-&#1094;&#1080;&#1103;\086_lyubitel-rybolov.mp3" TargetMode="Externa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2gnomika.ucoz.ru/_pu/0/s10201380.jpg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980728"/>
            <a:ext cx="4248472" cy="1944216"/>
          </a:xfrm>
        </p:spPr>
        <p:txBody>
          <a:bodyPr>
            <a:normAutofit fontScale="55000" lnSpcReduction="20000"/>
          </a:bodyPr>
          <a:lstStyle/>
          <a:p>
            <a:endParaRPr lang="ru-RU" sz="6000" i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9400" i="1" dirty="0" smtClean="0">
                <a:solidFill>
                  <a:srgbClr val="FFFF00"/>
                </a:solidFill>
              </a:rPr>
              <a:t>Любимый </a:t>
            </a:r>
            <a:r>
              <a:rPr lang="ru-RU" sz="9400" i="1" dirty="0" smtClean="0">
                <a:solidFill>
                  <a:srgbClr val="FFFF00"/>
                </a:solidFill>
                <a:latin typeface="+mj-lt"/>
              </a:rPr>
              <a:t>писатель</a:t>
            </a:r>
          </a:p>
          <a:p>
            <a:endParaRPr lang="ru-RU" sz="6000" i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60032" y="4005064"/>
            <a:ext cx="35004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Выполнила:</a:t>
            </a:r>
          </a:p>
          <a:p>
            <a:r>
              <a:rPr lang="ru-RU" dirty="0" smtClean="0"/>
              <a:t> учитель начальных классов  МБОУ «</a:t>
            </a:r>
            <a:r>
              <a:rPr lang="ru-RU" dirty="0" err="1" smtClean="0">
                <a:latin typeface="+mj-lt"/>
              </a:rPr>
              <a:t>Бичуринская</a:t>
            </a:r>
            <a:r>
              <a:rPr lang="ru-RU" dirty="0" smtClean="0"/>
              <a:t> ООШ»</a:t>
            </a:r>
          </a:p>
          <a:p>
            <a:r>
              <a:rPr lang="ru-RU" dirty="0" err="1" smtClean="0"/>
              <a:t>Мариинско-Посадского</a:t>
            </a:r>
            <a:r>
              <a:rPr lang="ru-RU" dirty="0" smtClean="0"/>
              <a:t> района Чувашской Республики</a:t>
            </a:r>
          </a:p>
          <a:p>
            <a:r>
              <a:rPr lang="ru-RU" dirty="0" smtClean="0"/>
              <a:t>Максимова Галина Алексеевна                    </a:t>
            </a:r>
            <a:endParaRPr lang="ru-RU" dirty="0"/>
          </a:p>
        </p:txBody>
      </p:sp>
      <p:pic>
        <p:nvPicPr>
          <p:cNvPr id="34817" name="Picture 1" descr="C:\Users\Мэлт\Desktop\барто\bar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4104456" cy="513057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87624" y="5805264"/>
            <a:ext cx="3240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(</a:t>
            </a:r>
            <a:r>
              <a:rPr lang="ru-RU" sz="3200" dirty="0" smtClean="0">
                <a:latin typeface="+mj-lt"/>
              </a:rPr>
              <a:t>1906-1981</a:t>
            </a:r>
            <a:r>
              <a:rPr lang="ru-RU" sz="3200" dirty="0" smtClean="0"/>
              <a:t>) </a:t>
            </a:r>
            <a:endParaRPr lang="ru-RU" sz="32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chemeClr val="tx1"/>
                </a:solidFill>
              </a:rPr>
              <a:t>4 станция – игровая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5616" y="1556792"/>
            <a:ext cx="6960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+mj-lt"/>
              </a:rPr>
              <a:t>на</a:t>
            </a:r>
            <a:endParaRPr lang="ru-RU" sz="36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1628800"/>
            <a:ext cx="23569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+mj-lt"/>
              </a:rPr>
              <a:t>солнышке</a:t>
            </a:r>
            <a:endParaRPr lang="ru-RU" sz="36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2160" y="1772816"/>
            <a:ext cx="1386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+mj-lt"/>
              </a:rPr>
              <a:t>Горит</a:t>
            </a:r>
            <a:endParaRPr lang="ru-RU" sz="36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3068960"/>
            <a:ext cx="19422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+mj-lt"/>
              </a:rPr>
              <a:t>Флажок,</a:t>
            </a:r>
            <a:endParaRPr lang="ru-RU" sz="36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4941168"/>
            <a:ext cx="9124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+mj-lt"/>
              </a:rPr>
              <a:t>Как</a:t>
            </a:r>
            <a:endParaRPr lang="ru-RU" sz="36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920" y="3068960"/>
            <a:ext cx="13867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+mj-lt"/>
              </a:rPr>
              <a:t>будто</a:t>
            </a:r>
            <a:endParaRPr lang="ru-RU" sz="36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0192" y="3068960"/>
            <a:ext cx="434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+mj-lt"/>
              </a:rPr>
              <a:t>я</a:t>
            </a:r>
            <a:endParaRPr lang="ru-RU" sz="36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28184" y="4797152"/>
            <a:ext cx="1453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+mj-lt"/>
              </a:rPr>
              <a:t>Огонь</a:t>
            </a:r>
            <a:endParaRPr lang="ru-RU" sz="36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91880" y="4869160"/>
            <a:ext cx="1458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+mj-lt"/>
              </a:rPr>
              <a:t>зажёг.</a:t>
            </a:r>
            <a:endParaRPr lang="ru-RU" sz="3600" dirty="0">
              <a:solidFill>
                <a:srgbClr val="FFFF00"/>
              </a:solidFill>
              <a:latin typeface="+mj-lt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chemeClr val="tx1"/>
                </a:solidFill>
              </a:rPr>
              <a:t>6 станция – литературная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5544616"/>
          </a:xfrm>
        </p:spPr>
        <p:txBody>
          <a:bodyPr>
            <a:noAutofit/>
          </a:bodyPr>
          <a:lstStyle/>
          <a:p>
            <a:r>
              <a:rPr lang="ru-RU" sz="2000" b="1" i="1" u="sng" dirty="0" smtClean="0">
                <a:latin typeface="+mj-lt"/>
              </a:rPr>
              <a:t>«Угадай стихотворение по строкам».</a:t>
            </a:r>
            <a:endParaRPr lang="ru-RU" sz="2000" b="1" u="sng" dirty="0" smtClean="0">
              <a:latin typeface="+mj-lt"/>
            </a:endParaRPr>
          </a:p>
          <a:p>
            <a:r>
              <a:rPr lang="ru-RU" sz="1800" dirty="0" smtClean="0">
                <a:solidFill>
                  <a:srgbClr val="FFFF00"/>
                </a:solidFill>
                <a:latin typeface="+mj-lt"/>
              </a:rPr>
              <a:t>     1. Перед сном сказала маме:</a:t>
            </a:r>
          </a:p>
          <a:p>
            <a:r>
              <a:rPr lang="ru-RU" sz="1800" dirty="0" smtClean="0">
                <a:solidFill>
                  <a:srgbClr val="FFFF00"/>
                </a:solidFill>
                <a:latin typeface="+mj-lt"/>
              </a:rPr>
              <a:t>-Вы меня разденьте сами. </a:t>
            </a:r>
          </a:p>
          <a:p>
            <a:r>
              <a:rPr lang="ru-RU" sz="1800" b="1" i="1" dirty="0" smtClean="0">
                <a:solidFill>
                  <a:srgbClr val="FFC000"/>
                </a:solidFill>
                <a:latin typeface="+mj-lt"/>
              </a:rPr>
              <a:t>2. А меня они смешат:</a:t>
            </a:r>
          </a:p>
          <a:p>
            <a:r>
              <a:rPr lang="ru-RU" sz="1800" b="1" i="1" dirty="0" smtClean="0">
                <a:solidFill>
                  <a:srgbClr val="FFC000"/>
                </a:solidFill>
                <a:latin typeface="+mj-lt"/>
              </a:rPr>
              <a:t>Я же этой цапли </a:t>
            </a:r>
          </a:p>
          <a:p>
            <a:r>
              <a:rPr lang="ru-RU" sz="1800" b="1" i="1" dirty="0" smtClean="0">
                <a:solidFill>
                  <a:srgbClr val="FFC000"/>
                </a:solidFill>
                <a:latin typeface="+mj-lt"/>
              </a:rPr>
              <a:t>Не боюсь ни капли!  </a:t>
            </a:r>
          </a:p>
          <a:p>
            <a:r>
              <a:rPr lang="ru-RU" sz="1800" dirty="0" smtClean="0">
                <a:solidFill>
                  <a:srgbClr val="FFFF00"/>
                </a:solidFill>
                <a:latin typeface="+mj-lt"/>
              </a:rPr>
              <a:t>      3. А то отправим Зину </a:t>
            </a:r>
          </a:p>
          <a:p>
            <a:r>
              <a:rPr lang="ru-RU" sz="1800" dirty="0" smtClean="0">
                <a:solidFill>
                  <a:srgbClr val="FFFF00"/>
                </a:solidFill>
                <a:latin typeface="+mj-lt"/>
              </a:rPr>
              <a:t>Обратно в магазин.  </a:t>
            </a:r>
          </a:p>
          <a:p>
            <a:r>
              <a:rPr lang="ru-RU" sz="1800" b="1" i="1" dirty="0" smtClean="0">
                <a:solidFill>
                  <a:srgbClr val="002060"/>
                </a:solidFill>
                <a:latin typeface="+mj-lt"/>
              </a:rPr>
              <a:t>4. Хоть сыночек не велик,</a:t>
            </a:r>
          </a:p>
          <a:p>
            <a:r>
              <a:rPr lang="ru-RU" sz="1800" b="1" i="1" dirty="0" smtClean="0">
                <a:solidFill>
                  <a:srgbClr val="002060"/>
                </a:solidFill>
                <a:latin typeface="+mj-lt"/>
              </a:rPr>
              <a:t>Не велик,</a:t>
            </a:r>
          </a:p>
          <a:p>
            <a:r>
              <a:rPr lang="ru-RU" sz="1800" b="1" i="1" dirty="0" smtClean="0">
                <a:solidFill>
                  <a:srgbClr val="002060"/>
                </a:solidFill>
                <a:latin typeface="+mj-lt"/>
              </a:rPr>
              <a:t>Мама трусить не велит,</a:t>
            </a:r>
          </a:p>
          <a:p>
            <a:r>
              <a:rPr lang="ru-RU" sz="1800" b="1" i="1" dirty="0" smtClean="0">
                <a:solidFill>
                  <a:srgbClr val="002060"/>
                </a:solidFill>
                <a:latin typeface="+mj-lt"/>
              </a:rPr>
              <a:t>Не велит.  </a:t>
            </a:r>
          </a:p>
          <a:p>
            <a:r>
              <a:rPr lang="ru-RU" sz="1800" dirty="0" smtClean="0">
                <a:solidFill>
                  <a:srgbClr val="FFFF00"/>
                </a:solidFill>
                <a:latin typeface="+mj-lt"/>
              </a:rPr>
              <a:t>5. -Мы сказали ей в ответ:</a:t>
            </a:r>
          </a:p>
          <a:p>
            <a:r>
              <a:rPr lang="ru-RU" sz="1800" dirty="0" smtClean="0">
                <a:solidFill>
                  <a:srgbClr val="FFFF00"/>
                </a:solidFill>
                <a:latin typeface="+mj-lt"/>
              </a:rPr>
              <a:t>-Никаких детей тут нет!</a:t>
            </a:r>
          </a:p>
          <a:p>
            <a:r>
              <a:rPr lang="ru-RU" sz="1800" dirty="0" smtClean="0">
                <a:solidFill>
                  <a:srgbClr val="FFFF00"/>
                </a:solidFill>
                <a:latin typeface="+mj-lt"/>
              </a:rPr>
              <a:t>Мы не Пети и не Вовы-</a:t>
            </a:r>
          </a:p>
          <a:p>
            <a:r>
              <a:rPr lang="ru-RU" sz="1800" dirty="0" smtClean="0">
                <a:solidFill>
                  <a:srgbClr val="FFFF00"/>
                </a:solidFill>
                <a:latin typeface="+mj-lt"/>
              </a:rPr>
              <a:t>Мы собаки и коровы!  </a:t>
            </a:r>
            <a:endParaRPr lang="ru-RU" sz="1800" dirty="0">
              <a:solidFill>
                <a:srgbClr val="FFFF00"/>
              </a:solidFill>
              <a:latin typeface="+mj-lt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chemeClr val="tx1"/>
                </a:solidFill>
              </a:rPr>
              <a:t>7 станция – музыкальная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40276" t="50992" r="19232" b="8392"/>
          <a:stretch>
            <a:fillRect/>
          </a:stretch>
        </p:blipFill>
        <p:spPr bwMode="auto">
          <a:xfrm>
            <a:off x="539552" y="1052736"/>
            <a:ext cx="7272808" cy="5299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086_lyubitel-rybolov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940152" y="55172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3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chemeClr val="tx1"/>
                </a:solidFill>
              </a:rPr>
              <a:t>8 станция - кроссвордная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979712" y="1628800"/>
          <a:ext cx="4752528" cy="4592121"/>
        </p:xfrm>
        <a:graphic>
          <a:graphicData uri="http://schemas.openxmlformats.org/drawingml/2006/table">
            <a:tbl>
              <a:tblPr/>
              <a:tblGrid>
                <a:gridCol w="593043"/>
                <a:gridCol w="595089"/>
                <a:gridCol w="594066"/>
                <a:gridCol w="594066"/>
                <a:gridCol w="594066"/>
                <a:gridCol w="594066"/>
                <a:gridCol w="594066"/>
                <a:gridCol w="594066"/>
              </a:tblGrid>
              <a:tr h="44869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869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9034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1125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1125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869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869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869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869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869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1429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2200" i="1" dirty="0" smtClean="0">
                <a:solidFill>
                  <a:schemeClr val="tx1"/>
                </a:solidFill>
              </a:rPr>
              <a:t>В библиотеке имени </a:t>
            </a:r>
            <a:r>
              <a:rPr lang="ru-RU" sz="2200" i="1" dirty="0" err="1" smtClean="0">
                <a:solidFill>
                  <a:schemeClr val="tx1"/>
                </a:solidFill>
              </a:rPr>
              <a:t>А.Барто</a:t>
            </a:r>
            <a:r>
              <a:rPr lang="ru-RU" sz="2200" i="1" dirty="0" smtClean="0">
                <a:solidFill>
                  <a:schemeClr val="tx1"/>
                </a:solidFill>
              </a:rPr>
              <a:t> , в </a:t>
            </a:r>
            <a:r>
              <a:rPr lang="ru-RU" sz="2200" i="1" dirty="0" err="1" smtClean="0">
                <a:solidFill>
                  <a:schemeClr val="tx1"/>
                </a:solidFill>
              </a:rPr>
              <a:t>Москве,создан</a:t>
            </a:r>
            <a:r>
              <a:rPr lang="ru-RU" sz="2200" i="1" dirty="0" smtClean="0">
                <a:solidFill>
                  <a:schemeClr val="tx1"/>
                </a:solidFill>
              </a:rPr>
              <a:t> </a:t>
            </a:r>
            <a:r>
              <a:rPr lang="ru-RU" sz="2200" i="1" dirty="0" err="1" smtClean="0">
                <a:solidFill>
                  <a:schemeClr val="tx1"/>
                </a:solidFill>
              </a:rPr>
              <a:t>музей</a:t>
            </a:r>
            <a:r>
              <a:rPr lang="ru-RU" sz="2800" i="1" dirty="0" err="1" smtClean="0">
                <a:solidFill>
                  <a:schemeClr val="tx1"/>
                </a:solidFill>
              </a:rPr>
              <a:t>.</a:t>
            </a:r>
            <a:r>
              <a:rPr lang="ru-RU" sz="2400" i="1" dirty="0" err="1" smtClean="0">
                <a:solidFill>
                  <a:schemeClr val="tx1"/>
                </a:solidFill>
              </a:rPr>
              <a:t>Здесь</a:t>
            </a:r>
            <a:r>
              <a:rPr lang="ru-RU" sz="2400" i="1" dirty="0" smtClean="0">
                <a:solidFill>
                  <a:schemeClr val="tx1"/>
                </a:solidFill>
              </a:rPr>
              <a:t> собраны личные вещи , книги, фотографии, </a:t>
            </a:r>
            <a:r>
              <a:rPr lang="ru-RU" sz="2400" i="1" dirty="0" err="1" smtClean="0">
                <a:solidFill>
                  <a:schemeClr val="tx1"/>
                </a:solidFill>
              </a:rPr>
              <a:t>рукописи,подарки</a:t>
            </a:r>
            <a:r>
              <a:rPr lang="ru-RU" sz="2400" i="1" dirty="0" smtClean="0">
                <a:solidFill>
                  <a:schemeClr val="tx1"/>
                </a:solidFill>
              </a:rPr>
              <a:t> ,которые присылали дети и взрослые.</a:t>
            </a:r>
            <a:endParaRPr lang="ru-RU" sz="2800" i="1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MyzeiBarto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628800"/>
            <a:ext cx="7596336" cy="5064222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источники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700808"/>
            <a:ext cx="8136904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19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Агния Львовна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Барто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//Лучшие стихи. -Тула: «Родничок»; Москва: АСТ: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Астрель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2011.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19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Агния Львовна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Барто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//Мы с Тамарой. -Москва: АСТ: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Астрель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2009.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19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Агния 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Барто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// Я расту. Стихи. -Москва: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Астрель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АСТ; Владимир: ВКТ, 2009.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19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Барто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Агния Львовна// Кузнецова Н. И. и др. Детские писатели: Справочник для учителей и родителей.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19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М., 1995. — С. 10—12.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19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Барто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А. Л. Немного о себе // Вслух про себя: Сборник статей и очерков советских детских писателей.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19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М., 1975. —С. 22—23.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19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Заикина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А. и др. Умные кроссворды. — М.: Лист, 1999.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19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 Смирнова В. О творчестве Агнии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Барто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//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Барто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А. Стихи детям.—М., 1981. — С. 6—14.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19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Сухин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И. Г. Литературные викторины, тесты и сказки-загадки. — М.: Новая школа, 1998.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19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http://barto.ouc.ru/- портрет А.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Барто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фрагменты биографии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19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http://barto.ouc.ru/agn-barto-hronos.html                      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19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http://2gnomika.ucoz.ru/_pu/0/s10201380.jpg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19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Шифровка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2420888"/>
          <a:ext cx="8229600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11161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5400" dirty="0">
                          <a:latin typeface="Times New Roman"/>
                          <a:ea typeface="Times New Roman"/>
                        </a:rPr>
                        <a:t>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5400" dirty="0">
                          <a:latin typeface="Times New Roman"/>
                          <a:ea typeface="Times New Roman"/>
                        </a:rPr>
                        <a:t>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54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5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5400">
                          <a:latin typeface="Times New Roman"/>
                          <a:ea typeface="Times New Roman"/>
                        </a:rPr>
                        <a:t>16</a:t>
                      </a:r>
                    </a:p>
                  </a:txBody>
                  <a:tcPr marL="68580" marR="68580" marT="0" marB="0"/>
                </a:tc>
              </a:tr>
              <a:tr h="11161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5400">
                          <a:latin typeface="Times New Roman"/>
                          <a:ea typeface="Times New Roman"/>
                        </a:rPr>
                        <a:t>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5400">
                          <a:latin typeface="Times New Roman"/>
                          <a:ea typeface="Times New Roman"/>
                        </a:rPr>
                        <a:t>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5400" dirty="0">
                          <a:latin typeface="Times New Roman"/>
                          <a:ea typeface="Times New Roman"/>
                        </a:rPr>
                        <a:t>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5400" dirty="0">
                          <a:latin typeface="Times New Roman"/>
                          <a:ea typeface="Times New Roman"/>
                        </a:rPr>
                        <a:t>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54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</a:rPr>
                        <a:t>?</a:t>
                      </a:r>
                      <a:endParaRPr lang="ru-RU" sz="5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08720"/>
            <a:ext cx="8964488" cy="1296144"/>
          </a:xfrm>
        </p:spPr>
        <p:txBody>
          <a:bodyPr>
            <a:normAutofit fontScale="90000"/>
          </a:bodyPr>
          <a:lstStyle/>
          <a:p>
            <a:r>
              <a:rPr lang="ru-RU" sz="2400" i="1" dirty="0" smtClean="0">
                <a:solidFill>
                  <a:srgbClr val="FFFF00"/>
                </a:solidFill>
              </a:rPr>
              <a:t>А .Л. </a:t>
            </a:r>
            <a:r>
              <a:rPr lang="ru-RU" sz="2400" i="1" dirty="0" err="1" smtClean="0">
                <a:solidFill>
                  <a:srgbClr val="FFFF00"/>
                </a:solidFill>
              </a:rPr>
              <a:t>Барто</a:t>
            </a:r>
            <a:r>
              <a:rPr lang="ru-RU" sz="2400" i="1" dirty="0" smtClean="0">
                <a:solidFill>
                  <a:srgbClr val="FFFF00"/>
                </a:solidFill>
              </a:rPr>
              <a:t> родилась 17 февраля 1906г в Москве, в семье врача-ветеринара .В детстве занималась музыкой,</a:t>
            </a:r>
            <a:r>
              <a:rPr lang="ru-RU" sz="2400" dirty="0" smtClean="0">
                <a:solidFill>
                  <a:srgbClr val="FFFF00"/>
                </a:solidFill>
              </a:rPr>
              <a:t/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i="1" dirty="0" smtClean="0">
                <a:solidFill>
                  <a:srgbClr val="FFFF00"/>
                </a:solidFill>
              </a:rPr>
              <a:t>закончила хореографическое училище ,училась в гимназии.</a:t>
            </a:r>
            <a:r>
              <a:rPr lang="ru-RU" sz="2400" dirty="0" smtClean="0">
                <a:solidFill>
                  <a:srgbClr val="FFFF00"/>
                </a:solidFill>
              </a:rPr>
              <a:t/>
            </a:r>
            <a:br>
              <a:rPr lang="ru-RU" sz="2400" dirty="0" smtClean="0">
                <a:solidFill>
                  <a:srgbClr val="FFFF00"/>
                </a:solidFill>
              </a:rPr>
            </a:br>
            <a:endParaRPr lang="ru-RU" sz="2400" i="1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81e06cb1f64841cb0acf1273cc6_pre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276872"/>
            <a:ext cx="6865272" cy="445640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59632" y="188640"/>
            <a:ext cx="72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u="sng" dirty="0" smtClean="0"/>
              <a:t>1 станция –</a:t>
            </a:r>
            <a:r>
              <a:rPr lang="ru-RU" sz="3600" i="1" u="sng" dirty="0" smtClean="0">
                <a:latin typeface="+mj-lt"/>
              </a:rPr>
              <a:t>ознакомительная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-387424"/>
            <a:ext cx="4546848" cy="6696784"/>
          </a:xfrm>
        </p:spPr>
        <p:txBody>
          <a:bodyPr>
            <a:normAutofit/>
          </a:bodyPr>
          <a:lstStyle/>
          <a:p>
            <a:endParaRPr lang="ru-RU" sz="1700" dirty="0" smtClean="0"/>
          </a:p>
          <a:p>
            <a:endParaRPr lang="ru-RU" sz="1700" dirty="0" smtClean="0"/>
          </a:p>
          <a:p>
            <a:endParaRPr lang="ru-RU" sz="1700" dirty="0" smtClean="0"/>
          </a:p>
          <a:p>
            <a:r>
              <a:rPr lang="ru-RU" sz="2400" dirty="0" smtClean="0">
                <a:latin typeface="+mj-lt"/>
              </a:rPr>
              <a:t>Агния </a:t>
            </a:r>
            <a:r>
              <a:rPr lang="ru-RU" sz="2400" dirty="0" err="1" smtClean="0">
                <a:latin typeface="+mj-lt"/>
              </a:rPr>
              <a:t>Барто</a:t>
            </a:r>
            <a:r>
              <a:rPr lang="ru-RU" sz="2400" dirty="0" smtClean="0">
                <a:latin typeface="+mj-lt"/>
              </a:rPr>
              <a:t> очень любила детей, у нее были и свои дети, а потом родился внук. Назвали его Володя. Своему внуку Агния </a:t>
            </a:r>
            <a:r>
              <a:rPr lang="ru-RU" sz="2400" dirty="0" err="1" smtClean="0">
                <a:latin typeface="+mj-lt"/>
              </a:rPr>
              <a:t>Барто</a:t>
            </a:r>
            <a:r>
              <a:rPr lang="ru-RU" sz="2400" dirty="0" smtClean="0">
                <a:latin typeface="+mj-lt"/>
              </a:rPr>
              <a:t> посвятила стихи «Вовка - добрая душа». На стихи А. </a:t>
            </a:r>
            <a:r>
              <a:rPr lang="ru-RU" sz="2400" dirty="0" err="1" smtClean="0">
                <a:latin typeface="+mj-lt"/>
              </a:rPr>
              <a:t>Барто</a:t>
            </a:r>
            <a:r>
              <a:rPr lang="ru-RU" sz="2400" dirty="0" smtClean="0">
                <a:latin typeface="+mj-lt"/>
              </a:rPr>
              <a:t> написано много песен для детей.  Она писала стихи о хороших и плохих детей, об игрушках… В 1950 году за книгу «Стихи детям» ей присуждена Государственная премия.</a:t>
            </a:r>
          </a:p>
          <a:p>
            <a:endParaRPr lang="ru-RU" dirty="0"/>
          </a:p>
        </p:txBody>
      </p:sp>
      <p:pic>
        <p:nvPicPr>
          <p:cNvPr id="4" name="Рисунок 3" descr="953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764704"/>
            <a:ext cx="3875661" cy="5328592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556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988840"/>
            <a:ext cx="2643206" cy="3857652"/>
          </a:xfrm>
          <a:prstGeom prst="rect">
            <a:avLst/>
          </a:prstGeom>
        </p:spPr>
      </p:pic>
      <p:pic>
        <p:nvPicPr>
          <p:cNvPr id="4" name="Рисунок 3" descr="p16468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1988840"/>
            <a:ext cx="2876550" cy="3857653"/>
          </a:xfrm>
          <a:prstGeom prst="rect">
            <a:avLst/>
          </a:prstGeom>
        </p:spPr>
      </p:pic>
      <p:pic>
        <p:nvPicPr>
          <p:cNvPr id="5" name="Рисунок 4" descr="690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1988840"/>
            <a:ext cx="2714612" cy="3857652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+mn-lt"/>
              </a:rPr>
              <a:t>В 1925 году </a:t>
            </a:r>
            <a:r>
              <a:rPr lang="ru-RU" sz="2800" dirty="0" smtClean="0">
                <a:solidFill>
                  <a:srgbClr val="FFFF00"/>
                </a:solidFill>
              </a:rPr>
              <a:t>вышла</a:t>
            </a:r>
            <a:r>
              <a:rPr lang="ru-RU" sz="2800" dirty="0" smtClean="0">
                <a:solidFill>
                  <a:srgbClr val="FFFF00"/>
                </a:solidFill>
                <a:latin typeface="+mn-lt"/>
              </a:rPr>
              <a:t> её первая детская книга.</a:t>
            </a: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/>
            </a:r>
            <a:br>
              <a:rPr lang="en-US" sz="2800" dirty="0" smtClean="0">
                <a:solidFill>
                  <a:srgbClr val="FFFF00"/>
                </a:solidFill>
                <a:latin typeface="+mn-lt"/>
              </a:rPr>
            </a:br>
            <a:r>
              <a:rPr lang="ru-RU" sz="2800" dirty="0" smtClean="0">
                <a:solidFill>
                  <a:srgbClr val="FFFF00"/>
                </a:solidFill>
                <a:latin typeface="+mn-lt"/>
              </a:rPr>
              <a:t> С тех пор она стала писать стихи и поэмы для детей разных возрастов.</a:t>
            </a:r>
            <a:endParaRPr lang="ru-RU" sz="2800" dirty="0">
              <a:solidFill>
                <a:srgbClr val="FFFF00"/>
              </a:solidFill>
              <a:latin typeface="+mn-lt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chemeClr val="tx1"/>
                </a:solidFill>
              </a:rPr>
              <a:t>2 станция – поэтическая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l="7767" t="26386" r="54869" b="43034"/>
          <a:stretch>
            <a:fillRect/>
          </a:stretch>
        </p:blipFill>
        <p:spPr bwMode="auto">
          <a:xfrm>
            <a:off x="214282" y="1000108"/>
            <a:ext cx="264320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7" descr="C:\Users\Мэлт\Desktop\.lk.jpeg"/>
          <p:cNvPicPr>
            <a:picLocks noChangeAspect="1" noChangeArrowheads="1"/>
          </p:cNvPicPr>
          <p:nvPr/>
        </p:nvPicPr>
        <p:blipFill>
          <a:blip r:embed="rId3" cstate="print"/>
          <a:srcRect l="33338" t="43217" r="48260" b="34849"/>
          <a:stretch>
            <a:fillRect/>
          </a:stretch>
        </p:blipFill>
        <p:spPr bwMode="auto">
          <a:xfrm>
            <a:off x="4000496" y="5000636"/>
            <a:ext cx="1714512" cy="1484650"/>
          </a:xfrm>
          <a:prstGeom prst="rect">
            <a:avLst/>
          </a:prstGeom>
          <a:noFill/>
        </p:spPr>
      </p:pic>
      <p:pic>
        <p:nvPicPr>
          <p:cNvPr id="16" name="Picture 7" descr="C:\Users\Мэлт\Desktop\.lk.jpeg"/>
          <p:cNvPicPr>
            <a:picLocks noChangeAspect="1" noChangeArrowheads="1"/>
          </p:cNvPicPr>
          <p:nvPr/>
        </p:nvPicPr>
        <p:blipFill>
          <a:blip r:embed="rId3" cstate="print"/>
          <a:srcRect l="55049" t="51076" r="25601" b="9207"/>
          <a:stretch>
            <a:fillRect/>
          </a:stretch>
        </p:blipFill>
        <p:spPr bwMode="auto">
          <a:xfrm>
            <a:off x="7143768" y="4357694"/>
            <a:ext cx="1214446" cy="1811030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4738" t="57046" r="73046"/>
          <a:stretch>
            <a:fillRect/>
          </a:stretch>
        </p:blipFill>
        <p:spPr bwMode="auto">
          <a:xfrm>
            <a:off x="571472" y="3071810"/>
            <a:ext cx="2071702" cy="2207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Users\Мэлт\Desktop\барто\b.jpeg"/>
          <p:cNvPicPr>
            <a:picLocks noChangeAspect="1" noChangeArrowheads="1"/>
          </p:cNvPicPr>
          <p:nvPr/>
        </p:nvPicPr>
        <p:blipFill>
          <a:blip r:embed="rId4" cstate="print"/>
          <a:srcRect l="9181" t="20382" r="49274" b="31989"/>
          <a:stretch>
            <a:fillRect/>
          </a:stretch>
        </p:blipFill>
        <p:spPr bwMode="auto">
          <a:xfrm>
            <a:off x="3571868" y="1000108"/>
            <a:ext cx="2401512" cy="2000264"/>
          </a:xfrm>
          <a:prstGeom prst="rect">
            <a:avLst/>
          </a:prstGeom>
          <a:noFill/>
        </p:spPr>
      </p:pic>
      <p:pic>
        <p:nvPicPr>
          <p:cNvPr id="9" name="Picture 7" descr="C:\Users\Мэлт\Desktop\.lk.jpeg"/>
          <p:cNvPicPr>
            <a:picLocks noChangeAspect="1" noChangeArrowheads="1"/>
          </p:cNvPicPr>
          <p:nvPr/>
        </p:nvPicPr>
        <p:blipFill>
          <a:blip r:embed="rId3" cstate="print"/>
          <a:srcRect l="30925" t="71209" r="48260" b="9207"/>
          <a:stretch>
            <a:fillRect/>
          </a:stretch>
        </p:blipFill>
        <p:spPr bwMode="auto">
          <a:xfrm>
            <a:off x="3714744" y="3214686"/>
            <a:ext cx="2214578" cy="1513788"/>
          </a:xfrm>
          <a:prstGeom prst="rect">
            <a:avLst/>
          </a:prstGeom>
          <a:noFill/>
        </p:spPr>
      </p:pic>
      <p:pic>
        <p:nvPicPr>
          <p:cNvPr id="10" name="Picture 7" descr="C:\Users\Мэлт\Desktop\.lk.jpeg"/>
          <p:cNvPicPr>
            <a:picLocks noChangeAspect="1" noChangeArrowheads="1"/>
          </p:cNvPicPr>
          <p:nvPr/>
        </p:nvPicPr>
        <p:blipFill>
          <a:blip r:embed="rId3" cstate="print"/>
          <a:srcRect l="78800" t="21309" r="4090" b="31140"/>
          <a:stretch>
            <a:fillRect/>
          </a:stretch>
        </p:blipFill>
        <p:spPr bwMode="auto">
          <a:xfrm>
            <a:off x="7000892" y="1285860"/>
            <a:ext cx="1357322" cy="274054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chemeClr val="tx1"/>
                </a:solidFill>
              </a:rPr>
              <a:t>3 станция - театральная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14422"/>
            <a:ext cx="7234828" cy="5411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chemeClr val="tx1"/>
                </a:solidFill>
              </a:rPr>
              <a:t>4 станция – конкурсная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Мэлт\Desktop\барто\y.jpeg"/>
          <p:cNvPicPr>
            <a:picLocks noChangeAspect="1" noChangeArrowheads="1"/>
          </p:cNvPicPr>
          <p:nvPr/>
        </p:nvPicPr>
        <p:blipFill>
          <a:blip r:embed="rId2" cstate="print"/>
          <a:srcRect l="52394" t="25708" r="1943" b="21642"/>
          <a:stretch>
            <a:fillRect/>
          </a:stretch>
        </p:blipFill>
        <p:spPr bwMode="auto">
          <a:xfrm>
            <a:off x="4211960" y="1484784"/>
            <a:ext cx="3960440" cy="3317590"/>
          </a:xfrm>
          <a:prstGeom prst="rect">
            <a:avLst/>
          </a:prstGeom>
          <a:noFill/>
        </p:spPr>
      </p:pic>
      <p:pic>
        <p:nvPicPr>
          <p:cNvPr id="9" name="Picture 2" descr="C:\Users\Мэлт\Desktop\барто\y.jpeg"/>
          <p:cNvPicPr>
            <a:picLocks noChangeAspect="1" noChangeArrowheads="1"/>
          </p:cNvPicPr>
          <p:nvPr/>
        </p:nvPicPr>
        <p:blipFill>
          <a:blip r:embed="rId2" cstate="print"/>
          <a:srcRect l="78076" t="78732" r="5581" b="567"/>
          <a:stretch>
            <a:fillRect/>
          </a:stretch>
        </p:blipFill>
        <p:spPr bwMode="auto">
          <a:xfrm>
            <a:off x="6732240" y="4869160"/>
            <a:ext cx="1008112" cy="927720"/>
          </a:xfrm>
          <a:prstGeom prst="rect">
            <a:avLst/>
          </a:prstGeom>
          <a:noFill/>
        </p:spPr>
      </p:pic>
      <p:pic>
        <p:nvPicPr>
          <p:cNvPr id="32771" name="Picture 3" descr="C:\Users\Мэлт\Desktop\барто\v.jpeg"/>
          <p:cNvPicPr>
            <a:picLocks noChangeAspect="1" noChangeArrowheads="1"/>
          </p:cNvPicPr>
          <p:nvPr/>
        </p:nvPicPr>
        <p:blipFill>
          <a:blip r:embed="rId3" cstate="print"/>
          <a:srcRect l="51828" r="3748" b="49045"/>
          <a:stretch>
            <a:fillRect/>
          </a:stretch>
        </p:blipFill>
        <p:spPr bwMode="auto">
          <a:xfrm>
            <a:off x="467544" y="4077072"/>
            <a:ext cx="3096344" cy="2580286"/>
          </a:xfrm>
          <a:prstGeom prst="rect">
            <a:avLst/>
          </a:prstGeom>
          <a:noFill/>
        </p:spPr>
      </p:pic>
      <p:pic>
        <p:nvPicPr>
          <p:cNvPr id="32772" name="Picture 4" descr="C:\Users\Мэлт\Desktop\барто\v (2).jpeg"/>
          <p:cNvPicPr>
            <a:picLocks noChangeAspect="1" noChangeArrowheads="1"/>
          </p:cNvPicPr>
          <p:nvPr/>
        </p:nvPicPr>
        <p:blipFill>
          <a:blip r:embed="rId4" cstate="print"/>
          <a:srcRect l="55866" t="26867" r="7787" b="25883"/>
          <a:stretch>
            <a:fillRect/>
          </a:stretch>
        </p:blipFill>
        <p:spPr bwMode="auto">
          <a:xfrm>
            <a:off x="467544" y="1052735"/>
            <a:ext cx="3096344" cy="29243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Мэлт\Desktop\барто\u.jpeg"/>
          <p:cNvPicPr>
            <a:picLocks noChangeAspect="1" noChangeArrowheads="1"/>
          </p:cNvPicPr>
          <p:nvPr/>
        </p:nvPicPr>
        <p:blipFill>
          <a:blip r:embed="rId2" cstate="print"/>
          <a:srcRect l="14135" t="64852" r="59956" b="4575"/>
          <a:stretch>
            <a:fillRect/>
          </a:stretch>
        </p:blipFill>
        <p:spPr bwMode="auto">
          <a:xfrm>
            <a:off x="395536" y="404664"/>
            <a:ext cx="3816424" cy="3271820"/>
          </a:xfrm>
          <a:prstGeom prst="rect">
            <a:avLst/>
          </a:prstGeom>
          <a:noFill/>
        </p:spPr>
      </p:pic>
      <p:pic>
        <p:nvPicPr>
          <p:cNvPr id="5" name="Picture 7" descr="C:\Users\Мэлт\Desktop\барто\jk.jpeg"/>
          <p:cNvPicPr>
            <a:picLocks noChangeAspect="1" noChangeArrowheads="1"/>
          </p:cNvPicPr>
          <p:nvPr/>
        </p:nvPicPr>
        <p:blipFill>
          <a:blip r:embed="rId3" cstate="print"/>
          <a:srcRect l="54520" t="34279" r="7787" b="10134"/>
          <a:stretch>
            <a:fillRect/>
          </a:stretch>
        </p:blipFill>
        <p:spPr bwMode="auto">
          <a:xfrm>
            <a:off x="4572000" y="908720"/>
            <a:ext cx="4234069" cy="4536504"/>
          </a:xfrm>
          <a:prstGeom prst="rect">
            <a:avLst/>
          </a:prstGeom>
          <a:noFill/>
        </p:spPr>
      </p:pic>
      <p:pic>
        <p:nvPicPr>
          <p:cNvPr id="6" name="Picture 2" descr="C:\Users\Мэлт\Desktop\барто\y.jpeg"/>
          <p:cNvPicPr>
            <a:picLocks noChangeAspect="1" noChangeArrowheads="1"/>
          </p:cNvPicPr>
          <p:nvPr/>
        </p:nvPicPr>
        <p:blipFill>
          <a:blip r:embed="rId4" cstate="print"/>
          <a:srcRect l="8171" t="25708" r="55641" b="42156"/>
          <a:stretch>
            <a:fillRect/>
          </a:stretch>
        </p:blipFill>
        <p:spPr bwMode="auto">
          <a:xfrm>
            <a:off x="323528" y="4005064"/>
            <a:ext cx="3816424" cy="246220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1047</TotalTime>
  <Words>513</Words>
  <Application>Microsoft Office PowerPoint</Application>
  <PresentationFormat>Экран (4:3)</PresentationFormat>
  <Paragraphs>101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    </vt:lpstr>
      <vt:lpstr>Шифровка</vt:lpstr>
      <vt:lpstr>А .Л. Барто родилась 17 февраля 1906г в Москве, в семье врача-ветеринара .В детстве занималась музыкой, закончила хореографическое училище ,училась в гимназии. </vt:lpstr>
      <vt:lpstr>Слайд 4</vt:lpstr>
      <vt:lpstr>В 1925 году вышла её первая детская книга.  С тех пор она стала писать стихи и поэмы для детей разных возрастов.</vt:lpstr>
      <vt:lpstr>2 станция – поэтическая </vt:lpstr>
      <vt:lpstr>3 станция - театральная  </vt:lpstr>
      <vt:lpstr>4 станция – конкурсная </vt:lpstr>
      <vt:lpstr>Слайд 9</vt:lpstr>
      <vt:lpstr>4 станция – игровая </vt:lpstr>
      <vt:lpstr>6 станция – литературная </vt:lpstr>
      <vt:lpstr>7 станция – музыкальная </vt:lpstr>
      <vt:lpstr>8 станция - кроссвордная </vt:lpstr>
      <vt:lpstr>В библиотеке имени А.Барто , в Москве,создан музей.Здесь собраны личные вещи , книги, фотографии, рукописи,подарки ,которые присылали дети и взрослые.</vt:lpstr>
      <vt:lpstr>Использованные источники</vt:lpstr>
    </vt:vector>
  </TitlesOfParts>
  <Company>School 9 Tver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</dc:title>
  <dc:creator>Пользователь</dc:creator>
  <cp:lastModifiedBy>Мэлт</cp:lastModifiedBy>
  <cp:revision>108</cp:revision>
  <dcterms:created xsi:type="dcterms:W3CDTF">2000-01-01T09:37:46Z</dcterms:created>
  <dcterms:modified xsi:type="dcterms:W3CDTF">2012-01-10T14:55:54Z</dcterms:modified>
</cp:coreProperties>
</file>