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800080"/>
    <a:srgbClr val="3B314D"/>
    <a:srgbClr val="3D6C12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88D78-7FEC-4D22-BC87-9BFE8ECD159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E5475-062E-4D64-A62C-58563812F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73E8DD-9CBF-4E35-BB9D-B8FE70389AFD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1BEFFB-0461-49FA-82FB-1F13B8915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9877" y="2071678"/>
            <a:ext cx="5252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сказки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r>
              <a:rPr lang="ru-RU" dirty="0" smtClean="0"/>
              <a:t>Я сочиняю сказку</a:t>
            </a:r>
            <a:endParaRPr lang="ru-RU" dirty="0"/>
          </a:p>
        </p:txBody>
      </p:sp>
      <p:pic>
        <p:nvPicPr>
          <p:cNvPr id="4" name="Содержимое 3" descr="PB20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61450" y="2327810"/>
            <a:ext cx="5177360" cy="3883020"/>
          </a:xfrm>
        </p:spPr>
      </p:pic>
      <p:pic>
        <p:nvPicPr>
          <p:cNvPr id="5" name="Рисунок 4" descr="PB20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44227" y="542825"/>
            <a:ext cx="4342597" cy="3256948"/>
          </a:xfrm>
          <a:prstGeom prst="rect">
            <a:avLst/>
          </a:prstGeom>
        </p:spPr>
      </p:pic>
      <p:pic>
        <p:nvPicPr>
          <p:cNvPr id="6" name="Рисунок 5" descr="PB20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714356"/>
            <a:ext cx="8191525" cy="6143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8765" y="2967335"/>
            <a:ext cx="29119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857232"/>
            <a:ext cx="3966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Итак, в путь!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75641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66"/>
                </a:solidFill>
              </a:rPr>
              <a:t>1 конкурс</a:t>
            </a:r>
            <a:endParaRPr lang="ru-RU" sz="44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8502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800080"/>
                </a:solidFill>
              </a:rPr>
              <a:t>«Сивка-бурка, вещий каурка!»</a:t>
            </a:r>
          </a:p>
          <a:p>
            <a:pPr marL="342900" indent="-342900"/>
            <a:r>
              <a:rPr lang="ru-RU" sz="3200" dirty="0" smtClean="0">
                <a:solidFill>
                  <a:srgbClr val="800080"/>
                </a:solidFill>
              </a:rPr>
              <a:t>    Стань передо мной, как  лист перед  травой</a:t>
            </a:r>
            <a:r>
              <a:rPr lang="ru-RU" dirty="0" smtClean="0">
                <a:solidFill>
                  <a:srgbClr val="800080"/>
                </a:solidFill>
              </a:rPr>
              <a:t>».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429000"/>
            <a:ext cx="6255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2. «Раз, два, три, горшочек, вари!»</a:t>
            </a:r>
            <a:endParaRPr lang="ru-RU" sz="3200" dirty="0">
              <a:solidFill>
                <a:srgbClr val="8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929198"/>
            <a:ext cx="4164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3. «</a:t>
            </a:r>
            <a:r>
              <a:rPr lang="ru-RU" sz="3200" dirty="0" err="1" smtClean="0">
                <a:solidFill>
                  <a:srgbClr val="800080"/>
                </a:solidFill>
              </a:rPr>
              <a:t>Крекс</a:t>
            </a:r>
            <a:r>
              <a:rPr lang="ru-RU" sz="3200" dirty="0" smtClean="0">
                <a:solidFill>
                  <a:srgbClr val="800080"/>
                </a:solidFill>
              </a:rPr>
              <a:t>, </a:t>
            </a:r>
            <a:r>
              <a:rPr lang="ru-RU" sz="3200" dirty="0" err="1" smtClean="0">
                <a:solidFill>
                  <a:srgbClr val="800080"/>
                </a:solidFill>
              </a:rPr>
              <a:t>фекс</a:t>
            </a:r>
            <a:r>
              <a:rPr lang="ru-RU" sz="3200" dirty="0" smtClean="0">
                <a:solidFill>
                  <a:srgbClr val="800080"/>
                </a:solidFill>
              </a:rPr>
              <a:t>, </a:t>
            </a:r>
            <a:r>
              <a:rPr lang="ru-RU" sz="3200" dirty="0" err="1" smtClean="0">
                <a:solidFill>
                  <a:srgbClr val="800080"/>
                </a:solidFill>
              </a:rPr>
              <a:t>пекс</a:t>
            </a:r>
            <a:r>
              <a:rPr lang="ru-RU" sz="3200" dirty="0" smtClean="0">
                <a:solidFill>
                  <a:srgbClr val="800080"/>
                </a:solidFill>
              </a:rPr>
              <a:t>!»</a:t>
            </a:r>
            <a:endParaRPr lang="ru-RU" sz="3200" dirty="0">
              <a:solidFill>
                <a:srgbClr val="800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0"/>
            <a:ext cx="529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Кто говорил эти слова?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2 конкурс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2919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660066"/>
                </a:solidFill>
              </a:rPr>
              <a:t>Князь </a:t>
            </a:r>
            <a:r>
              <a:rPr lang="ru-RU" sz="2800" dirty="0" err="1" smtClean="0">
                <a:solidFill>
                  <a:srgbClr val="660066"/>
                </a:solidFill>
              </a:rPr>
              <a:t>Гвидон</a:t>
            </a:r>
            <a:endParaRPr lang="ru-RU" sz="2800" dirty="0" smtClean="0">
              <a:solidFill>
                <a:srgbClr val="660066"/>
              </a:solidFill>
            </a:endParaRPr>
          </a:p>
          <a:p>
            <a:pPr marL="342900" indent="-342900"/>
            <a:r>
              <a:rPr lang="ru-RU" sz="2800" dirty="0" smtClean="0">
                <a:solidFill>
                  <a:srgbClr val="660066"/>
                </a:solidFill>
              </a:rPr>
              <a:t>Гадкий утёнок</a:t>
            </a:r>
          </a:p>
          <a:p>
            <a:pPr marL="342900" indent="-342900"/>
            <a:r>
              <a:rPr lang="ru-RU" sz="2800" dirty="0" smtClean="0">
                <a:solidFill>
                  <a:srgbClr val="660066"/>
                </a:solidFill>
              </a:rPr>
              <a:t>Чудище из сказки Аксакова «Аленький цветочек»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9291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0066"/>
                </a:solidFill>
              </a:rPr>
              <a:t>2. Братец Иванушка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Василиса Прекрасная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Одиннадцать братьев – принцев из сказки Андерсена «Дикие лебеди»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сказка1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0"/>
            <a:ext cx="1785918" cy="1741275"/>
          </a:xfrm>
          <a:prstGeom prst="rect">
            <a:avLst/>
          </a:prstGeom>
        </p:spPr>
      </p:pic>
      <p:pic>
        <p:nvPicPr>
          <p:cNvPr id="8" name="Рисунок 7" descr="сказка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180084"/>
            <a:ext cx="1500198" cy="2756178"/>
          </a:xfrm>
          <a:prstGeom prst="rect">
            <a:avLst/>
          </a:prstGeom>
        </p:spPr>
      </p:pic>
      <p:pic>
        <p:nvPicPr>
          <p:cNvPr id="9" name="Рисунок 8" descr="сказка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928934"/>
            <a:ext cx="1214446" cy="2874188"/>
          </a:xfrm>
          <a:prstGeom prst="rect">
            <a:avLst/>
          </a:prstGeom>
        </p:spPr>
      </p:pic>
      <p:pic>
        <p:nvPicPr>
          <p:cNvPr id="10" name="Рисунок 9" descr="сказка18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118016"/>
            <a:ext cx="1453556" cy="2435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9792" y="0"/>
            <a:ext cx="523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Удивительные превращения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4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3 конкурс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5318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660066"/>
                </a:solidFill>
              </a:rPr>
              <a:t>У солдата из сказки Андерсена</a:t>
            </a:r>
          </a:p>
          <a:p>
            <a:pPr marL="342900" indent="-342900"/>
            <a:r>
              <a:rPr lang="ru-RU" sz="2800" dirty="0" smtClean="0">
                <a:solidFill>
                  <a:srgbClr val="660066"/>
                </a:solidFill>
              </a:rPr>
              <a:t>У Буратино</a:t>
            </a:r>
          </a:p>
          <a:p>
            <a:pPr marL="342900" indent="-342900"/>
            <a:r>
              <a:rPr lang="ru-RU" sz="2800" dirty="0" smtClean="0">
                <a:solidFill>
                  <a:srgbClr val="660066"/>
                </a:solidFill>
              </a:rPr>
              <a:t>У Незнайки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000636"/>
            <a:ext cx="3437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0066"/>
                </a:solidFill>
              </a:rPr>
              <a:t>2. У Золушки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У Снежной королевы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У Бабы-Яги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0"/>
            <a:ext cx="415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Волшебные предметы</a:t>
            </a:r>
            <a:endParaRPr lang="ru-RU" sz="3200" dirty="0"/>
          </a:p>
        </p:txBody>
      </p:sp>
      <p:pic>
        <p:nvPicPr>
          <p:cNvPr id="6" name="Рисунок 5" descr="сказка18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714356"/>
            <a:ext cx="1555864" cy="1476752"/>
          </a:xfrm>
          <a:prstGeom prst="rect">
            <a:avLst/>
          </a:prstGeom>
        </p:spPr>
      </p:pic>
      <p:pic>
        <p:nvPicPr>
          <p:cNvPr id="7" name="Рисунок 6" descr="сказка18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2100258" cy="1876230"/>
          </a:xfrm>
          <a:prstGeom prst="rect">
            <a:avLst/>
          </a:prstGeom>
        </p:spPr>
      </p:pic>
      <p:pic>
        <p:nvPicPr>
          <p:cNvPr id="8" name="Рисунок 7" descr="сказка18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357298"/>
            <a:ext cx="1428728" cy="1985690"/>
          </a:xfrm>
          <a:prstGeom prst="rect">
            <a:avLst/>
          </a:prstGeom>
        </p:spPr>
      </p:pic>
      <p:pic>
        <p:nvPicPr>
          <p:cNvPr id="9" name="Рисунок 8" descr="сказка18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500438"/>
            <a:ext cx="1785950" cy="1928826"/>
          </a:xfrm>
          <a:prstGeom prst="rect">
            <a:avLst/>
          </a:prstGeom>
        </p:spPr>
      </p:pic>
      <p:pic>
        <p:nvPicPr>
          <p:cNvPr id="10" name="Рисунок 9" descr="сказка18 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89" y="3857628"/>
            <a:ext cx="1952347" cy="1928825"/>
          </a:xfrm>
          <a:prstGeom prst="rect">
            <a:avLst/>
          </a:prstGeom>
        </p:spPr>
      </p:pic>
      <p:pic>
        <p:nvPicPr>
          <p:cNvPr id="11" name="Рисунок 10" descr="сказка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4929198"/>
            <a:ext cx="1797385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4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4 конкурс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49451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Конёк –Горбунок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Золотой петушок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Чудо-зеркало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Перо Жар-птицы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Клубок ниток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Сани, которые едут сами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571612"/>
            <a:ext cx="25806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аэросани</a:t>
            </a:r>
          </a:p>
          <a:p>
            <a:pPr>
              <a:buFontTx/>
              <a:buChar char="-"/>
            </a:pPr>
            <a:r>
              <a:rPr lang="ru-RU" sz="2800" dirty="0" smtClean="0"/>
              <a:t>- ракета</a:t>
            </a:r>
          </a:p>
          <a:p>
            <a:pPr>
              <a:buFontTx/>
              <a:buChar char="-"/>
            </a:pPr>
            <a:r>
              <a:rPr lang="ru-RU" sz="2800" dirty="0" smtClean="0"/>
              <a:t>- радиолокатор</a:t>
            </a:r>
          </a:p>
          <a:p>
            <a:pPr>
              <a:buFontTx/>
              <a:buChar char="-"/>
            </a:pPr>
            <a:r>
              <a:rPr lang="ru-RU" sz="2800" dirty="0" smtClean="0"/>
              <a:t>- телевизор</a:t>
            </a:r>
          </a:p>
          <a:p>
            <a:pPr>
              <a:buFontTx/>
              <a:buChar char="-"/>
            </a:pPr>
            <a:r>
              <a:rPr lang="ru-RU" sz="2800" dirty="0" smtClean="0"/>
              <a:t>- компас</a:t>
            </a:r>
          </a:p>
          <a:p>
            <a:pPr>
              <a:buFontTx/>
              <a:buChar char="-"/>
            </a:pPr>
            <a:r>
              <a:rPr lang="ru-RU" sz="2800" dirty="0" smtClean="0"/>
              <a:t>- прожектор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4143380"/>
            <a:ext cx="2580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2800" dirty="0" smtClean="0"/>
          </a:p>
          <a:p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57620" y="1571612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43306" y="2214554"/>
            <a:ext cx="200026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2571744"/>
            <a:ext cx="250033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14744" y="3143248"/>
            <a:ext cx="185738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7620" y="357187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143372" y="2714620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438" y="0"/>
            <a:ext cx="3327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Чудо стало былью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5323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5 конкурс     </a:t>
            </a:r>
            <a:r>
              <a:rPr lang="ru-RU" sz="3200" dirty="0" smtClean="0"/>
              <a:t>Назови друзей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3055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660066"/>
                </a:solidFill>
              </a:rPr>
              <a:t>  У </a:t>
            </a:r>
            <a:r>
              <a:rPr lang="ru-RU" sz="3200" dirty="0" err="1" smtClean="0">
                <a:solidFill>
                  <a:srgbClr val="660066"/>
                </a:solidFill>
              </a:rPr>
              <a:t>Маугли</a:t>
            </a:r>
            <a:endParaRPr lang="ru-RU" sz="3200" dirty="0" smtClean="0">
              <a:solidFill>
                <a:srgbClr val="660066"/>
              </a:solidFill>
            </a:endParaRPr>
          </a:p>
          <a:p>
            <a:pPr marL="342900" indent="-342900"/>
            <a:r>
              <a:rPr lang="ru-RU" sz="3200" dirty="0" smtClean="0">
                <a:solidFill>
                  <a:srgbClr val="660066"/>
                </a:solidFill>
              </a:rPr>
              <a:t>     У Малыша</a:t>
            </a:r>
          </a:p>
          <a:p>
            <a:pPr marL="342900" indent="-342900"/>
            <a:r>
              <a:rPr lang="ru-RU" sz="3200" dirty="0" smtClean="0">
                <a:solidFill>
                  <a:srgbClr val="660066"/>
                </a:solidFill>
              </a:rPr>
              <a:t>     У </a:t>
            </a:r>
            <a:r>
              <a:rPr lang="ru-RU" sz="3200" dirty="0" err="1" smtClean="0">
                <a:solidFill>
                  <a:srgbClr val="660066"/>
                </a:solidFill>
              </a:rPr>
              <a:t>Винни-Пуха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сказка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642918"/>
            <a:ext cx="2121408" cy="3218688"/>
          </a:xfrm>
          <a:prstGeom prst="rect">
            <a:avLst/>
          </a:prstGeom>
        </p:spPr>
      </p:pic>
      <p:pic>
        <p:nvPicPr>
          <p:cNvPr id="6" name="Рисунок 5" descr="сказка20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7" y="3571876"/>
            <a:ext cx="3980379" cy="2928958"/>
          </a:xfrm>
          <a:prstGeom prst="rect">
            <a:avLst/>
          </a:prstGeom>
        </p:spPr>
      </p:pic>
      <p:pic>
        <p:nvPicPr>
          <p:cNvPr id="7" name="Рисунок 6" descr="сказка21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8977"/>
            <a:ext cx="2571768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0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6 конкурс           </a:t>
            </a:r>
            <a:r>
              <a:rPr lang="ru-RU" sz="3600" dirty="0" smtClean="0"/>
              <a:t>Отгадайте загадки    </a:t>
            </a:r>
            <a:endParaRPr lang="ru-RU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0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6 конкурс           </a:t>
            </a:r>
            <a:r>
              <a:rPr lang="ru-RU" sz="3600" dirty="0" smtClean="0"/>
              <a:t>Отгадайте загадки    </a:t>
            </a:r>
            <a:endParaRPr lang="ru-RU" sz="3600" dirty="0"/>
          </a:p>
        </p:txBody>
      </p:sp>
      <p:pic>
        <p:nvPicPr>
          <p:cNvPr id="3" name="Рисунок 2" descr="сказка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4744"/>
            <a:ext cx="3679321" cy="3171828"/>
          </a:xfrm>
          <a:prstGeom prst="rect">
            <a:avLst/>
          </a:prstGeom>
        </p:spPr>
      </p:pic>
      <p:pic>
        <p:nvPicPr>
          <p:cNvPr id="4" name="Рисунок 3" descr="сказка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3372629" cy="4037654"/>
          </a:xfrm>
          <a:prstGeom prst="rect">
            <a:avLst/>
          </a:prstGeom>
        </p:spPr>
      </p:pic>
      <p:pic>
        <p:nvPicPr>
          <p:cNvPr id="5" name="Рисунок 4" descr="сказка21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05064"/>
            <a:ext cx="3727836" cy="28529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39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7 конкурс     </a:t>
            </a:r>
            <a:r>
              <a:rPr lang="ru-RU" sz="3600" dirty="0" smtClean="0"/>
              <a:t>Голосом выразите эмоции</a:t>
            </a:r>
            <a:endParaRPr lang="ru-RU" sz="3600" dirty="0"/>
          </a:p>
        </p:txBody>
      </p:sp>
      <p:pic>
        <p:nvPicPr>
          <p:cNvPr id="3" name="Рисунок 2" descr="сказка2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769584" cy="514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908720"/>
            <a:ext cx="819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«Буратино, умоляю тебя – зажмурься, зажми нос и выпей…»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26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2400" dirty="0" smtClean="0"/>
              <a:t>Кто вас воспитывает, скажите, пожалуйста?»</a:t>
            </a:r>
            <a:endParaRPr lang="ru-RU" sz="2400" dirty="0"/>
          </a:p>
        </p:txBody>
      </p:sp>
      <p:pic>
        <p:nvPicPr>
          <p:cNvPr id="3" name="Рисунок 2" descr="сказка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322324"/>
            <a:ext cx="5857916" cy="516874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n>
                  <a:solidFill>
                    <a:srgbClr val="FF0000"/>
                  </a:solidFill>
                </a:ln>
              </a:rPr>
              <a:t>Горят причудливо краски,</a:t>
            </a:r>
          </a:p>
          <a:p>
            <a:r>
              <a:rPr lang="ru-RU" sz="3200" b="1" i="1" dirty="0" smtClean="0">
                <a:ln>
                  <a:solidFill>
                    <a:srgbClr val="FF0000"/>
                  </a:solidFill>
                </a:ln>
              </a:rPr>
              <a:t>И, как ни мудра голова, </a:t>
            </a:r>
          </a:p>
          <a:p>
            <a:r>
              <a:rPr lang="ru-RU" sz="3200" b="1" i="1" dirty="0" smtClean="0">
                <a:ln>
                  <a:solidFill>
                    <a:srgbClr val="FF0000"/>
                  </a:solidFill>
                </a:ln>
              </a:rPr>
              <a:t>Вы всё-таки верьте сказке,</a:t>
            </a:r>
          </a:p>
          <a:p>
            <a:r>
              <a:rPr lang="ru-RU" sz="3200" b="1" i="1" dirty="0" smtClean="0">
                <a:ln>
                  <a:solidFill>
                    <a:srgbClr val="FF0000"/>
                  </a:solidFill>
                </a:ln>
              </a:rPr>
              <a:t>Сказка всегда права!</a:t>
            </a:r>
            <a:endParaRPr lang="ru-RU" sz="3200" b="1" i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Содержимое 4" descr="сказка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714356"/>
            <a:ext cx="4857783" cy="4643470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8 конкурс    </a:t>
            </a:r>
            <a:r>
              <a:rPr lang="ru-RU" sz="3600" dirty="0" smtClean="0"/>
              <a:t>-  капитанов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214554"/>
            <a:ext cx="727481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800080"/>
                </a:solidFill>
              </a:rPr>
              <a:t>Вопрос-</a:t>
            </a:r>
          </a:p>
          <a:p>
            <a:r>
              <a:rPr lang="ru-RU" sz="8800" dirty="0" smtClean="0">
                <a:solidFill>
                  <a:srgbClr val="660066"/>
                </a:solidFill>
              </a:rPr>
              <a:t>быстрый ответ</a:t>
            </a:r>
            <a:endParaRPr lang="ru-RU" sz="8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02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66"/>
                </a:solidFill>
              </a:rPr>
              <a:t>« Теремок»</a:t>
            </a:r>
            <a:endParaRPr lang="ru-RU" sz="4800" dirty="0">
              <a:solidFill>
                <a:srgbClr val="660066"/>
              </a:solidFill>
            </a:endParaRPr>
          </a:p>
        </p:txBody>
      </p:sp>
      <p:pic>
        <p:nvPicPr>
          <p:cNvPr id="3" name="Рисунок 2" descr="сказка24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57166"/>
            <a:ext cx="4914016" cy="650083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15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66"/>
                </a:solidFill>
              </a:rPr>
              <a:t>« О глупом мышонке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сказка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2226355" cy="2021894"/>
          </a:xfrm>
          <a:prstGeom prst="rect">
            <a:avLst/>
          </a:prstGeom>
        </p:spPr>
      </p:pic>
      <p:pic>
        <p:nvPicPr>
          <p:cNvPr id="4" name="Рисунок 3" descr="сказка24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714356"/>
            <a:ext cx="2529515" cy="1884230"/>
          </a:xfrm>
          <a:prstGeom prst="rect">
            <a:avLst/>
          </a:prstGeom>
        </p:spPr>
      </p:pic>
      <p:pic>
        <p:nvPicPr>
          <p:cNvPr id="5" name="Рисунок 4" descr="сказка24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220" y="785794"/>
            <a:ext cx="2448780" cy="1811077"/>
          </a:xfrm>
          <a:prstGeom prst="rect">
            <a:avLst/>
          </a:prstGeom>
        </p:spPr>
      </p:pic>
      <p:pic>
        <p:nvPicPr>
          <p:cNvPr id="6" name="Рисунок 5" descr="сказка24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496"/>
            <a:ext cx="2428860" cy="1906524"/>
          </a:xfrm>
          <a:prstGeom prst="rect">
            <a:avLst/>
          </a:prstGeom>
        </p:spPr>
      </p:pic>
      <p:pic>
        <p:nvPicPr>
          <p:cNvPr id="7" name="Рисунок 6" descr="сказка24 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714620"/>
            <a:ext cx="2351345" cy="1891299"/>
          </a:xfrm>
          <a:prstGeom prst="rect">
            <a:avLst/>
          </a:prstGeom>
        </p:spPr>
      </p:pic>
      <p:pic>
        <p:nvPicPr>
          <p:cNvPr id="8" name="Рисунок 7" descr="сказка24 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1537" y="2714620"/>
            <a:ext cx="2452463" cy="1845940"/>
          </a:xfrm>
          <a:prstGeom prst="rect">
            <a:avLst/>
          </a:prstGeom>
        </p:spPr>
      </p:pic>
      <p:pic>
        <p:nvPicPr>
          <p:cNvPr id="9" name="Рисунок 8" descr="сказка24 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4786322"/>
            <a:ext cx="297240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24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856" y="795528"/>
            <a:ext cx="6876288" cy="526694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пришёл в гости к кошке в сказке «Кошкин дом»?</a:t>
            </a:r>
            <a:endParaRPr lang="ru-RU" dirty="0"/>
          </a:p>
        </p:txBody>
      </p:sp>
      <p:pic>
        <p:nvPicPr>
          <p:cNvPr id="3" name="Рисунок 2" descr="сказка24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785926"/>
            <a:ext cx="5072098" cy="4601123"/>
          </a:xfrm>
          <a:prstGeom prst="rect">
            <a:avLst/>
          </a:prstGeom>
        </p:spPr>
      </p:pic>
      <p:pic>
        <p:nvPicPr>
          <p:cNvPr id="4" name="Рисунок 3" descr="сказка24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4096" y="4292642"/>
            <a:ext cx="1549904" cy="25653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372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9 конкурс     </a:t>
            </a:r>
          </a:p>
          <a:p>
            <a:r>
              <a:rPr lang="ru-RU" sz="3600" dirty="0" smtClean="0"/>
              <a:t>Творческое задание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28586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126876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сказка2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428860" cy="4005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00702"/>
            <a:ext cx="2388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Баба-Яга</a:t>
            </a:r>
            <a:endParaRPr lang="ru-RU" sz="4400" dirty="0"/>
          </a:p>
        </p:txBody>
      </p:sp>
      <p:pic>
        <p:nvPicPr>
          <p:cNvPr id="9" name="Рисунок 8" descr="сказка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857364"/>
            <a:ext cx="2706372" cy="4214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3306" y="5786454"/>
            <a:ext cx="1700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Кощей</a:t>
            </a:r>
            <a:endParaRPr lang="ru-RU" sz="4000" b="1" dirty="0"/>
          </a:p>
        </p:txBody>
      </p:sp>
      <p:pic>
        <p:nvPicPr>
          <p:cNvPr id="11" name="Рисунок 10" descr="сказка23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786058"/>
            <a:ext cx="2428860" cy="36595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16" y="6150114"/>
            <a:ext cx="167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Леший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3D6C12"/>
                </a:solidFill>
              </a:rPr>
              <a:t>Сказка – ложь, да в ней намёк! Добрым молодцам урок!»  А. С. Пушкин</a:t>
            </a:r>
            <a:endParaRPr lang="ru-RU" dirty="0">
              <a:solidFill>
                <a:srgbClr val="3D6C1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B314D"/>
                </a:solidFill>
              </a:rPr>
              <a:t>Кончается всё по справедливости. Злым да нерадивым угольки достаются, а добрым да послушным – любовь и богатство».</a:t>
            </a:r>
            <a:endParaRPr lang="ru-RU" dirty="0">
              <a:solidFill>
                <a:srgbClr val="3B314D"/>
              </a:solidFill>
            </a:endParaRPr>
          </a:p>
        </p:txBody>
      </p:sp>
      <p:pic>
        <p:nvPicPr>
          <p:cNvPr id="4" name="Рисунок 3" descr="сказка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996969"/>
            <a:ext cx="2553752" cy="386103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857487" cy="2957469"/>
          </a:xfrm>
          <a:prstGeom prst="rect">
            <a:avLst/>
          </a:prstGeom>
        </p:spPr>
      </p:pic>
      <p:pic>
        <p:nvPicPr>
          <p:cNvPr id="3" name="Рисунок 2" descr="сказк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85728"/>
            <a:ext cx="2571768" cy="2857520"/>
          </a:xfrm>
          <a:prstGeom prst="rect">
            <a:avLst/>
          </a:prstGeom>
        </p:spPr>
      </p:pic>
      <p:pic>
        <p:nvPicPr>
          <p:cNvPr id="4" name="Рисунок 3" descr="сказка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214686"/>
            <a:ext cx="2776746" cy="3329281"/>
          </a:xfrm>
          <a:prstGeom prst="rect">
            <a:avLst/>
          </a:prstGeom>
        </p:spPr>
      </p:pic>
      <p:pic>
        <p:nvPicPr>
          <p:cNvPr id="5" name="Рисунок 4" descr="сказка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2357454" cy="3199402"/>
          </a:xfrm>
          <a:prstGeom prst="rect">
            <a:avLst/>
          </a:prstGeom>
        </p:spPr>
      </p:pic>
      <p:pic>
        <p:nvPicPr>
          <p:cNvPr id="6" name="Рисунок 5" descr="сказка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286124"/>
            <a:ext cx="2426772" cy="3143248"/>
          </a:xfrm>
          <a:prstGeom prst="rect">
            <a:avLst/>
          </a:prstGeom>
        </p:spPr>
      </p:pic>
      <p:pic>
        <p:nvPicPr>
          <p:cNvPr id="7" name="Рисунок 6" descr="сказка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57166"/>
            <a:ext cx="2500329" cy="2879167"/>
          </a:xfrm>
          <a:prstGeom prst="rect">
            <a:avLst/>
          </a:prstGeom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02" y="4795897"/>
            <a:ext cx="5072098" cy="218521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ru-RU" sz="3400" dirty="0" smtClean="0"/>
              <a:t>  Чтобы продолжить путь по неведомым дорожкам сказки, вспомним сказочные приметы.</a:t>
            </a:r>
            <a:endParaRPr lang="ru-RU" sz="3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1331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Присказка –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714356"/>
            <a:ext cx="505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ифмованная шутливая прибаутка,  </a:t>
            </a:r>
            <a:endParaRPr lang="ru-RU" sz="2400" dirty="0"/>
          </a:p>
          <a:p>
            <a:r>
              <a:rPr lang="ru-RU" sz="2400" dirty="0"/>
              <a:t>н</a:t>
            </a:r>
            <a:r>
              <a:rPr lang="ru-RU" sz="2400" dirty="0" smtClean="0"/>
              <a:t>е всегда связанная с сюжетом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857364"/>
            <a:ext cx="572143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 море, на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окияне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 острове Буяне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Стоит дуб зелёный,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Под тем дубом стол золочёный,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 столе бык печёный,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Садись, кушай,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Мою сказку слушай».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 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464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Зачин –</a:t>
            </a:r>
            <a:r>
              <a:rPr lang="ru-RU" dirty="0" smtClean="0"/>
              <a:t> </a:t>
            </a:r>
            <a:r>
              <a:rPr lang="ru-RU" sz="2800" dirty="0" smtClean="0"/>
              <a:t>начало сказки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643182"/>
            <a:ext cx="4865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Магические заклинания 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5038" y="3208674"/>
            <a:ext cx="3470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По моему прошению, по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божьему изволенью будь ты,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негодяй, собакой </a:t>
            </a:r>
            <a:r>
              <a:rPr lang="ru-RU" sz="2800" dirty="0" smtClean="0">
                <a:solidFill>
                  <a:prstClr val="black"/>
                </a:solidFill>
              </a:rPr>
              <a:t>(«</a:t>
            </a:r>
            <a:r>
              <a:rPr lang="ru-RU" sz="2800" dirty="0">
                <a:solidFill>
                  <a:prstClr val="black"/>
                </a:solidFill>
              </a:rPr>
              <a:t>Счастливое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дитя»)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60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Волшебные предметы, герои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сказка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775631" cy="4734900"/>
          </a:xfrm>
          <a:prstGeom prst="rect">
            <a:avLst/>
          </a:prstGeom>
        </p:spPr>
      </p:pic>
      <p:pic>
        <p:nvPicPr>
          <p:cNvPr id="4" name="Рисунок 3" descr="сказка 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585430" cy="4836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24744"/>
            <a:ext cx="4654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Сказка про Василису Премудрую </a:t>
            </a:r>
          </a:p>
          <a:p>
            <a:r>
              <a:rPr lang="ru-RU" sz="2400" dirty="0" smtClean="0"/>
              <a:t>(рус. </a:t>
            </a:r>
            <a:r>
              <a:rPr lang="ru-RU" sz="2400" dirty="0"/>
              <a:t>н</a:t>
            </a:r>
            <a:r>
              <a:rPr lang="ru-RU" sz="2400" dirty="0" smtClean="0"/>
              <a:t>ар.)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13693" y="1124744"/>
            <a:ext cx="3930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Сказка про утку с золотыми </a:t>
            </a:r>
          </a:p>
          <a:p>
            <a:r>
              <a:rPr lang="ru-RU" sz="2400" dirty="0"/>
              <a:t>я</a:t>
            </a:r>
            <a:r>
              <a:rPr lang="ru-RU" sz="2400" dirty="0" smtClean="0"/>
              <a:t>йцами (рус. нар.)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214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Концовка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285728"/>
            <a:ext cx="4487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«Пошли под венец, на этом сказочке конец».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643578"/>
            <a:ext cx="4260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800" dirty="0" smtClean="0"/>
              <a:t>Вот вам сказка, а мне бубликов связка»</a:t>
            </a:r>
            <a:endParaRPr lang="ru-RU" sz="2800" dirty="0"/>
          </a:p>
        </p:txBody>
      </p:sp>
      <p:pic>
        <p:nvPicPr>
          <p:cNvPr id="6" name="Рисунок 5" descr="сказка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34834"/>
            <a:ext cx="6572264" cy="401164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зка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717032"/>
            <a:ext cx="1892355" cy="292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5720" y="642918"/>
            <a:ext cx="341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Бытовые сказки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214686"/>
            <a:ext cx="2546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Волшебные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857892"/>
            <a:ext cx="39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Сказки о животных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сказка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8640"/>
            <a:ext cx="2344849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казка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1961610" cy="300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564</TotalTime>
  <Words>421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Я сочиняю сказку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Кто пришёл в гости к кошке в сказке «Кошкин дом»?</vt:lpstr>
      <vt:lpstr>Слайд 25</vt:lpstr>
      <vt:lpstr>«Сказка – ложь, да в ней намёк! Добрым молодцам урок!»  А. С. Пушкин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ИРА КАТЯ</cp:lastModifiedBy>
  <cp:revision>63</cp:revision>
  <dcterms:created xsi:type="dcterms:W3CDTF">2008-11-26T20:19:18Z</dcterms:created>
  <dcterms:modified xsi:type="dcterms:W3CDTF">2012-01-08T18:00:56Z</dcterms:modified>
</cp:coreProperties>
</file>