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9" r:id="rId3"/>
    <p:sldId id="281" r:id="rId4"/>
    <p:sldId id="259" r:id="rId5"/>
    <p:sldId id="278" r:id="rId6"/>
    <p:sldId id="282" r:id="rId7"/>
    <p:sldId id="262" r:id="rId8"/>
    <p:sldId id="270" r:id="rId9"/>
    <p:sldId id="280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599" autoAdjust="0"/>
  </p:normalViewPr>
  <p:slideViewPr>
    <p:cSldViewPr>
      <p:cViewPr varScale="1">
        <p:scale>
          <a:sx n="74" d="100"/>
          <a:sy n="74" d="100"/>
        </p:scale>
        <p:origin x="-3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A5493-8574-4217-918E-099DF612D5D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D0385-EAAD-4BF9-85CF-49B23DC19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0385-EAAD-4BF9-85CF-49B23DC1953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BF2F72-F140-4F94-9702-8F31CA045EE9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ADAC4F-8BD1-463B-9C21-0D182378CC2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chemeClr val="accent3"/>
                </a:solidFill>
              </a:rPr>
              <a:t>Мягкий</a:t>
            </a:r>
            <a:r>
              <a:rPr lang="ru-RU" sz="8000" dirty="0" smtClean="0"/>
              <a:t> </a:t>
            </a:r>
            <a:r>
              <a:rPr lang="ru-RU" sz="8000" dirty="0" smtClean="0">
                <a:solidFill>
                  <a:schemeClr val="accent3"/>
                </a:solidFill>
              </a:rPr>
              <a:t>знак</a:t>
            </a:r>
            <a:endParaRPr lang="ru-RU" sz="80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0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«Ь»</a:t>
            </a:r>
            <a:endParaRPr lang="ru-RU" sz="100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642918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Муниципальное общеобразовательное учреждение</a:t>
            </a:r>
          </a:p>
          <a:p>
            <a:pPr algn="ctr"/>
            <a:r>
              <a:rPr lang="ru-RU" dirty="0" smtClean="0"/>
              <a:t>«Средняя общеобразовательная школа № 280» п. Оленья Губа </a:t>
            </a:r>
          </a:p>
          <a:p>
            <a:pPr algn="ctr"/>
            <a:r>
              <a:rPr lang="ru-RU" dirty="0" smtClean="0"/>
              <a:t>Мурманской области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643570" y="5857892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 начальных классов Бычихина Ирина Ивановна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1"/>
            <a:ext cx="8572560" cy="642941"/>
          </a:xfrm>
        </p:spPr>
        <p:txBody>
          <a:bodyPr>
            <a:noAutofit/>
          </a:bodyPr>
          <a:lstStyle/>
          <a:p>
            <a:pPr algn="ctr"/>
            <a:r>
              <a:rPr lang="ru-RU" sz="5000" dirty="0" smtClean="0">
                <a:solidFill>
                  <a:schemeClr val="accent3"/>
                </a:solidFill>
              </a:rPr>
              <a:t>Разгадай кроссворд!</a:t>
            </a:r>
            <a:endParaRPr lang="ru-RU" sz="5000" dirty="0">
              <a:solidFill>
                <a:schemeClr val="accent3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28596" y="857232"/>
            <a:ext cx="2571768" cy="4714908"/>
          </a:xfrm>
        </p:spPr>
        <p:txBody>
          <a:bodyPr>
            <a:noAutofit/>
          </a:bodyPr>
          <a:lstStyle/>
          <a:p>
            <a:pPr marL="342900" indent="-342900">
              <a:buAutoNum type="arabicParenR"/>
            </a:pPr>
            <a:r>
              <a:rPr lang="ru-RU" sz="2400" dirty="0" smtClean="0">
                <a:latin typeface="+mj-lt"/>
              </a:rPr>
              <a:t>Снежная буря.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+mj-lt"/>
              </a:rPr>
              <a:t>Домики для пчёл.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+mj-lt"/>
              </a:rPr>
              <a:t>Мать, отец, дети вместе.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+mj-lt"/>
              </a:rPr>
              <a:t>Животное, умеющее ловко лазать по деревьям.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+mj-lt"/>
              </a:rPr>
              <a:t>Ягоды, сваренные в сахаре.</a:t>
            </a:r>
          </a:p>
          <a:p>
            <a:pPr marL="342900" indent="-342900">
              <a:buAutoNum type="arabicParenR"/>
            </a:pPr>
            <a:endParaRPr lang="ru-RU" sz="2000" dirty="0"/>
          </a:p>
        </p:txBody>
      </p:sp>
      <p:pic>
        <p:nvPicPr>
          <p:cNvPr id="8" name="Рисунок 7" descr="Безымянный_cr.pn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887" b="1887"/>
          <a:stretch>
            <a:fillRect/>
          </a:stretch>
        </p:blipFill>
        <p:spPr>
          <a:xfrm rot="420000">
            <a:off x="3061374" y="1053650"/>
            <a:ext cx="4617720" cy="3628404"/>
          </a:xfrm>
        </p:spPr>
      </p:pic>
      <p:sp>
        <p:nvSpPr>
          <p:cNvPr id="10" name="TextBox 9"/>
          <p:cNvSpPr txBox="1"/>
          <p:nvPr/>
        </p:nvSpPr>
        <p:spPr>
          <a:xfrm rot="439064">
            <a:off x="4427087" y="1683175"/>
            <a:ext cx="657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Ь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430258">
            <a:off x="5270942" y="1975172"/>
            <a:ext cx="4430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 Ь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408487">
            <a:off x="5650265" y="3038214"/>
            <a:ext cx="646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Ь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347358">
            <a:off x="3999339" y="1248060"/>
            <a:ext cx="75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Ь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489319">
            <a:off x="4841054" y="2131626"/>
            <a:ext cx="6647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Ь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5918" y="0"/>
            <a:ext cx="38576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dirty="0" smtClean="0">
                <a:solidFill>
                  <a:schemeClr val="accent3"/>
                </a:solidFill>
              </a:rPr>
              <a:t>     Проверь!  </a:t>
            </a:r>
            <a:endParaRPr lang="ru-RU" sz="5000" b="1" dirty="0">
              <a:solidFill>
                <a:schemeClr val="accent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455080">
            <a:off x="3581427" y="1264221"/>
            <a:ext cx="486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</a:t>
            </a:r>
            <a:endParaRPr lang="ru-RU" sz="3600" b="1" dirty="0"/>
          </a:p>
        </p:txBody>
      </p:sp>
      <p:sp>
        <p:nvSpPr>
          <p:cNvPr id="17" name="TextBox 16"/>
          <p:cNvSpPr txBox="1"/>
          <p:nvPr/>
        </p:nvSpPr>
        <p:spPr>
          <a:xfrm rot="354795">
            <a:off x="4417998" y="1375422"/>
            <a:ext cx="757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Ю</a:t>
            </a:r>
            <a:endParaRPr lang="ru-RU" sz="3600" b="1" dirty="0"/>
          </a:p>
        </p:txBody>
      </p:sp>
      <p:sp>
        <p:nvSpPr>
          <p:cNvPr id="18" name="TextBox 17"/>
          <p:cNvSpPr txBox="1"/>
          <p:nvPr/>
        </p:nvSpPr>
        <p:spPr>
          <a:xfrm rot="385590">
            <a:off x="4989208" y="1435444"/>
            <a:ext cx="504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Г</a:t>
            </a:r>
            <a:endParaRPr lang="ru-RU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786446" y="2071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 rot="521096">
            <a:off x="5429561" y="1478020"/>
            <a:ext cx="434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А</a:t>
            </a:r>
            <a:endParaRPr lang="ru-RU" sz="3600" b="1" dirty="0"/>
          </a:p>
        </p:txBody>
      </p:sp>
      <p:sp>
        <p:nvSpPr>
          <p:cNvPr id="21" name="TextBox 20"/>
          <p:cNvSpPr txBox="1"/>
          <p:nvPr/>
        </p:nvSpPr>
        <p:spPr>
          <a:xfrm rot="527510">
            <a:off x="3499075" y="1635759"/>
            <a:ext cx="555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У</a:t>
            </a:r>
            <a:endParaRPr lang="ru-RU" sz="3600" b="1" dirty="0"/>
          </a:p>
        </p:txBody>
      </p:sp>
      <p:sp>
        <p:nvSpPr>
          <p:cNvPr id="22" name="TextBox 21"/>
          <p:cNvSpPr txBox="1"/>
          <p:nvPr/>
        </p:nvSpPr>
        <p:spPr>
          <a:xfrm rot="383841">
            <a:off x="3927008" y="1709200"/>
            <a:ext cx="505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Л</a:t>
            </a:r>
            <a:endParaRPr lang="ru-RU" sz="3600" b="1" dirty="0"/>
          </a:p>
        </p:txBody>
      </p:sp>
      <p:sp>
        <p:nvSpPr>
          <p:cNvPr id="23" name="TextBox 22"/>
          <p:cNvSpPr txBox="1"/>
          <p:nvPr/>
        </p:nvSpPr>
        <p:spPr>
          <a:xfrm rot="481399">
            <a:off x="4862434" y="1809053"/>
            <a:ext cx="636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И</a:t>
            </a:r>
            <a:endParaRPr lang="ru-RU" sz="3600" b="1" dirty="0"/>
          </a:p>
        </p:txBody>
      </p:sp>
      <p:sp>
        <p:nvSpPr>
          <p:cNvPr id="24" name="TextBox 23"/>
          <p:cNvSpPr txBox="1"/>
          <p:nvPr/>
        </p:nvSpPr>
        <p:spPr>
          <a:xfrm rot="367319">
            <a:off x="3430082" y="2041309"/>
            <a:ext cx="643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С</a:t>
            </a:r>
            <a:endParaRPr lang="ru-RU" sz="3600" b="1" dirty="0"/>
          </a:p>
        </p:txBody>
      </p:sp>
      <p:sp>
        <p:nvSpPr>
          <p:cNvPr id="25" name="TextBox 24"/>
          <p:cNvSpPr txBox="1"/>
          <p:nvPr/>
        </p:nvSpPr>
        <p:spPr>
          <a:xfrm rot="403608">
            <a:off x="3924899" y="2088986"/>
            <a:ext cx="662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Е</a:t>
            </a:r>
            <a:endParaRPr lang="ru-RU" sz="3600" b="1" dirty="0"/>
          </a:p>
        </p:txBody>
      </p:sp>
      <p:sp>
        <p:nvSpPr>
          <p:cNvPr id="26" name="TextBox 25"/>
          <p:cNvSpPr txBox="1"/>
          <p:nvPr/>
        </p:nvSpPr>
        <p:spPr>
          <a:xfrm rot="516262">
            <a:off x="4342979" y="2159638"/>
            <a:ext cx="749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М</a:t>
            </a:r>
            <a:endParaRPr lang="ru-RU" sz="3600" b="1" dirty="0"/>
          </a:p>
        </p:txBody>
      </p:sp>
      <p:sp>
        <p:nvSpPr>
          <p:cNvPr id="27" name="TextBox 26"/>
          <p:cNvSpPr txBox="1"/>
          <p:nvPr/>
        </p:nvSpPr>
        <p:spPr>
          <a:xfrm rot="335524">
            <a:off x="5288096" y="2245304"/>
            <a:ext cx="583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Я</a:t>
            </a:r>
            <a:endParaRPr lang="ru-RU" sz="3600" b="1" dirty="0"/>
          </a:p>
        </p:txBody>
      </p:sp>
      <p:sp>
        <p:nvSpPr>
          <p:cNvPr id="28" name="TextBox 27"/>
          <p:cNvSpPr txBox="1"/>
          <p:nvPr/>
        </p:nvSpPr>
        <p:spPr>
          <a:xfrm rot="593424">
            <a:off x="3409473" y="2462193"/>
            <a:ext cx="698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О</a:t>
            </a:r>
            <a:endParaRPr lang="ru-RU" sz="3600" b="1" dirty="0"/>
          </a:p>
        </p:txBody>
      </p:sp>
      <p:sp>
        <p:nvSpPr>
          <p:cNvPr id="29" name="TextBox 28"/>
          <p:cNvSpPr txBox="1"/>
          <p:nvPr/>
        </p:nvSpPr>
        <p:spPr>
          <a:xfrm rot="406638">
            <a:off x="3928943" y="2482564"/>
            <a:ext cx="631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Б</a:t>
            </a:r>
            <a:endParaRPr lang="ru-RU" sz="3600" b="1" dirty="0"/>
          </a:p>
        </p:txBody>
      </p:sp>
      <p:sp>
        <p:nvSpPr>
          <p:cNvPr id="30" name="TextBox 29"/>
          <p:cNvSpPr txBox="1"/>
          <p:nvPr/>
        </p:nvSpPr>
        <p:spPr>
          <a:xfrm rot="505902">
            <a:off x="4359644" y="2546422"/>
            <a:ext cx="68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Е</a:t>
            </a:r>
            <a:endParaRPr lang="ru-RU" sz="3600" b="1" dirty="0"/>
          </a:p>
        </p:txBody>
      </p:sp>
      <p:sp>
        <p:nvSpPr>
          <p:cNvPr id="31" name="TextBox 30"/>
          <p:cNvSpPr txBox="1"/>
          <p:nvPr/>
        </p:nvSpPr>
        <p:spPr>
          <a:xfrm rot="398764">
            <a:off x="4852362" y="2597767"/>
            <a:ext cx="592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З</a:t>
            </a:r>
            <a:endParaRPr lang="ru-RU" sz="3600" b="1" dirty="0"/>
          </a:p>
        </p:txBody>
      </p:sp>
      <p:sp>
        <p:nvSpPr>
          <p:cNvPr id="33" name="TextBox 32"/>
          <p:cNvSpPr txBox="1"/>
          <p:nvPr/>
        </p:nvSpPr>
        <p:spPr>
          <a:xfrm rot="468286">
            <a:off x="5714678" y="2709495"/>
            <a:ext cx="641520" cy="64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Я</a:t>
            </a:r>
            <a:endParaRPr lang="ru-RU" sz="3600" b="1" dirty="0"/>
          </a:p>
        </p:txBody>
      </p:sp>
      <p:sp>
        <p:nvSpPr>
          <p:cNvPr id="34" name="TextBox 33"/>
          <p:cNvSpPr txBox="1"/>
          <p:nvPr/>
        </p:nvSpPr>
        <p:spPr>
          <a:xfrm rot="438188">
            <a:off x="6214677" y="2773665"/>
            <a:ext cx="687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Н</a:t>
            </a:r>
            <a:endParaRPr lang="ru-RU" sz="3600" b="1" dirty="0"/>
          </a:p>
        </p:txBody>
      </p:sp>
      <p:sp>
        <p:nvSpPr>
          <p:cNvPr id="35" name="TextBox 34"/>
          <p:cNvSpPr txBox="1"/>
          <p:nvPr/>
        </p:nvSpPr>
        <p:spPr>
          <a:xfrm rot="478062">
            <a:off x="6657190" y="2820527"/>
            <a:ext cx="728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А</a:t>
            </a:r>
            <a:endParaRPr lang="ru-RU" sz="3600" b="1" dirty="0"/>
          </a:p>
        </p:txBody>
      </p:sp>
      <p:sp>
        <p:nvSpPr>
          <p:cNvPr id="36" name="TextBox 35"/>
          <p:cNvSpPr txBox="1"/>
          <p:nvPr/>
        </p:nvSpPr>
        <p:spPr>
          <a:xfrm rot="465568">
            <a:off x="3358419" y="2838176"/>
            <a:ext cx="720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</a:t>
            </a:r>
            <a:endParaRPr lang="ru-RU" sz="3600" b="1" dirty="0"/>
          </a:p>
        </p:txBody>
      </p:sp>
      <p:sp>
        <p:nvSpPr>
          <p:cNvPr id="37" name="TextBox 36"/>
          <p:cNvSpPr txBox="1"/>
          <p:nvPr/>
        </p:nvSpPr>
        <p:spPr>
          <a:xfrm rot="458847">
            <a:off x="3852341" y="2881928"/>
            <a:ext cx="67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А</a:t>
            </a:r>
            <a:endParaRPr lang="ru-RU" sz="3600" b="1" dirty="0"/>
          </a:p>
        </p:txBody>
      </p:sp>
      <p:sp>
        <p:nvSpPr>
          <p:cNvPr id="38" name="TextBox 37"/>
          <p:cNvSpPr txBox="1"/>
          <p:nvPr/>
        </p:nvSpPr>
        <p:spPr>
          <a:xfrm rot="499465">
            <a:off x="4337873" y="2945519"/>
            <a:ext cx="584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Р</a:t>
            </a:r>
            <a:endParaRPr lang="ru-RU" sz="3600" b="1" dirty="0"/>
          </a:p>
        </p:txBody>
      </p:sp>
      <p:sp>
        <p:nvSpPr>
          <p:cNvPr id="39" name="TextBox 38"/>
          <p:cNvSpPr txBox="1"/>
          <p:nvPr/>
        </p:nvSpPr>
        <p:spPr>
          <a:xfrm rot="511244">
            <a:off x="4786712" y="2980603"/>
            <a:ext cx="54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Е</a:t>
            </a:r>
            <a:endParaRPr lang="ru-RU" sz="3600" b="1" dirty="0"/>
          </a:p>
        </p:txBody>
      </p:sp>
      <p:sp>
        <p:nvSpPr>
          <p:cNvPr id="40" name="TextBox 39"/>
          <p:cNvSpPr txBox="1"/>
          <p:nvPr/>
        </p:nvSpPr>
        <p:spPr>
          <a:xfrm rot="410730">
            <a:off x="6156247" y="3161524"/>
            <a:ext cx="597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Е</a:t>
            </a:r>
            <a:endParaRPr lang="ru-RU" sz="3600" b="1" dirty="0"/>
          </a:p>
        </p:txBody>
      </p:sp>
      <p:sp>
        <p:nvSpPr>
          <p:cNvPr id="41" name="TextBox 40"/>
          <p:cNvSpPr txBox="1"/>
          <p:nvPr/>
        </p:nvSpPr>
        <p:spPr>
          <a:xfrm rot="465319">
            <a:off x="5215904" y="3047636"/>
            <a:ext cx="599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Н</a:t>
            </a:r>
            <a:endParaRPr lang="ru-RU" sz="3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МОЛОДЦЫ!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6000" dirty="0" smtClean="0"/>
              <a:t>Спасибо за урок!</a:t>
            </a:r>
            <a:endParaRPr lang="ru-RU" sz="6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Autofit/>
          </a:bodyPr>
          <a:lstStyle/>
          <a:p>
            <a:pPr>
              <a:buNone/>
            </a:pPr>
            <a:r>
              <a:rPr lang="ru-RU" sz="8000" b="1" i="1" dirty="0" smtClean="0"/>
              <a:t>ел</a:t>
            </a:r>
            <a:endParaRPr lang="ru-RU" sz="8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8000" b="1" i="1" dirty="0" smtClean="0"/>
              <a:t>мел</a:t>
            </a:r>
          </a:p>
          <a:p>
            <a:pPr>
              <a:buNone/>
            </a:pPr>
            <a:r>
              <a:rPr lang="ru-RU" sz="8000" b="1" i="1" dirty="0" smtClean="0"/>
              <a:t>уголки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 </a:t>
            </a:r>
            <a:r>
              <a:rPr lang="ru-RU" sz="8000" b="1" i="1" dirty="0" smtClean="0"/>
              <a:t>ел</a:t>
            </a:r>
            <a:r>
              <a:rPr lang="ru-RU" sz="8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</a:p>
          <a:p>
            <a:pPr>
              <a:buNone/>
            </a:pPr>
            <a:r>
              <a:rPr lang="ru-RU" sz="8000" b="1" i="1" dirty="0" smtClean="0"/>
              <a:t>мел</a:t>
            </a:r>
            <a:r>
              <a:rPr lang="ru-RU" sz="8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</a:p>
          <a:p>
            <a:pPr>
              <a:buNone/>
            </a:pPr>
            <a:r>
              <a:rPr lang="ru-RU" sz="8000" b="1" i="1" dirty="0" smtClean="0"/>
              <a:t>угол</a:t>
            </a:r>
            <a:r>
              <a:rPr lang="ru-RU" sz="8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8000" b="1" i="1" dirty="0" smtClean="0"/>
              <a:t>ки</a:t>
            </a:r>
            <a:endParaRPr lang="ru-RU" sz="8000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2357422" y="3857628"/>
            <a:ext cx="2214578" cy="698946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2"/>
                </a:solidFill>
              </a:rPr>
              <a:t>Проверь!</a:t>
            </a:r>
            <a:endParaRPr lang="ru-RU" sz="3200" b="1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8" y="1000108"/>
            <a:ext cx="58579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 smtClean="0">
                <a:solidFill>
                  <a:schemeClr val="accent3"/>
                </a:solidFill>
              </a:rPr>
              <a:t>Добавь букву Ь.</a:t>
            </a:r>
            <a:endParaRPr lang="ru-RU" sz="50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  <p:bldP spid="9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Autofit/>
          </a:bodyPr>
          <a:lstStyle/>
          <a:p>
            <a:pPr>
              <a:buNone/>
            </a:pPr>
            <a:r>
              <a:rPr lang="ru-RU" sz="8000" b="1" i="1" dirty="0" smtClean="0"/>
              <a:t>мел</a:t>
            </a:r>
          </a:p>
          <a:p>
            <a:pPr>
              <a:buNone/>
            </a:pPr>
            <a:r>
              <a:rPr lang="en-US" sz="8000" b="1" i="1" dirty="0" smtClean="0"/>
              <a:t>[</a:t>
            </a:r>
            <a:r>
              <a:rPr lang="ru-RU" sz="8000" b="1" i="1" dirty="0" smtClean="0"/>
              <a:t>м</a:t>
            </a:r>
            <a:r>
              <a:rPr lang="en-US" sz="8000" b="1" i="1" dirty="0" smtClean="0"/>
              <a:t>’</a:t>
            </a:r>
            <a:r>
              <a:rPr lang="ru-RU" sz="8000" b="1" i="1" dirty="0" err="1" smtClean="0"/>
              <a:t>э</a:t>
            </a:r>
            <a:r>
              <a:rPr lang="ru-RU" sz="8000" b="1" i="1" dirty="0" err="1" smtClean="0">
                <a:solidFill>
                  <a:schemeClr val="accent1">
                    <a:lumMod val="75000"/>
                  </a:schemeClr>
                </a:solidFill>
              </a:rPr>
              <a:t>л</a:t>
            </a:r>
            <a:r>
              <a:rPr lang="en-US" sz="8000" b="1" i="1" dirty="0" smtClean="0"/>
              <a:t>]</a:t>
            </a:r>
            <a:endParaRPr lang="ru-RU" sz="8000" b="1" i="1" dirty="0" smtClean="0"/>
          </a:p>
          <a:p>
            <a:pPr>
              <a:buNone/>
            </a:pPr>
            <a:r>
              <a:rPr lang="ru-RU" sz="8000" b="1" i="1" dirty="0" smtClean="0"/>
              <a:t>3б., 3зв.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 </a:t>
            </a:r>
            <a:r>
              <a:rPr lang="ru-RU" sz="8000" b="1" i="1" dirty="0" smtClean="0"/>
              <a:t>мел</a:t>
            </a:r>
            <a:r>
              <a:rPr lang="ru-RU" sz="8000" b="1" i="1" u="sng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</a:p>
          <a:p>
            <a:pPr>
              <a:buNone/>
            </a:pPr>
            <a:r>
              <a:rPr lang="en-US" sz="8000" b="1" i="1" dirty="0" smtClean="0"/>
              <a:t>[</a:t>
            </a:r>
            <a:r>
              <a:rPr lang="ru-RU" sz="8000" b="1" i="1" dirty="0" smtClean="0"/>
              <a:t>м</a:t>
            </a:r>
            <a:r>
              <a:rPr lang="en-US" sz="8000" b="1" i="1" dirty="0" smtClean="0"/>
              <a:t>’</a:t>
            </a:r>
            <a:r>
              <a:rPr lang="ru-RU" sz="8000" b="1" i="1" dirty="0" err="1" smtClean="0"/>
              <a:t>э</a:t>
            </a:r>
            <a:r>
              <a:rPr lang="ru-RU" sz="8000" b="1" i="1" dirty="0" err="1" smtClean="0">
                <a:solidFill>
                  <a:srgbClr val="00B050"/>
                </a:solidFill>
              </a:rPr>
              <a:t>л</a:t>
            </a:r>
            <a:r>
              <a:rPr lang="en-US" sz="8000" b="1" i="1" dirty="0" smtClean="0">
                <a:solidFill>
                  <a:srgbClr val="00B050"/>
                </a:solidFill>
              </a:rPr>
              <a:t>’</a:t>
            </a:r>
            <a:r>
              <a:rPr lang="en-US" sz="8000" b="1" i="1" dirty="0" smtClean="0"/>
              <a:t>]</a:t>
            </a:r>
            <a:endParaRPr lang="ru-RU" sz="8000" b="1" i="1" dirty="0" smtClean="0"/>
          </a:p>
          <a:p>
            <a:pPr>
              <a:buNone/>
            </a:pPr>
            <a:r>
              <a:rPr lang="ru-RU" sz="8000" b="1" i="1" dirty="0" smtClean="0">
                <a:solidFill>
                  <a:schemeClr val="accent2">
                    <a:lumMod val="75000"/>
                  </a:schemeClr>
                </a:solidFill>
              </a:rPr>
              <a:t>4б.</a:t>
            </a:r>
            <a:r>
              <a:rPr lang="ru-RU" sz="8000" b="1" i="1" dirty="0" smtClean="0"/>
              <a:t>, 3зв.</a:t>
            </a:r>
            <a:endParaRPr lang="ru-RU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2643174" y="785794"/>
            <a:ext cx="3429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ru-RU" sz="5000" b="1" dirty="0" smtClean="0">
                <a:solidFill>
                  <a:schemeClr val="accent3"/>
                </a:solidFill>
              </a:rPr>
              <a:t>Сравни!</a:t>
            </a:r>
            <a:endParaRPr lang="ru-RU" sz="50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800" dirty="0" smtClean="0"/>
              <a:t>             </a:t>
            </a:r>
            <a:r>
              <a:rPr lang="ru-RU" sz="10000" dirty="0" smtClean="0"/>
              <a:t>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71802" y="2357430"/>
            <a:ext cx="914400" cy="9144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72066" y="2357430"/>
            <a:ext cx="914400" cy="914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57224" y="4000504"/>
            <a:ext cx="764386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2">
                    <a:lumMod val="25000"/>
                  </a:schemeClr>
                </a:solidFill>
              </a:rPr>
              <a:t>показатель мягкости согласных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Добавь букву Ь.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r>
              <a:rPr lang="ru-RU" sz="16800" b="1" i="1" dirty="0" smtClean="0"/>
              <a:t>полю</a:t>
            </a:r>
          </a:p>
          <a:p>
            <a:pPr>
              <a:buNone/>
            </a:pPr>
            <a:r>
              <a:rPr lang="ru-RU" sz="16800" b="1" i="1" dirty="0" smtClean="0"/>
              <a:t>солю</a:t>
            </a:r>
          </a:p>
          <a:p>
            <a:pPr>
              <a:buNone/>
            </a:pPr>
            <a:r>
              <a:rPr lang="ru-RU" sz="16800" b="1" i="1" dirty="0" smtClean="0"/>
              <a:t>Коля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572132" y="2285991"/>
            <a:ext cx="3114668" cy="406893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16800" b="1" i="1" dirty="0" smtClean="0"/>
              <a:t>пол</a:t>
            </a:r>
            <a:r>
              <a:rPr lang="ru-RU" sz="168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16800" b="1" i="1" dirty="0" smtClean="0"/>
              <a:t>ю</a:t>
            </a:r>
          </a:p>
          <a:p>
            <a:pPr>
              <a:buNone/>
            </a:pPr>
            <a:r>
              <a:rPr lang="ru-RU" sz="16800" b="1" i="1" dirty="0" smtClean="0"/>
              <a:t>сол</a:t>
            </a:r>
            <a:r>
              <a:rPr lang="ru-RU" sz="168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16800" b="1" i="1" dirty="0" smtClean="0"/>
              <a:t>ю</a:t>
            </a:r>
          </a:p>
          <a:p>
            <a:pPr>
              <a:buNone/>
            </a:pPr>
            <a:r>
              <a:rPr lang="ru-RU" sz="16800" b="1" i="1" dirty="0" smtClean="0"/>
              <a:t>кол</a:t>
            </a:r>
            <a:r>
              <a:rPr lang="ru-RU" sz="168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16800" b="1" i="1" dirty="0" smtClean="0"/>
              <a:t>я</a:t>
            </a:r>
          </a:p>
          <a:p>
            <a:pPr>
              <a:buNone/>
            </a:pPr>
            <a:endParaRPr lang="ru-RU" sz="80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000364" y="3643314"/>
            <a:ext cx="2121416" cy="785818"/>
          </a:xfrm>
          <a:prstGeom prst="rightArrow">
            <a:avLst>
              <a:gd name="adj1" fmla="val 50000"/>
              <a:gd name="adj2" fmla="val 52575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2"/>
                </a:solidFill>
              </a:rPr>
              <a:t>Проверь!</a:t>
            </a:r>
            <a:endParaRPr lang="ru-RU" sz="3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uiExpand="1" build="p"/>
      <p:bldP spid="6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Сравни!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614734" cy="44348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r>
              <a:rPr lang="ru-RU" sz="10300" b="1" i="1" dirty="0" smtClean="0"/>
              <a:t>полю</a:t>
            </a:r>
          </a:p>
          <a:p>
            <a:pPr>
              <a:buNone/>
            </a:pPr>
            <a:r>
              <a:rPr lang="en-US" sz="10300" b="1" i="1" dirty="0" smtClean="0"/>
              <a:t>[</a:t>
            </a:r>
            <a:r>
              <a:rPr lang="ru-RU" sz="10300" b="1" i="1" dirty="0" smtClean="0"/>
              <a:t>пал</a:t>
            </a:r>
            <a:r>
              <a:rPr lang="en-US" sz="10300" b="1" i="1" dirty="0" smtClean="0"/>
              <a:t>’</a:t>
            </a:r>
            <a:r>
              <a:rPr lang="ru-RU" sz="10300" b="1" i="1" dirty="0" smtClean="0"/>
              <a:t>у</a:t>
            </a:r>
            <a:r>
              <a:rPr lang="en-US" sz="10300" b="1" i="1" dirty="0" smtClean="0"/>
              <a:t>]</a:t>
            </a:r>
          </a:p>
          <a:p>
            <a:pPr>
              <a:buNone/>
            </a:pPr>
            <a:r>
              <a:rPr lang="ru-RU" sz="10300" b="1" i="1" dirty="0" smtClean="0"/>
              <a:t>4б., 4зв.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3438" y="2500306"/>
            <a:ext cx="4043362" cy="385461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9600" b="1" i="1" dirty="0" smtClean="0"/>
              <a:t>пол</a:t>
            </a:r>
            <a:r>
              <a:rPr lang="ru-RU" sz="9600" b="1" i="1" u="sng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9600" b="1" i="1" dirty="0" smtClean="0"/>
              <a:t>ю</a:t>
            </a:r>
          </a:p>
          <a:p>
            <a:pPr>
              <a:buNone/>
            </a:pPr>
            <a:r>
              <a:rPr lang="en-US" sz="9600" b="1" i="1" dirty="0" smtClean="0"/>
              <a:t>[</a:t>
            </a:r>
            <a:r>
              <a:rPr lang="ru-RU" sz="9600" b="1" i="1" dirty="0" smtClean="0"/>
              <a:t>пал</a:t>
            </a:r>
            <a:r>
              <a:rPr lang="en-US" sz="9600" b="1" i="1" dirty="0" smtClean="0"/>
              <a:t>’</a:t>
            </a:r>
            <a:r>
              <a:rPr lang="ru-RU" sz="9600" b="1" i="1" dirty="0" err="1" smtClean="0">
                <a:solidFill>
                  <a:srgbClr val="00B050"/>
                </a:solidFill>
              </a:rPr>
              <a:t>й</a:t>
            </a:r>
            <a:r>
              <a:rPr lang="en-US" sz="9600" b="1" i="1" dirty="0" smtClean="0">
                <a:solidFill>
                  <a:srgbClr val="00B050"/>
                </a:solidFill>
              </a:rPr>
              <a:t>’</a:t>
            </a:r>
            <a:r>
              <a:rPr lang="ru-RU" sz="9600" b="1" i="1" dirty="0" smtClean="0"/>
              <a:t>у</a:t>
            </a:r>
            <a:r>
              <a:rPr lang="en-US" sz="9600" b="1" i="1" dirty="0" smtClean="0"/>
              <a:t>]</a:t>
            </a:r>
          </a:p>
          <a:p>
            <a:pPr>
              <a:buNone/>
            </a:pPr>
            <a:r>
              <a:rPr lang="ru-RU" sz="9600" b="1" i="1" dirty="0" smtClean="0"/>
              <a:t>5б., 5зв.</a:t>
            </a:r>
          </a:p>
          <a:p>
            <a:pPr>
              <a:buNone/>
            </a:pPr>
            <a:endParaRPr lang="ru-RU" sz="9400" b="1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800" dirty="0" smtClean="0"/>
              <a:t>             </a:t>
            </a:r>
            <a:r>
              <a:rPr lang="ru-RU" sz="10000" dirty="0" smtClean="0"/>
              <a:t>Ь</a:t>
            </a:r>
          </a:p>
          <a:p>
            <a:pPr>
              <a:buNone/>
            </a:pPr>
            <a:r>
              <a:rPr lang="ru-RU" sz="8800" dirty="0" smtClean="0"/>
              <a:t>             </a:t>
            </a:r>
            <a:endParaRPr lang="ru-RU" sz="100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2357430"/>
            <a:ext cx="914400" cy="9144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143504" y="2357430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71472" y="4286256"/>
            <a:ext cx="8143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разделительный</a:t>
            </a:r>
            <a:endParaRPr lang="ru-RU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3500438"/>
            <a:ext cx="45720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(е, ё, </a:t>
            </a:r>
            <a:r>
              <a:rPr lang="ru-RU" sz="6000" dirty="0" err="1" smtClean="0"/>
              <a:t>ю</a:t>
            </a:r>
            <a:r>
              <a:rPr lang="ru-RU" sz="6000" dirty="0" smtClean="0"/>
              <a:t>, и, я</a:t>
            </a:r>
            <a:r>
              <a:rPr lang="en-US" sz="6000" dirty="0" smtClean="0"/>
              <a:t>)</a:t>
            </a:r>
            <a:endParaRPr lang="ru-RU" sz="6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r>
              <a:rPr lang="ru-RU" sz="4400" b="1" dirty="0" smtClean="0">
                <a:solidFill>
                  <a:schemeClr val="accent2"/>
                </a:solidFill>
              </a:rPr>
              <a:t>                          </a:t>
            </a:r>
            <a:br>
              <a:rPr lang="ru-RU" sz="4400" b="1" dirty="0" smtClean="0">
                <a:solidFill>
                  <a:schemeClr val="accent2"/>
                </a:solidFill>
              </a:rPr>
            </a:br>
            <a:r>
              <a:rPr lang="ru-RU" sz="4400" b="1" dirty="0" smtClean="0">
                <a:solidFill>
                  <a:schemeClr val="accent2"/>
                </a:solidFill>
              </a:rPr>
              <a:t/>
            </a:r>
            <a:br>
              <a:rPr lang="ru-RU" sz="4400" b="1" dirty="0" smtClean="0">
                <a:solidFill>
                  <a:schemeClr val="accent2"/>
                </a:solidFill>
              </a:rPr>
            </a:br>
            <a:r>
              <a:rPr lang="ru-RU" sz="4400" b="1" dirty="0" smtClean="0">
                <a:solidFill>
                  <a:schemeClr val="accent2"/>
                </a:solidFill>
              </a:rPr>
              <a:t/>
            </a:r>
            <a:br>
              <a:rPr lang="ru-RU" sz="4400" b="1" dirty="0" smtClean="0">
                <a:solidFill>
                  <a:schemeClr val="accent2"/>
                </a:solidFill>
              </a:rPr>
            </a:br>
            <a:r>
              <a:rPr lang="ru-RU" sz="4400" b="1" dirty="0" smtClean="0">
                <a:solidFill>
                  <a:schemeClr val="accent2"/>
                </a:solidFill>
              </a:rPr>
              <a:t/>
            </a:r>
            <a:br>
              <a:rPr lang="ru-RU" sz="4400" b="1" dirty="0" smtClean="0">
                <a:solidFill>
                  <a:schemeClr val="accent2"/>
                </a:solidFill>
              </a:rPr>
            </a:br>
            <a:r>
              <a:rPr lang="ru-RU" sz="4400" b="1" dirty="0" smtClean="0">
                <a:solidFill>
                  <a:schemeClr val="accent2"/>
                </a:solidFill>
              </a:rPr>
              <a:t/>
            </a:r>
            <a:br>
              <a:rPr lang="ru-RU" sz="4400" b="1" dirty="0" smtClean="0">
                <a:solidFill>
                  <a:schemeClr val="accent2"/>
                </a:solidFill>
              </a:rPr>
            </a:br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r>
              <a:rPr lang="ru-RU" sz="5600" b="1" dirty="0" smtClean="0">
                <a:solidFill>
                  <a:schemeClr val="accent3"/>
                </a:solidFill>
              </a:rPr>
              <a:t>Измени слова.</a:t>
            </a:r>
            <a:r>
              <a:rPr lang="ru-RU" sz="3600" b="1" dirty="0" smtClean="0">
                <a:solidFill>
                  <a:schemeClr val="accent2"/>
                </a:solidFill>
              </a:rPr>
              <a:t/>
            </a:r>
            <a:br>
              <a:rPr lang="ru-RU" sz="3600" b="1" dirty="0" smtClean="0">
                <a:solidFill>
                  <a:schemeClr val="accent2"/>
                </a:solidFill>
              </a:rPr>
            </a:br>
            <a:r>
              <a:rPr lang="ru-RU" sz="3600" b="1" dirty="0" smtClean="0">
                <a:solidFill>
                  <a:schemeClr val="accent3"/>
                </a:solidFill>
              </a:rPr>
              <a:t>Один   предмет:          Много  предметов:</a:t>
            </a:r>
            <a:endParaRPr lang="ru-RU" sz="36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500174"/>
            <a:ext cx="3924328" cy="4854751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6000" b="1" i="1" dirty="0" smtClean="0"/>
              <a:t>прут</a:t>
            </a:r>
          </a:p>
          <a:p>
            <a:pPr indent="0">
              <a:buNone/>
            </a:pPr>
            <a:r>
              <a:rPr lang="ru-RU" sz="6000" b="1" i="1" dirty="0" smtClean="0"/>
              <a:t>стул</a:t>
            </a:r>
          </a:p>
          <a:p>
            <a:pPr indent="0">
              <a:buNone/>
            </a:pPr>
            <a:r>
              <a:rPr lang="ru-RU" sz="6000" b="1" i="1" dirty="0" smtClean="0"/>
              <a:t>ком</a:t>
            </a:r>
          </a:p>
          <a:p>
            <a:pPr indent="0">
              <a:buNone/>
            </a:pPr>
            <a:r>
              <a:rPr lang="ru-RU" sz="6000" b="1" i="1" dirty="0" smtClean="0"/>
              <a:t>крыло</a:t>
            </a:r>
          </a:p>
          <a:p>
            <a:pPr indent="0">
              <a:buNone/>
            </a:pPr>
            <a:r>
              <a:rPr lang="ru-RU" sz="6000" b="1" i="1" dirty="0" smtClean="0"/>
              <a:t>лист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i="1" dirty="0" smtClean="0"/>
              <a:t>                             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628" y="1428736"/>
            <a:ext cx="3686172" cy="4926189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6000" b="1" i="1" dirty="0" smtClean="0"/>
              <a:t>прут</a:t>
            </a:r>
            <a:r>
              <a:rPr lang="ru-RU" sz="6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6000" b="1" i="1" dirty="0" smtClean="0"/>
              <a:t>я</a:t>
            </a:r>
          </a:p>
          <a:p>
            <a:pPr indent="0">
              <a:buNone/>
            </a:pPr>
            <a:r>
              <a:rPr lang="ru-RU" sz="6000" b="1" i="1" dirty="0" smtClean="0"/>
              <a:t>стул</a:t>
            </a:r>
            <a:r>
              <a:rPr lang="ru-RU" sz="6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6000" b="1" i="1" dirty="0" smtClean="0"/>
              <a:t>я</a:t>
            </a:r>
          </a:p>
          <a:p>
            <a:pPr indent="0">
              <a:buNone/>
            </a:pPr>
            <a:r>
              <a:rPr lang="ru-RU" sz="6000" b="1" i="1" dirty="0" smtClean="0"/>
              <a:t>ком</a:t>
            </a:r>
            <a:r>
              <a:rPr lang="ru-RU" sz="6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6000" b="1" i="1" dirty="0" smtClean="0"/>
              <a:t>я</a:t>
            </a:r>
          </a:p>
          <a:p>
            <a:pPr indent="0">
              <a:buNone/>
            </a:pPr>
            <a:r>
              <a:rPr lang="ru-RU" sz="6000" b="1" i="1" dirty="0" smtClean="0"/>
              <a:t>крыл</a:t>
            </a:r>
            <a:r>
              <a:rPr lang="ru-RU" sz="6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6000" b="1" i="1" dirty="0" smtClean="0"/>
              <a:t>я</a:t>
            </a:r>
          </a:p>
          <a:p>
            <a:pPr indent="0">
              <a:buNone/>
            </a:pPr>
            <a:r>
              <a:rPr lang="ru-RU" sz="6000" b="1" i="1" dirty="0" smtClean="0"/>
              <a:t>лист</a:t>
            </a:r>
            <a:r>
              <a:rPr lang="ru-RU" sz="6000" b="1" i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6000" b="1" i="1" dirty="0" smtClean="0"/>
              <a:t>я</a:t>
            </a:r>
            <a:endParaRPr lang="ru-RU" sz="6000" b="1" i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2428860" y="3429000"/>
            <a:ext cx="2357454" cy="698946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2"/>
                </a:solidFill>
              </a:rPr>
              <a:t>Проверь!</a:t>
            </a:r>
            <a:endParaRPr lang="ru-RU" sz="3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 uiExpand="1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chemeClr val="accent2"/>
                </a:solidFill>
              </a:rPr>
              <a:t/>
            </a:r>
            <a:br>
              <a:rPr lang="ru-RU" sz="5400" b="1" dirty="0" smtClean="0">
                <a:solidFill>
                  <a:schemeClr val="accent2"/>
                </a:solidFill>
              </a:rPr>
            </a:br>
            <a:endParaRPr lang="ru-RU" sz="8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57158" y="1071546"/>
            <a:ext cx="5143536" cy="5283379"/>
          </a:xfrm>
          <a:ln>
            <a:noFill/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6000" b="1" i="1" dirty="0" smtClean="0"/>
              <a:t>день</a:t>
            </a:r>
          </a:p>
          <a:p>
            <a:pPr>
              <a:buNone/>
            </a:pPr>
            <a:r>
              <a:rPr lang="ru-RU" sz="6000" b="1" i="1" dirty="0" smtClean="0"/>
              <a:t>здесь     </a:t>
            </a:r>
          </a:p>
          <a:p>
            <a:pPr>
              <a:buNone/>
            </a:pPr>
            <a:r>
              <a:rPr lang="ru-RU" sz="6000" b="1" i="1" dirty="0" smtClean="0"/>
              <a:t>бьёт</a:t>
            </a:r>
          </a:p>
          <a:p>
            <a:pPr>
              <a:buNone/>
            </a:pPr>
            <a:r>
              <a:rPr lang="ru-RU" sz="6000" b="1" i="1" dirty="0" smtClean="0"/>
              <a:t>вьют   </a:t>
            </a:r>
          </a:p>
          <a:p>
            <a:pPr>
              <a:buNone/>
            </a:pPr>
            <a:r>
              <a:rPr lang="ru-RU" sz="6000" b="1" i="1" dirty="0" smtClean="0"/>
              <a:t>зорька</a:t>
            </a:r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715008" y="1000108"/>
            <a:ext cx="3143272" cy="529209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6000" b="1" i="1" dirty="0" smtClean="0"/>
              <a:t>  сильнее</a:t>
            </a:r>
          </a:p>
          <a:p>
            <a:pPr>
              <a:buNone/>
            </a:pPr>
            <a:r>
              <a:rPr lang="ru-RU" sz="6000" b="1" i="1" dirty="0" smtClean="0"/>
              <a:t>  воробьи</a:t>
            </a:r>
          </a:p>
          <a:p>
            <a:pPr>
              <a:buNone/>
            </a:pPr>
            <a:r>
              <a:rPr lang="ru-RU" sz="6000" b="1" i="1" dirty="0" smtClean="0"/>
              <a:t>  веселье</a:t>
            </a:r>
          </a:p>
          <a:p>
            <a:pPr>
              <a:buNone/>
            </a:pPr>
            <a:r>
              <a:rPr lang="ru-RU" sz="6000" b="1" i="1" dirty="0" smtClean="0"/>
              <a:t>  колосья</a:t>
            </a:r>
          </a:p>
          <a:p>
            <a:pPr>
              <a:buNone/>
            </a:pPr>
            <a:r>
              <a:rPr lang="ru-RU" sz="6000" b="1" i="1" dirty="0" smtClean="0"/>
              <a:t>  стоять</a:t>
            </a:r>
            <a:endParaRPr lang="ru-RU" sz="6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2000240"/>
            <a:ext cx="2357454" cy="107157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Показатель мягкости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71802" y="4643446"/>
            <a:ext cx="2357454" cy="107157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Раздели -тельный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868" y="785794"/>
            <a:ext cx="1428760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4000496" y="3357562"/>
            <a:ext cx="500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1696400">
            <a:off x="1789459" y="2034604"/>
            <a:ext cx="1366074" cy="57386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368506" flipV="1">
            <a:off x="2057400" y="2718371"/>
            <a:ext cx="873828" cy="45719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17229843" flipV="1">
            <a:off x="1545315" y="4296305"/>
            <a:ext cx="2463282" cy="45719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7542435" flipV="1">
            <a:off x="5263129" y="2204491"/>
            <a:ext cx="1230330" cy="45719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4926931" flipV="1">
            <a:off x="4428878" y="4349514"/>
            <a:ext cx="2575427" cy="69596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2240729" flipV="1">
            <a:off x="1815887" y="4129356"/>
            <a:ext cx="1459491" cy="45719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 rot="1916593" flipV="1">
            <a:off x="2081884" y="5150681"/>
            <a:ext cx="988011" cy="5134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7074670">
            <a:off x="4567020" y="3611181"/>
            <a:ext cx="2082259" cy="6312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7209731">
            <a:off x="5209607" y="4234771"/>
            <a:ext cx="1249532" cy="45719"/>
          </a:xfrm>
          <a:prstGeom prst="rightArrow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7484938" flipV="1">
            <a:off x="5310711" y="5186627"/>
            <a:ext cx="1008624" cy="6542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-285784" y="500042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dirty="0" smtClean="0">
                <a:solidFill>
                  <a:schemeClr val="accent3"/>
                </a:solidFill>
              </a:rPr>
              <a:t>            Распредели слова.</a:t>
            </a:r>
            <a:endParaRPr lang="ru-RU" sz="5000" b="1" dirty="0">
              <a:solidFill>
                <a:schemeClr val="accent3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43174" y="571480"/>
            <a:ext cx="30003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dirty="0" smtClean="0">
                <a:solidFill>
                  <a:schemeClr val="accent3"/>
                </a:solidFill>
              </a:rPr>
              <a:t>Проверь!</a:t>
            </a:r>
            <a:endParaRPr lang="ru-RU" sz="50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3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3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3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3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3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0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uiExpand="1" build="p"/>
      <p:bldP spid="9" grpId="0" animBg="1"/>
      <p:bldP spid="13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build="allAtOnce"/>
      <p:bldP spid="2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</TotalTime>
  <Words>243</Words>
  <Application>Microsoft Office PowerPoint</Application>
  <PresentationFormat>Экран (4:3)</PresentationFormat>
  <Paragraphs>127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Мягкий знак</vt:lpstr>
      <vt:lpstr> </vt:lpstr>
      <vt:lpstr> </vt:lpstr>
      <vt:lpstr>Слайд 4</vt:lpstr>
      <vt:lpstr>Добавь букву Ь.</vt:lpstr>
      <vt:lpstr>Сравни!</vt:lpstr>
      <vt:lpstr>Слайд 7</vt:lpstr>
      <vt:lpstr>                                     Измени слова. Один   предмет:          Много  предметов:</vt:lpstr>
      <vt:lpstr> </vt:lpstr>
      <vt:lpstr>Разгадай кроссворд!</vt:lpstr>
      <vt:lpstr>МОЛОДЦЫ!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Мягкий Знак</dc:title>
  <dc:creator>Admin</dc:creator>
  <cp:lastModifiedBy>Бычихина</cp:lastModifiedBy>
  <cp:revision>109</cp:revision>
  <dcterms:created xsi:type="dcterms:W3CDTF">2011-12-17T19:28:35Z</dcterms:created>
  <dcterms:modified xsi:type="dcterms:W3CDTF">2012-01-08T08:21:33Z</dcterms:modified>
</cp:coreProperties>
</file>