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6" r:id="rId3"/>
    <p:sldId id="270" r:id="rId4"/>
    <p:sldId id="260" r:id="rId5"/>
    <p:sldId id="257" r:id="rId6"/>
    <p:sldId id="258" r:id="rId7"/>
    <p:sldId id="259" r:id="rId8"/>
    <p:sldId id="262" r:id="rId9"/>
    <p:sldId id="263" r:id="rId10"/>
    <p:sldId id="266" r:id="rId11"/>
    <p:sldId id="267" r:id="rId12"/>
    <p:sldId id="264" r:id="rId13"/>
    <p:sldId id="265" r:id="rId14"/>
    <p:sldId id="261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1F13"/>
    <a:srgbClr val="00FF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40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239286">
            <a:off x="741244" y="1913234"/>
            <a:ext cx="786689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ОКРУЖАЮЩИЙ    МИР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00"/>
                            </p:stCondLst>
                            <p:childTnLst>
                              <p:par>
                                <p:cTn id="18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00"/>
                            </p:stCondLst>
                            <p:childTnLst>
                              <p:par>
                                <p:cTn id="24" presetID="14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1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7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57224" y="500042"/>
            <a:ext cx="7202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Игра «Найди лишнее»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1714488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 Глаза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7422" y="1714488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артерия</a:t>
            </a:r>
            <a:r>
              <a:rPr lang="ru-RU" sz="4000" dirty="0" smtClean="0"/>
              <a:t> </a:t>
            </a:r>
            <a:r>
              <a:rPr lang="ru-RU" sz="4000" dirty="0" smtClean="0">
                <a:solidFill>
                  <a:srgbClr val="C00000"/>
                </a:solidFill>
              </a:rPr>
              <a:t>сердце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1714488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28596" y="3214686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</a:rPr>
              <a:t>2. Бронхи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0364" y="3214686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почки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3214686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носоглотка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1538" y="4643446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Почки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596" y="4643446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3.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71802" y="4643446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череп</a:t>
            </a:r>
            <a:r>
              <a:rPr lang="ru-RU" sz="4000" dirty="0" smtClean="0"/>
              <a:t>   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ребр</a:t>
            </a:r>
            <a:r>
              <a:rPr lang="ru-RU" sz="4000" dirty="0" smtClean="0"/>
              <a:t>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28 -0.00116 L -0.17344 -0.0011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38" presetClass="exit" presetSubtype="0" ac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18004 0.0006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8" presetClass="exit" presetSubtype="0" ac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87 0.00232 L -0.23854 0.00811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0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" presetClass="exit" presetSubtype="1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7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8" presetClass="exit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7" grpId="0" build="allAtOnce"/>
      <p:bldP spid="7" grpId="1" build="allAtOnce"/>
      <p:bldP spid="7" grpId="2" build="allAtOnce"/>
      <p:bldP spid="8" grpId="0"/>
      <p:bldP spid="8" grpId="1"/>
      <p:bldP spid="8" grpId="2"/>
      <p:bldP spid="9" grpId="0"/>
      <p:bldP spid="9" grpId="1"/>
      <p:bldP spid="10" grpId="0"/>
      <p:bldP spid="10" grpId="1"/>
      <p:bldP spid="11" grpId="0"/>
      <p:bldP spid="11" grpId="1"/>
      <p:bldP spid="11" grpId="2"/>
      <p:bldP spid="11" grpId="3"/>
      <p:bldP spid="12" grpId="0"/>
      <p:bldP spid="12" grpId="1"/>
      <p:bldP spid="12" grpId="2"/>
      <p:bldP spid="14" grpId="0"/>
      <p:bldP spid="14" grpId="1"/>
      <p:bldP spid="14" grpId="2"/>
      <p:bldP spid="14" grpId="3"/>
      <p:bldP spid="15" grpId="0" build="allAtOnce"/>
      <p:bldP spid="16" grpId="0"/>
      <p:bldP spid="16" grpId="1"/>
      <p:bldP spid="16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214414" y="500042"/>
            <a:ext cx="6790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«Узнай по описанию»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571612"/>
            <a:ext cx="72866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Они состоят из пузырьков, не имеют мышц, но способны растягиваться, увеличивая свой объем, и сокращаться, уменьшая его.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7554" y="3429000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ЛЕГКИЕ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4500570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Главный командный пункт организма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428992" y="5357826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F0"/>
                </a:solidFill>
              </a:rPr>
              <a:t>МОЗГ</a:t>
            </a:r>
            <a:endParaRPr lang="ru-RU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1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3" dur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6" dur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  <p:bldP spid="6" grpId="1"/>
      <p:bldP spid="7" grpId="0" build="allAtOnce"/>
      <p:bldP spid="8" grpId="0" build="allAtOnce"/>
      <p:bldP spid="9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928662" y="428604"/>
            <a:ext cx="7202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Игра «Найди лишнее»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857364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1. Нерв   </a:t>
            </a:r>
            <a:r>
              <a:rPr lang="ru-RU" sz="4000" dirty="0" smtClean="0">
                <a:solidFill>
                  <a:srgbClr val="002060"/>
                </a:solidFill>
              </a:rPr>
              <a:t>мозг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1857364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4"/>
                </a:solidFill>
              </a:rPr>
              <a:t>сустав</a:t>
            </a:r>
            <a:endParaRPr lang="ru-RU" sz="4000" dirty="0">
              <a:solidFill>
                <a:schemeClr val="accent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3143248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2. Желудок 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пищевод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0694" y="3143248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легкие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4714884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3. Нос  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легкие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4143372" y="4714884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кишечник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6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7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4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38" presetClass="exit" presetSubtype="0" accel="5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8" presetClass="exit" presetSubtype="0" ac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8" presetClass="exit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1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120" dur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" presetClass="exit" presetSubtype="1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/>
      <p:bldP spid="6" grpId="1"/>
      <p:bldP spid="7" grpId="0" build="allAtOnce"/>
      <p:bldP spid="7" grpId="1" build="allAtOnce"/>
      <p:bldP spid="8" grpId="0"/>
      <p:bldP spid="8" grpId="1"/>
      <p:bldP spid="9" grpId="0" build="allAtOnce"/>
      <p:bldP spid="9" grpId="1" build="allAtOnce"/>
      <p:bldP spid="10" grpId="0"/>
      <p:bldP spid="10" grpId="1"/>
      <p:bldP spid="11" grpId="0"/>
      <p:bldP spid="11" grpId="1"/>
      <p:bldP spid="11" grpId="2"/>
      <p:bldP spid="11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858148" y="5643578"/>
          <a:ext cx="914400" cy="714375"/>
        </p:xfrm>
        <a:graphic>
          <a:graphicData uri="http://schemas.openxmlformats.org/presentationml/2006/ole">
            <p:oleObj spid="_x0000_s3074" name="Презентация" showAsIcon="1" r:id="rId3" imgW="914400" imgH="714240" progId="PowerPoint.Show.8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ымянный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142976" y="642918"/>
            <a:ext cx="6790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«Узнай по описанию»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928802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Это мышечный насос. В минуту делает в среднем 70 ударов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1802" y="3143248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990000"/>
                </a:solidFill>
              </a:rPr>
              <a:t>СЕРДЦЕ</a:t>
            </a:r>
            <a:endParaRPr lang="ru-RU" sz="4000" dirty="0">
              <a:solidFill>
                <a:srgbClr val="99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4071942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2. Они выполняют основную работу по очистке крови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143240" y="5286388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ПОЧКИ</a:t>
            </a:r>
            <a:endParaRPr lang="ru-RU" sz="4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8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/>
      <p:bldP spid="6" grpId="1"/>
      <p:bldP spid="7" grpId="0"/>
      <p:bldP spid="7" grpId="1"/>
      <p:bldP spid="7" grpId="2"/>
      <p:bldP spid="8" grpId="0"/>
      <p:bldP spid="8" grpId="1"/>
      <p:bldP spid="9" grpId="0" build="allAtOnce"/>
      <p:bldP spid="9" grpI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91012" y="0"/>
            <a:ext cx="9335012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4282" y="57148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2571744"/>
            <a:ext cx="42862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dirty="0" smtClean="0">
                <a:solidFill>
                  <a:srgbClr val="990000"/>
                </a:solidFill>
              </a:rPr>
              <a:t>М</a:t>
            </a:r>
            <a:r>
              <a:rPr lang="ru-RU" sz="3800" dirty="0" smtClean="0"/>
              <a:t>ОРС</a:t>
            </a:r>
            <a:endParaRPr lang="ru-RU" sz="3800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2000240"/>
            <a:ext cx="42862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dirty="0" smtClean="0"/>
              <a:t>М</a:t>
            </a:r>
            <a:r>
              <a:rPr lang="ru-RU" sz="3800" dirty="0" smtClean="0">
                <a:solidFill>
                  <a:srgbClr val="990000"/>
                </a:solidFill>
              </a:rPr>
              <a:t>Ы</a:t>
            </a:r>
            <a:r>
              <a:rPr lang="ru-RU" sz="3800" dirty="0" smtClean="0"/>
              <a:t>ЛО</a:t>
            </a:r>
            <a:endParaRPr lang="ru-RU" sz="3800" dirty="0"/>
          </a:p>
        </p:txBody>
      </p:sp>
      <p:sp>
        <p:nvSpPr>
          <p:cNvPr id="8" name="TextBox 7"/>
          <p:cNvSpPr txBox="1"/>
          <p:nvPr/>
        </p:nvSpPr>
        <p:spPr>
          <a:xfrm>
            <a:off x="1214414" y="1428736"/>
            <a:ext cx="35719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dirty="0" smtClean="0"/>
              <a:t>МА</a:t>
            </a:r>
            <a:r>
              <a:rPr lang="ru-RU" sz="3800" dirty="0" smtClean="0">
                <a:solidFill>
                  <a:srgbClr val="990000"/>
                </a:solidFill>
              </a:rPr>
              <a:t>Л</a:t>
            </a:r>
            <a:r>
              <a:rPr lang="ru-RU" sz="3800" dirty="0" smtClean="0"/>
              <a:t>ИНА</a:t>
            </a:r>
            <a:endParaRPr lang="ru-RU" sz="3800" dirty="0"/>
          </a:p>
        </p:txBody>
      </p:sp>
      <p:sp>
        <p:nvSpPr>
          <p:cNvPr id="9" name="TextBox 8"/>
          <p:cNvSpPr txBox="1"/>
          <p:nvPr/>
        </p:nvSpPr>
        <p:spPr>
          <a:xfrm>
            <a:off x="1643042" y="857232"/>
            <a:ext cx="35719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dirty="0" smtClean="0"/>
              <a:t>ФИЛ</a:t>
            </a:r>
            <a:r>
              <a:rPr lang="ru-RU" sz="3800" dirty="0" smtClean="0">
                <a:solidFill>
                  <a:srgbClr val="990000"/>
                </a:solidFill>
              </a:rPr>
              <a:t>Ь</a:t>
            </a:r>
            <a:r>
              <a:rPr lang="ru-RU" sz="3800" dirty="0" smtClean="0"/>
              <a:t>ТР</a:t>
            </a:r>
            <a:endParaRPr lang="ru-RU" sz="3800" dirty="0"/>
          </a:p>
        </p:txBody>
      </p:sp>
      <p:sp>
        <p:nvSpPr>
          <p:cNvPr id="10" name="TextBox 9"/>
          <p:cNvSpPr txBox="1"/>
          <p:nvPr/>
        </p:nvSpPr>
        <p:spPr>
          <a:xfrm>
            <a:off x="2071670" y="2000240"/>
            <a:ext cx="42862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dirty="0" smtClean="0"/>
              <a:t>З</a:t>
            </a:r>
            <a:r>
              <a:rPr lang="ru-RU" sz="3800" dirty="0" smtClean="0">
                <a:solidFill>
                  <a:srgbClr val="990000"/>
                </a:solidFill>
              </a:rPr>
              <a:t>Н</a:t>
            </a:r>
            <a:r>
              <a:rPr lang="ru-RU" sz="3800" dirty="0" smtClean="0"/>
              <a:t>АХАРЬ</a:t>
            </a:r>
            <a:endParaRPr lang="ru-RU" sz="3800" dirty="0"/>
          </a:p>
        </p:txBody>
      </p:sp>
      <p:sp>
        <p:nvSpPr>
          <p:cNvPr id="11" name="TextBox 10"/>
          <p:cNvSpPr txBox="1"/>
          <p:nvPr/>
        </p:nvSpPr>
        <p:spPr>
          <a:xfrm>
            <a:off x="2428860" y="2000240"/>
            <a:ext cx="42862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dirty="0" smtClean="0"/>
              <a:t>М</a:t>
            </a:r>
            <a:r>
              <a:rPr lang="ru-RU" sz="3800" dirty="0" smtClean="0">
                <a:solidFill>
                  <a:srgbClr val="990000"/>
                </a:solidFill>
              </a:rPr>
              <a:t>Я</a:t>
            </a:r>
            <a:r>
              <a:rPr lang="ru-RU" sz="3800" dirty="0" smtClean="0"/>
              <a:t>ТА</a:t>
            </a:r>
            <a:endParaRPr lang="ru-RU" sz="3800" dirty="0"/>
          </a:p>
        </p:txBody>
      </p:sp>
      <p:sp>
        <p:nvSpPr>
          <p:cNvPr id="14" name="TextBox 13"/>
          <p:cNvSpPr txBox="1"/>
          <p:nvPr/>
        </p:nvSpPr>
        <p:spPr>
          <a:xfrm>
            <a:off x="6000760" y="5214950"/>
            <a:ext cx="2928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990000"/>
                </a:solidFill>
              </a:rPr>
              <a:t>МЫЛЬНЯ</a:t>
            </a:r>
            <a:endParaRPr lang="ru-RU" sz="440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1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8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36155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1000108"/>
            <a:ext cx="70723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Segoe Print" pitchFamily="2" charset="0"/>
              </a:rPr>
              <a:t>«Гимнастика, физические упражнения, ходьба, должны прочно войти в повседневный быт  каждого, кто хочет  сохранить работоспособность , здоровье, полноценную и радостную жизнь» </a:t>
            </a:r>
            <a:endParaRPr lang="ru-RU" sz="3600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7884" y="5786454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Segoe Print" pitchFamily="2" charset="0"/>
              </a:rPr>
              <a:t>Гиппократ</a:t>
            </a:r>
            <a:endParaRPr lang="ru-RU" sz="3200" dirty="0">
              <a:solidFill>
                <a:srgbClr val="FF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100"/>
                            </p:stCondLst>
                            <p:childTnLst>
                              <p:par>
                                <p:cTn id="1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100"/>
                            </p:stCondLst>
                            <p:childTnLst>
                              <p:par>
                                <p:cTn id="20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 tmFilter="0,0; .5, 0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8" presetClass="exit" presetSubtype="0" accel="5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  <p:bldP spid="8" grpId="1"/>
      <p:bldP spid="8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14478" y="0"/>
            <a:ext cx="11933473" cy="70723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43108" y="2428868"/>
            <a:ext cx="785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Р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2928934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о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3108" y="3714752"/>
            <a:ext cx="500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Т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14612" y="1714488"/>
            <a:ext cx="642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С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4612" y="2428868"/>
            <a:ext cx="714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6"/>
                </a:solidFill>
              </a:rPr>
              <a:t>Е</a:t>
            </a:r>
            <a:endParaRPr lang="ru-RU" sz="4800" dirty="0">
              <a:solidFill>
                <a:schemeClr val="accent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4612" y="3000372"/>
            <a:ext cx="714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Р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86050" y="3714752"/>
            <a:ext cx="500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7030A0"/>
                </a:solidFill>
              </a:rPr>
              <a:t>Д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14612" y="4429132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Ц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86050" y="5072074"/>
            <a:ext cx="571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Е</a:t>
            </a:r>
            <a:endParaRPr lang="ru-RU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3428992" y="3000372"/>
            <a:ext cx="42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Г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7554" y="3786190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Л</a:t>
            </a:r>
            <a:endParaRPr lang="ru-RU" sz="4800" dirty="0"/>
          </a:p>
        </p:txBody>
      </p:sp>
      <p:sp>
        <p:nvSpPr>
          <p:cNvPr id="20" name="TextBox 19"/>
          <p:cNvSpPr txBox="1"/>
          <p:nvPr/>
        </p:nvSpPr>
        <p:spPr>
          <a:xfrm>
            <a:off x="3357554" y="4429132"/>
            <a:ext cx="500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А</a:t>
            </a:r>
            <a:endParaRPr lang="ru-RU" sz="4800" dirty="0"/>
          </a:p>
        </p:txBody>
      </p:sp>
      <p:sp>
        <p:nvSpPr>
          <p:cNvPr id="21" name="TextBox 20"/>
          <p:cNvSpPr txBox="1"/>
          <p:nvPr/>
        </p:nvSpPr>
        <p:spPr>
          <a:xfrm>
            <a:off x="3357554" y="5072074"/>
            <a:ext cx="500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З</a:t>
            </a:r>
            <a:endParaRPr lang="ru-RU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4071934" y="1071546"/>
            <a:ext cx="50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К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00496" y="1785926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/>
                </a:solidFill>
              </a:rPr>
              <a:t>О</a:t>
            </a:r>
            <a:endParaRPr lang="ru-RU" sz="4800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00496" y="2428868"/>
            <a:ext cx="714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Ж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00496" y="3000372"/>
            <a:ext cx="714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А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3438" y="3000372"/>
            <a:ext cx="500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14876" y="3714752"/>
            <a:ext cx="50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B050"/>
                </a:solidFill>
              </a:rPr>
              <a:t>О</a:t>
            </a:r>
            <a:endParaRPr lang="ru-RU" sz="4800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14876" y="4357694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4"/>
                </a:solidFill>
              </a:rPr>
              <a:t>С</a:t>
            </a:r>
            <a:endParaRPr lang="ru-RU" sz="4800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57818" y="428604"/>
            <a:ext cx="571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 Л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818" y="285728"/>
            <a:ext cx="500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 </a:t>
            </a:r>
            <a:r>
              <a:rPr lang="ru-RU" sz="4800" dirty="0" smtClean="0">
                <a:solidFill>
                  <a:srgbClr val="C00000"/>
                </a:solidFill>
              </a:rPr>
              <a:t>Е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29256" y="1785926"/>
            <a:ext cx="428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Г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57818" y="2428868"/>
            <a:ext cx="50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6"/>
                </a:solidFill>
              </a:rPr>
              <a:t>К</a:t>
            </a:r>
            <a:endParaRPr lang="ru-RU" sz="4800" dirty="0">
              <a:solidFill>
                <a:schemeClr val="accent6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57818" y="3000372"/>
            <a:ext cx="571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И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57818" y="3714752"/>
            <a:ext cx="428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Е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6000760" y="1857364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М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00760" y="2428868"/>
            <a:ext cx="428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00760" y="3000372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З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72198" y="3786190"/>
            <a:ext cx="500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</a:rPr>
              <a:t>Г</a:t>
            </a:r>
            <a:endParaRPr lang="ru-RU" sz="4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72264" y="3000372"/>
            <a:ext cx="571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М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43702" y="3714752"/>
            <a:ext cx="571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Ы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72264" y="4429132"/>
            <a:ext cx="785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Ш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43702" y="5143512"/>
            <a:ext cx="642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B050"/>
                </a:solidFill>
              </a:rPr>
              <a:t>Ц</a:t>
            </a:r>
            <a:endParaRPr lang="ru-RU" sz="4800" dirty="0">
              <a:solidFill>
                <a:srgbClr val="00B05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43702" y="5786454"/>
            <a:ext cx="50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Ы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43108" y="1785926"/>
            <a:ext cx="571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1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86050" y="1000108"/>
            <a:ext cx="50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2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28992" y="2428868"/>
            <a:ext cx="428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3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071934" y="357166"/>
            <a:ext cx="357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4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14876" y="2428868"/>
            <a:ext cx="571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5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357818" y="-214338"/>
            <a:ext cx="714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6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72198" y="1071546"/>
            <a:ext cx="357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7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715140" y="2357430"/>
            <a:ext cx="50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8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7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8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1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0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0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500"/>
                            </p:stCondLst>
                            <p:childTnLst>
                              <p:par>
                                <p:cTn id="14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500"/>
                            </p:stCondLst>
                            <p:childTnLst>
                              <p:par>
                                <p:cTn id="152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5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31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1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65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6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7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4000"/>
                            </p:stCondLst>
                            <p:childTnLst>
                              <p:par>
                                <p:cTn id="212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13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4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2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23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24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5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2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33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000"/>
                            </p:stCondLst>
                            <p:childTnLst>
                              <p:par>
                                <p:cTn id="24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1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33" presetClass="emph" presetSubtype="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6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6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6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68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2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000"/>
                            </p:stCondLst>
                            <p:childTnLst>
                              <p:par>
                                <p:cTn id="28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1500"/>
                            </p:stCondLst>
                            <p:childTnLst>
                              <p:par>
                                <p:cTn id="29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500"/>
                            </p:stCondLst>
                            <p:childTnLst>
                              <p:par>
                                <p:cTn id="29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500"/>
                            </p:stCondLst>
                            <p:childTnLst>
                              <p:par>
                                <p:cTn id="30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000"/>
                            </p:stCondLst>
                            <p:childTnLst>
                              <p:par>
                                <p:cTn id="31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20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21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2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3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4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37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8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9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0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6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47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49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50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1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2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000"/>
                            </p:stCondLst>
                            <p:childTnLst>
                              <p:par>
                                <p:cTn id="3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500"/>
                            </p:stCondLst>
                            <p:childTnLst>
                              <p:par>
                                <p:cTn id="37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3500"/>
                            </p:stCondLst>
                            <p:childTnLst>
                              <p:par>
                                <p:cTn id="385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8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8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8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8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0" presetID="31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3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3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6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98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9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0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1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000"/>
                            </p:stCondLst>
                            <p:childTnLst>
                              <p:par>
                                <p:cTn id="4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500"/>
                            </p:stCondLst>
                            <p:childTnLst>
                              <p:par>
                                <p:cTn id="42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7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2500"/>
                            </p:stCondLst>
                            <p:childTnLst>
                              <p:par>
                                <p:cTn id="43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4500"/>
                            </p:stCondLst>
                            <p:childTnLst>
                              <p:par>
                                <p:cTn id="43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47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48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4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4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4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4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4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460" dur="2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61" dur="2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2" dur="2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3" dur="2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465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66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7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8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6500"/>
                            </p:stCondLst>
                            <p:childTnLst>
                              <p:par>
                                <p:cTn id="475" presetID="5" presetClass="emph" presetSubtype="1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476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77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78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5" presetClass="emph" presetSubtype="1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48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8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8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5" presetClass="emph" presetSubtype="1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484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85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8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5" presetClass="emph" presetSubtype="1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488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89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90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5" presetClass="emph" presetSubtype="1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49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93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94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5" presetClass="emph" presetSubtype="1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496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97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9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5" presetClass="emph" presetSubtype="1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50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01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02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9" grpId="1" build="allAtOnce"/>
      <p:bldP spid="10" grpId="0" build="allAtOnce"/>
      <p:bldP spid="10" grpId="1" build="allAtOnce"/>
      <p:bldP spid="12" grpId="0"/>
      <p:bldP spid="12" grpId="1"/>
      <p:bldP spid="13" grpId="0"/>
      <p:bldP spid="14" grpId="0"/>
      <p:bldP spid="14" grpId="1"/>
      <p:bldP spid="15" grpId="0"/>
      <p:bldP spid="16" grpId="0"/>
      <p:bldP spid="17" grpId="0"/>
      <p:bldP spid="18" grpId="0"/>
      <p:bldP spid="18" grpId="1"/>
      <p:bldP spid="18" grpId="2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5" grpId="2"/>
      <p:bldP spid="26" grpId="0"/>
      <p:bldP spid="26" grpId="1"/>
      <p:bldP spid="26" grpId="2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3" grpId="2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7" grpId="2"/>
      <p:bldP spid="38" grpId="0"/>
      <p:bldP spid="38" grpId="1"/>
      <p:bldP spid="39" grpId="0"/>
      <p:bldP spid="39" grpId="1"/>
      <p:bldP spid="39" grpId="2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G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28924" y="0"/>
            <a:ext cx="12954000" cy="6858000"/>
          </a:xfrm>
          <a:prstGeom prst="rect">
            <a:avLst/>
          </a:prstGeom>
          <a:noFill/>
        </p:spPr>
      </p:pic>
      <p:sp>
        <p:nvSpPr>
          <p:cNvPr id="6042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11188" y="620713"/>
            <a:ext cx="8316912" cy="54006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BD1F13"/>
                </a:solidFill>
                <a:latin typeface="Arial Black" pitchFamily="34" charset="0"/>
              </a:rPr>
              <a:t>Человек всегда был и будет самым любопытным явлением для самого человека. Его организм – это целостная, очень сложная система. Это одновременно и храм, и склад, и аптека, и электрическая компания, и библиотека, и установка для очистки сточных вод.</a:t>
            </a:r>
            <a:br>
              <a:rPr lang="ru-RU" sz="3600" dirty="0" smtClean="0">
                <a:solidFill>
                  <a:srgbClr val="BD1F13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BD1F13"/>
                </a:solidFill>
                <a:latin typeface="Arial Black" pitchFamily="34" charset="0"/>
              </a:rPr>
              <a:t>                          Белинский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604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10740" y="2829909"/>
            <a:ext cx="4922520" cy="2599944"/>
          </a:xfrm>
        </p:spPr>
      </p:pic>
      <p:pic>
        <p:nvPicPr>
          <p:cNvPr id="5" name="Рисунок 4" descr="img0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693920" cy="3000372"/>
          </a:xfrm>
          <a:prstGeom prst="rect">
            <a:avLst/>
          </a:prstGeom>
        </p:spPr>
      </p:pic>
      <p:pic>
        <p:nvPicPr>
          <p:cNvPr id="6" name="Рисунок 5" descr="img0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0"/>
            <a:ext cx="4572000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357158" y="100010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928670"/>
            <a:ext cx="2928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990000"/>
                </a:solidFill>
              </a:rPr>
              <a:t>ПИЩЕВОД</a:t>
            </a:r>
            <a:endParaRPr lang="ru-RU" sz="3600" dirty="0">
              <a:solidFill>
                <a:srgbClr val="99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12858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2844" y="2357430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990000"/>
                </a:solidFill>
              </a:rPr>
              <a:t>ПЕЧЕНЬ</a:t>
            </a:r>
            <a:endParaRPr lang="ru-RU" sz="3600" dirty="0">
              <a:solidFill>
                <a:srgbClr val="99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0694" y="928670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990000"/>
                </a:solidFill>
              </a:rPr>
              <a:t>ЖЕЛУДОК</a:t>
            </a:r>
            <a:endParaRPr lang="ru-RU" sz="3600" dirty="0">
              <a:solidFill>
                <a:srgbClr val="99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9256" y="3929066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990000"/>
                </a:solidFill>
              </a:rPr>
              <a:t>КИШЕЧНИК</a:t>
            </a:r>
            <a:endParaRPr lang="ru-RU" sz="360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6909" cy="6858000"/>
          </a:xfrm>
        </p:spPr>
      </p:pic>
      <p:sp>
        <p:nvSpPr>
          <p:cNvPr id="5" name="TextBox 4"/>
          <p:cNvSpPr txBox="1"/>
          <p:nvPr/>
        </p:nvSpPr>
        <p:spPr>
          <a:xfrm>
            <a:off x="642910" y="2214554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990000"/>
                </a:solidFill>
              </a:rPr>
              <a:t>СЕРДЦЕ</a:t>
            </a:r>
            <a:endParaRPr lang="ru-RU" sz="3600" dirty="0">
              <a:solidFill>
                <a:srgbClr val="99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3071810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990000"/>
                </a:solidFill>
              </a:rPr>
              <a:t>ВЕНЫ</a:t>
            </a:r>
            <a:endParaRPr lang="ru-RU" sz="3600" dirty="0">
              <a:solidFill>
                <a:srgbClr val="99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12" y="2714620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990000"/>
                </a:solidFill>
              </a:rPr>
              <a:t>АРТЕРИИ</a:t>
            </a:r>
            <a:endParaRPr lang="ru-RU" sz="3600" dirty="0">
              <a:solidFill>
                <a:srgbClr val="99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12" y="3571876"/>
            <a:ext cx="2714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990000"/>
                </a:solidFill>
              </a:rPr>
              <a:t>КАПИЛЛЯРЫ</a:t>
            </a:r>
            <a:endParaRPr lang="ru-RU" sz="360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572000" y="3786190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990000"/>
                </a:solidFill>
              </a:rPr>
              <a:t>1</a:t>
            </a:r>
            <a:endParaRPr lang="ru-RU" sz="3600" dirty="0">
              <a:solidFill>
                <a:srgbClr val="99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857628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990000"/>
                </a:solidFill>
              </a:rPr>
              <a:t>2</a:t>
            </a:r>
            <a:endParaRPr lang="ru-RU" sz="3600" dirty="0">
              <a:solidFill>
                <a:srgbClr val="99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2500306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990000"/>
                </a:solidFill>
              </a:rPr>
              <a:t>4</a:t>
            </a:r>
            <a:endParaRPr lang="ru-RU" sz="3600" dirty="0">
              <a:solidFill>
                <a:srgbClr val="99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500042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990000"/>
                </a:solidFill>
              </a:rPr>
              <a:t>3</a:t>
            </a:r>
            <a:endParaRPr lang="ru-RU" sz="3600" dirty="0">
              <a:solidFill>
                <a:srgbClr val="99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1857364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990000"/>
                </a:solidFill>
              </a:rPr>
              <a:t>5</a:t>
            </a:r>
            <a:endParaRPr lang="ru-RU" sz="360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к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14338"/>
            <a:ext cx="9144000" cy="7500966"/>
          </a:xfrm>
        </p:spPr>
      </p:pic>
      <p:sp>
        <p:nvSpPr>
          <p:cNvPr id="5" name="Прямоугольник 4"/>
          <p:cNvSpPr/>
          <p:nvPr/>
        </p:nvSpPr>
        <p:spPr>
          <a:xfrm>
            <a:off x="1142976" y="285728"/>
            <a:ext cx="6958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Игра «Найди лишнее»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714488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F0"/>
                </a:solidFill>
              </a:rPr>
              <a:t>1.</a:t>
            </a:r>
            <a:r>
              <a:rPr lang="ru-RU" sz="4000" dirty="0" smtClean="0">
                <a:solidFill>
                  <a:schemeClr val="accent4"/>
                </a:solidFill>
              </a:rPr>
              <a:t> Глаза</a:t>
            </a:r>
            <a:r>
              <a:rPr lang="ru-RU" sz="4000" dirty="0" smtClean="0">
                <a:solidFill>
                  <a:srgbClr val="00B0F0"/>
                </a:solidFill>
              </a:rPr>
              <a:t> 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0298" y="1714488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нос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571868" y="1714488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/>
                </a:solidFill>
              </a:rPr>
              <a:t>сердце</a:t>
            </a: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3071810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ru-RU" sz="4000" dirty="0" smtClean="0"/>
              <a:t>. </a:t>
            </a:r>
            <a:r>
              <a:rPr lang="ru-RU" sz="4000" dirty="0" smtClean="0">
                <a:solidFill>
                  <a:srgbClr val="FF0000"/>
                </a:solidFill>
              </a:rPr>
              <a:t>Легкие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8926" y="3071810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желудок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3504" y="3071810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6"/>
                </a:solidFill>
              </a:rPr>
              <a:t>носоглотка</a:t>
            </a:r>
            <a:endParaRPr lang="ru-RU" sz="4000" dirty="0">
              <a:solidFill>
                <a:schemeClr val="accent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4500570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3. Пищевод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992" y="4500570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кровь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6380" y="4500570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желудок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22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7" presetClass="exit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43 0.00232 L -0.21857 0.0023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45" dur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4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148" dur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51" dur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  <p:bldP spid="6" grpId="1"/>
      <p:bldP spid="7" grpId="0"/>
      <p:bldP spid="7" grpId="1"/>
      <p:bldP spid="8" grpId="0" build="allAtOnce"/>
      <p:bldP spid="8" grpId="1" build="allAtOnce"/>
      <p:bldP spid="9" grpId="0" build="allAtOnce"/>
      <p:bldP spid="10" grpId="0"/>
      <p:bldP spid="10" grpId="1"/>
      <p:bldP spid="10" grpId="2"/>
      <p:bldP spid="10" grpId="3"/>
      <p:bldP spid="11" grpId="0"/>
      <p:bldP spid="11" grpId="1"/>
      <p:bldP spid="11" grpId="2"/>
      <p:bldP spid="12" grpId="0"/>
      <p:bldP spid="12" grpId="1"/>
      <p:bldP spid="13" grpId="0" build="allAtOnce"/>
      <p:bldP spid="13" grpId="1" build="allAtOnce"/>
      <p:bldP spid="13" grpId="2" build="allAtOnce"/>
      <p:bldP spid="14" grpId="0" build="allAtOnce"/>
      <p:bldP spid="14" grpI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к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29784" cy="7072338"/>
          </a:xfrm>
        </p:spPr>
      </p:pic>
      <p:sp>
        <p:nvSpPr>
          <p:cNvPr id="5" name="Прямоугольник 4"/>
          <p:cNvSpPr/>
          <p:nvPr/>
        </p:nvSpPr>
        <p:spPr>
          <a:xfrm>
            <a:off x="1214414" y="642918"/>
            <a:ext cx="7277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tx2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«Узнай по описанию»</a:t>
            </a:r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tx2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071678"/>
            <a:ext cx="792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Это мускулистая трубка длиной около 20 сантиметров, продвигающая по себе пищу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28926" y="3143248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ПИЩЕВОД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4214818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2. Этот орган уничтожает микробы и обезвреживает яды. 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071802" y="5572140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ПЕЧЕНЬ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"/>
                            </p:stCondLst>
                            <p:childTnLst>
                              <p:par>
                                <p:cTn id="31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8" presetClass="exit" presetSubtype="0" accel="5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8" presetClass="exit" presetSubtype="0" accel="5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/>
      <p:bldP spid="7" grpId="1"/>
      <p:bldP spid="7" grpId="2"/>
      <p:bldP spid="8" grpId="0"/>
      <p:bldP spid="8" grpId="1"/>
      <p:bldP spid="9" grpId="0"/>
      <p:bldP spid="9" grpId="1"/>
      <p:bldP spid="9" grpId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321</TotalTime>
  <Words>303</Words>
  <Application>Microsoft Office PowerPoint</Application>
  <PresentationFormat>Экран (4:3)</PresentationFormat>
  <Paragraphs>109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Поток</vt:lpstr>
      <vt:lpstr>Презентация</vt:lpstr>
      <vt:lpstr>Слайд 1</vt:lpstr>
      <vt:lpstr>Слайд 2</vt:lpstr>
      <vt:lpstr>Человек всегда был и будет самым любопытным явлением для самого человека. Его организм – это целостная, очень сложная система. Это одновременно и храм, и склад, и аптека, и электрическая компания, и библиотека, и установка для очистки сточных вод.                           Белинский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AG</dc:creator>
  <cp:lastModifiedBy>revaz</cp:lastModifiedBy>
  <cp:revision>40</cp:revision>
  <dcterms:created xsi:type="dcterms:W3CDTF">2004-09-07T14:54:02Z</dcterms:created>
  <dcterms:modified xsi:type="dcterms:W3CDTF">2012-04-10T20:27:24Z</dcterms:modified>
</cp:coreProperties>
</file>