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76" r:id="rId2"/>
    <p:sldId id="256" r:id="rId3"/>
    <p:sldId id="302" r:id="rId4"/>
    <p:sldId id="263" r:id="rId5"/>
    <p:sldId id="264" r:id="rId6"/>
    <p:sldId id="277" r:id="rId7"/>
    <p:sldId id="290" r:id="rId8"/>
    <p:sldId id="291" r:id="rId9"/>
    <p:sldId id="270" r:id="rId10"/>
    <p:sldId id="315" r:id="rId11"/>
    <p:sldId id="261" r:id="rId12"/>
    <p:sldId id="299" r:id="rId13"/>
    <p:sldId id="278" r:id="rId14"/>
    <p:sldId id="275" r:id="rId15"/>
    <p:sldId id="257" r:id="rId16"/>
    <p:sldId id="268" r:id="rId17"/>
    <p:sldId id="304" r:id="rId18"/>
    <p:sldId id="269" r:id="rId19"/>
    <p:sldId id="258" r:id="rId20"/>
    <p:sldId id="265" r:id="rId21"/>
    <p:sldId id="305" r:id="rId22"/>
    <p:sldId id="301" r:id="rId23"/>
    <p:sldId id="292" r:id="rId24"/>
    <p:sldId id="274" r:id="rId25"/>
    <p:sldId id="280" r:id="rId26"/>
    <p:sldId id="281" r:id="rId27"/>
    <p:sldId id="286" r:id="rId28"/>
    <p:sldId id="289" r:id="rId29"/>
    <p:sldId id="284" r:id="rId30"/>
    <p:sldId id="308" r:id="rId31"/>
    <p:sldId id="309" r:id="rId32"/>
    <p:sldId id="262" r:id="rId33"/>
    <p:sldId id="314" r:id="rId34"/>
    <p:sldId id="316" r:id="rId35"/>
    <p:sldId id="317" r:id="rId36"/>
    <p:sldId id="312" r:id="rId37"/>
    <p:sldId id="313" r:id="rId38"/>
    <p:sldId id="306" r:id="rId39"/>
    <p:sldId id="30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11"/>
    <a:srgbClr val="0033CC"/>
    <a:srgbClr val="FF3300"/>
    <a:srgbClr val="3D6507"/>
    <a:srgbClr val="CC0000"/>
    <a:srgbClr val="FF99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330D7-2248-4CE4-A57B-E3E97D05A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EAFD-9E32-4F89-A38D-84549B97F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AB820-C973-4902-BAC3-02A447F924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57E05-1F20-4715-A20C-E148A47D6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7BFD7-4ADF-4209-8A9B-58712C24C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8B2B6-FE3B-478A-8FD7-1B13B75D3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A3637-9B54-4C81-9EA5-16AD3D93C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901A4-ADD0-4588-A264-309AFA48C6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5F146-88B3-4D8A-95C6-F2A8DCE3C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D35DD-E095-4FA6-8190-B9BEF5857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0CE3-740E-4BAE-BFC1-1E59CF8C67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ED711-7BC6-4832-B97F-F031B4FE8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22D79C-F018-433D-AFE9-53C99357E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4.jpeg"/><Relationship Id="rId7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35.jpeg"/><Relationship Id="rId4" Type="http://schemas.openxmlformats.org/officeDocument/2006/relationships/image" Target="../media/image25.jpe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gif"/><Relationship Id="rId5" Type="http://schemas.openxmlformats.org/officeDocument/2006/relationships/image" Target="../media/image35.jpe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7" Type="http://schemas.openxmlformats.org/officeDocument/2006/relationships/image" Target="../media/image6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4.jpe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2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D6507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2">
                <a:lumMod val="75000"/>
                <a:alpha val="52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CCFFFF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Imag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3175"/>
            <a:ext cx="709295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50825" y="620713"/>
            <a:ext cx="649288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ДОРОЖНЫЕ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8316913" y="1700213"/>
            <a:ext cx="6477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З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Н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А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К</a:t>
            </a:r>
          </a:p>
          <a:p>
            <a:pPr>
              <a:defRPr/>
            </a:pPr>
            <a:r>
              <a:rPr lang="ru-RU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И</a:t>
            </a:r>
          </a:p>
          <a:p>
            <a:pPr>
              <a:defRPr/>
            </a:pPr>
            <a:endParaRPr lang="ru-RU" sz="44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6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480px-Zeichen_350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404813"/>
            <a:ext cx="21605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476375" y="2565400"/>
            <a:ext cx="19446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Германия</a:t>
            </a:r>
          </a:p>
        </p:txBody>
      </p:sp>
      <p:pic>
        <p:nvPicPr>
          <p:cNvPr id="48132" name="Picture 4" descr="512px-1_4_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04813"/>
            <a:ext cx="214947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292725" y="2565400"/>
            <a:ext cx="17287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Швеция</a:t>
            </a:r>
          </a:p>
        </p:txBody>
      </p:sp>
      <p:pic>
        <p:nvPicPr>
          <p:cNvPr id="48134" name="Picture 6" descr="449px-Suojatie_5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3284538"/>
            <a:ext cx="21605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443663" y="5589588"/>
            <a:ext cx="2520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Финляндия</a:t>
            </a:r>
          </a:p>
        </p:txBody>
      </p:sp>
      <p:pic>
        <p:nvPicPr>
          <p:cNvPr id="48136" name="Picture 8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375" y="3357563"/>
            <a:ext cx="21605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00113" y="5589588"/>
            <a:ext cx="14398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Россия</a:t>
            </a:r>
          </a:p>
        </p:txBody>
      </p:sp>
      <p:pic>
        <p:nvPicPr>
          <p:cNvPr id="48138" name="Picture 10" descr="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357563"/>
            <a:ext cx="21605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851275" y="5589588"/>
            <a:ext cx="18716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Sylfaen" pitchFamily="18" charset="0"/>
              </a:rPr>
              <a:t>Украина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3" grpId="0"/>
      <p:bldP spid="48135" grpId="0"/>
      <p:bldP spid="48137" grpId="0"/>
      <p:bldP spid="481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rgbClr val="FFFFFF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57188" y="5357813"/>
            <a:ext cx="8280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200"/>
              <a:t>            </a:t>
            </a:r>
            <a:r>
              <a: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1909 году  на Международной конференции автомобилистов в г. Париже утверждены первые четыре дорожных  знака.</a:t>
            </a:r>
          </a:p>
        </p:txBody>
      </p:sp>
      <p:pic>
        <p:nvPicPr>
          <p:cNvPr id="25627" name="Picture 27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 t="1451" r="1988" b="15157"/>
          <a:stretch>
            <a:fillRect/>
          </a:stretch>
        </p:blipFill>
        <p:spPr bwMode="auto">
          <a:xfrm>
            <a:off x="1357313" y="214313"/>
            <a:ext cx="67373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29063" y="2428875"/>
            <a:ext cx="2735262" cy="1368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Дорожные</a:t>
            </a:r>
          </a:p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знаки</a:t>
            </a:r>
          </a:p>
        </p:txBody>
      </p:sp>
      <p:grpSp>
        <p:nvGrpSpPr>
          <p:cNvPr id="25" name="Группа 24"/>
          <p:cNvGrpSpPr>
            <a:grpSpLocks/>
          </p:cNvGrpSpPr>
          <p:nvPr/>
        </p:nvGrpSpPr>
        <p:grpSpPr bwMode="auto">
          <a:xfrm>
            <a:off x="6000750" y="4214813"/>
            <a:ext cx="2089150" cy="2087562"/>
            <a:chOff x="6732588" y="4005263"/>
            <a:chExt cx="2089150" cy="2087562"/>
          </a:xfrm>
        </p:grpSpPr>
        <p:sp>
          <p:nvSpPr>
            <p:cNvPr id="26659" name="Oval 19"/>
            <p:cNvSpPr>
              <a:spLocks noChangeArrowheads="1"/>
            </p:cNvSpPr>
            <p:nvPr/>
          </p:nvSpPr>
          <p:spPr bwMode="auto">
            <a:xfrm>
              <a:off x="6732588" y="4005263"/>
              <a:ext cx="2089150" cy="2087562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6732588" y="4724400"/>
              <a:ext cx="2087563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itchFamily="18" charset="0"/>
                </a:rPr>
                <a:t>Предписывающие знаки</a:t>
              </a:r>
            </a:p>
          </p:txBody>
        </p:sp>
      </p:grp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3071813" y="4357688"/>
            <a:ext cx="1800225" cy="2303462"/>
            <a:chOff x="3995738" y="4292600"/>
            <a:chExt cx="1800225" cy="2303463"/>
          </a:xfrm>
        </p:grpSpPr>
        <p:sp>
          <p:nvSpPr>
            <p:cNvPr id="26656" name="Rectangle 22"/>
            <p:cNvSpPr>
              <a:spLocks noChangeArrowheads="1"/>
            </p:cNvSpPr>
            <p:nvPr/>
          </p:nvSpPr>
          <p:spPr bwMode="auto">
            <a:xfrm>
              <a:off x="3995738" y="4292600"/>
              <a:ext cx="1800225" cy="230346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7" name="Rectangle 24"/>
            <p:cNvSpPr>
              <a:spLocks noChangeArrowheads="1"/>
            </p:cNvSpPr>
            <p:nvPr/>
          </p:nvSpPr>
          <p:spPr bwMode="auto">
            <a:xfrm>
              <a:off x="4140200" y="44370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1" name="Text Box 23"/>
            <p:cNvSpPr txBox="1">
              <a:spLocks noChangeArrowheads="1"/>
            </p:cNvSpPr>
            <p:nvPr/>
          </p:nvSpPr>
          <p:spPr bwMode="auto">
            <a:xfrm>
              <a:off x="4067175" y="5300662"/>
              <a:ext cx="1655763" cy="1190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Информационно- </a:t>
              </a:r>
              <a:r>
                <a:rPr lang="ru-RU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itchFamily="18" charset="0"/>
                </a:rPr>
                <a:t>указательные знаки</a:t>
              </a:r>
            </a:p>
          </p:txBody>
        </p:sp>
      </p:grpSp>
      <p:grpSp>
        <p:nvGrpSpPr>
          <p:cNvPr id="27" name="Группа 26"/>
          <p:cNvGrpSpPr>
            <a:grpSpLocks/>
          </p:cNvGrpSpPr>
          <p:nvPr/>
        </p:nvGrpSpPr>
        <p:grpSpPr bwMode="auto">
          <a:xfrm>
            <a:off x="214313" y="3429000"/>
            <a:ext cx="1800225" cy="2376488"/>
            <a:chOff x="611188" y="4076700"/>
            <a:chExt cx="1800225" cy="2376488"/>
          </a:xfrm>
        </p:grpSpPr>
        <p:sp>
          <p:nvSpPr>
            <p:cNvPr id="26653" name="Rectangle 21"/>
            <p:cNvSpPr>
              <a:spLocks noChangeArrowheads="1"/>
            </p:cNvSpPr>
            <p:nvPr/>
          </p:nvSpPr>
          <p:spPr bwMode="auto">
            <a:xfrm>
              <a:off x="611188" y="4076700"/>
              <a:ext cx="1800225" cy="2376488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4" name="Rectangle 25"/>
            <p:cNvSpPr>
              <a:spLocks noChangeArrowheads="1"/>
            </p:cNvSpPr>
            <p:nvPr/>
          </p:nvSpPr>
          <p:spPr bwMode="auto">
            <a:xfrm>
              <a:off x="755650" y="42211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4" name="Text Box 26"/>
            <p:cNvSpPr txBox="1">
              <a:spLocks noChangeArrowheads="1"/>
            </p:cNvSpPr>
            <p:nvPr/>
          </p:nvSpPr>
          <p:spPr bwMode="auto">
            <a:xfrm>
              <a:off x="900113" y="5013325"/>
              <a:ext cx="12239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Знаки        сервиса</a:t>
              </a:r>
            </a:p>
          </p:txBody>
        </p:sp>
      </p:grpSp>
      <p:grpSp>
        <p:nvGrpSpPr>
          <p:cNvPr id="28" name="Группа 27"/>
          <p:cNvGrpSpPr>
            <a:grpSpLocks/>
          </p:cNvGrpSpPr>
          <p:nvPr/>
        </p:nvGrpSpPr>
        <p:grpSpPr bwMode="auto">
          <a:xfrm>
            <a:off x="571500" y="357188"/>
            <a:ext cx="3024188" cy="2162175"/>
            <a:chOff x="571472" y="1142984"/>
            <a:chExt cx="3024187" cy="2162175"/>
          </a:xfrm>
        </p:grpSpPr>
        <p:sp>
          <p:nvSpPr>
            <p:cNvPr id="26650" name="AutoShape 27"/>
            <p:cNvSpPr>
              <a:spLocks noChangeArrowheads="1"/>
            </p:cNvSpPr>
            <p:nvPr/>
          </p:nvSpPr>
          <p:spPr bwMode="auto">
            <a:xfrm>
              <a:off x="571472" y="1142984"/>
              <a:ext cx="3024187" cy="2162175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1" name="AutoShape 28"/>
            <p:cNvSpPr>
              <a:spLocks noChangeArrowheads="1"/>
            </p:cNvSpPr>
            <p:nvPr/>
          </p:nvSpPr>
          <p:spPr bwMode="auto">
            <a:xfrm>
              <a:off x="1042988" y="1412875"/>
              <a:ext cx="2159000" cy="151288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52" name="Text Box 29"/>
            <p:cNvSpPr txBox="1">
              <a:spLocks noChangeArrowheads="1"/>
            </p:cNvSpPr>
            <p:nvPr/>
          </p:nvSpPr>
          <p:spPr bwMode="auto">
            <a:xfrm>
              <a:off x="1042988" y="2565400"/>
              <a:ext cx="216058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700">
                  <a:latin typeface="Sylfaen" pitchFamily="18" charset="0"/>
                </a:rPr>
                <a:t>Предупреждающие</a:t>
              </a:r>
              <a:r>
                <a:rPr lang="ru-RU">
                  <a:latin typeface="Sylfaen" pitchFamily="18" charset="0"/>
                </a:rPr>
                <a:t>  </a:t>
              </a:r>
              <a:r>
                <a:rPr lang="ru-RU">
                  <a:solidFill>
                    <a:schemeClr val="bg1"/>
                  </a:solidFill>
                  <a:latin typeface="Sylfaen" pitchFamily="18" charset="0"/>
                </a:rPr>
                <a:t>знаки</a:t>
              </a:r>
            </a:p>
          </p:txBody>
        </p:sp>
      </p:grpSp>
      <p:sp>
        <p:nvSpPr>
          <p:cNvPr id="22559" name="Line 31"/>
          <p:cNvSpPr>
            <a:spLocks noChangeShapeType="1"/>
          </p:cNvSpPr>
          <p:nvPr/>
        </p:nvSpPr>
        <p:spPr bwMode="auto">
          <a:xfrm flipH="1">
            <a:off x="3929058" y="3857628"/>
            <a:ext cx="714380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 flipH="1">
            <a:off x="2000232" y="3429000"/>
            <a:ext cx="1857388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6429388" y="3857628"/>
            <a:ext cx="500066" cy="3571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 flipH="1" flipV="1">
            <a:off x="3286116" y="1857364"/>
            <a:ext cx="1500198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V="1">
            <a:off x="5429256" y="1714488"/>
            <a:ext cx="430213" cy="64294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4" name="Группа 23"/>
          <p:cNvGrpSpPr>
            <a:grpSpLocks/>
          </p:cNvGrpSpPr>
          <p:nvPr/>
        </p:nvGrpSpPr>
        <p:grpSpPr bwMode="auto">
          <a:xfrm>
            <a:off x="5786438" y="142875"/>
            <a:ext cx="2089150" cy="2087563"/>
            <a:chOff x="6732588" y="333375"/>
            <a:chExt cx="2089150" cy="2087563"/>
          </a:xfrm>
        </p:grpSpPr>
        <p:sp>
          <p:nvSpPr>
            <p:cNvPr id="26647" name="Oval 36"/>
            <p:cNvSpPr>
              <a:spLocks noChangeArrowheads="1"/>
            </p:cNvSpPr>
            <p:nvPr/>
          </p:nvSpPr>
          <p:spPr bwMode="auto">
            <a:xfrm>
              <a:off x="6732588" y="333375"/>
              <a:ext cx="2089150" cy="208756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648" name="Oval 37"/>
            <p:cNvSpPr>
              <a:spLocks noChangeArrowheads="1"/>
            </p:cNvSpPr>
            <p:nvPr/>
          </p:nvSpPr>
          <p:spPr bwMode="auto">
            <a:xfrm>
              <a:off x="6948488" y="549275"/>
              <a:ext cx="1655762" cy="16541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6948488" y="1052513"/>
              <a:ext cx="1657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Запрещающие   </a:t>
              </a:r>
              <a:b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</a:b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       знаки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555875" y="188913"/>
            <a:ext cx="37449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CC0000"/>
                </a:solidFill>
                <a:latin typeface="Sylfaen" pitchFamily="18" charset="0"/>
              </a:rPr>
              <a:t>Предупреждающие  знаки</a:t>
            </a:r>
          </a:p>
        </p:txBody>
      </p:sp>
      <p:grpSp>
        <p:nvGrpSpPr>
          <p:cNvPr id="27667" name="Group 19"/>
          <p:cNvGrpSpPr>
            <a:grpSpLocks/>
          </p:cNvGrpSpPr>
          <p:nvPr/>
        </p:nvGrpSpPr>
        <p:grpSpPr bwMode="auto">
          <a:xfrm>
            <a:off x="395288" y="1412875"/>
            <a:ext cx="8353425" cy="2249488"/>
            <a:chOff x="249" y="890"/>
            <a:chExt cx="5262" cy="1417"/>
          </a:xfrm>
        </p:grpSpPr>
        <p:pic>
          <p:nvPicPr>
            <p:cNvPr id="27661" name="Picture 8" descr="51072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5" y="890"/>
              <a:ext cx="1095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Picture 9" descr="Segnale-pericolo-generico-300x26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41" y="890"/>
              <a:ext cx="1225" cy="1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12" descr="view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0" y="890"/>
              <a:ext cx="1225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16" descr="151609_w640_h640_1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9" y="890"/>
              <a:ext cx="1225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5" name="Text Box 20"/>
            <p:cNvSpPr txBox="1">
              <a:spLocks noChangeArrowheads="1"/>
            </p:cNvSpPr>
            <p:nvPr/>
          </p:nvSpPr>
          <p:spPr bwMode="auto">
            <a:xfrm>
              <a:off x="295" y="2115"/>
              <a:ext cx="10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Скользкая дорога</a:t>
              </a:r>
            </a:p>
          </p:txBody>
        </p:sp>
        <p:sp>
          <p:nvSpPr>
            <p:cNvPr id="27666" name="Text Box 21"/>
            <p:cNvSpPr txBox="1">
              <a:spLocks noChangeArrowheads="1"/>
            </p:cNvSpPr>
            <p:nvPr/>
          </p:nvSpPr>
          <p:spPr bwMode="auto">
            <a:xfrm>
              <a:off x="1655" y="2115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Дорожные работы</a:t>
              </a:r>
            </a:p>
          </p:txBody>
        </p:sp>
        <p:sp>
          <p:nvSpPr>
            <p:cNvPr id="2" name="Text Box 22"/>
            <p:cNvSpPr txBox="1">
              <a:spLocks noChangeArrowheads="1"/>
            </p:cNvSpPr>
            <p:nvPr/>
          </p:nvSpPr>
          <p:spPr bwMode="auto">
            <a:xfrm>
              <a:off x="3016" y="2115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Дикие животные</a:t>
              </a:r>
            </a:p>
          </p:txBody>
        </p:sp>
        <p:sp>
          <p:nvSpPr>
            <p:cNvPr id="3" name="Text Box 23"/>
            <p:cNvSpPr txBox="1">
              <a:spLocks noChangeArrowheads="1"/>
            </p:cNvSpPr>
            <p:nvPr/>
          </p:nvSpPr>
          <p:spPr bwMode="auto">
            <a:xfrm>
              <a:off x="4377" y="2115"/>
              <a:ext cx="11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Прочие опасности</a:t>
              </a:r>
            </a:p>
          </p:txBody>
        </p:sp>
      </p:grpSp>
      <p:grpSp>
        <p:nvGrpSpPr>
          <p:cNvPr id="27668" name="Group 20"/>
          <p:cNvGrpSpPr>
            <a:grpSpLocks/>
          </p:cNvGrpSpPr>
          <p:nvPr/>
        </p:nvGrpSpPr>
        <p:grpSpPr bwMode="auto">
          <a:xfrm>
            <a:off x="107950" y="4076700"/>
            <a:ext cx="8528050" cy="2530475"/>
            <a:chOff x="68" y="2568"/>
            <a:chExt cx="5372" cy="1594"/>
          </a:xfrm>
        </p:grpSpPr>
        <p:pic>
          <p:nvPicPr>
            <p:cNvPr id="27653" name="Picture 7" descr="151828_w640_h640_13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3" y="2614"/>
              <a:ext cx="1165" cy="1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0" descr="t_ae_29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6" y="2614"/>
              <a:ext cx="1154" cy="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1" descr="up43391_4406073_08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1" y="2659"/>
              <a:ext cx="1089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3" descr="1243666273_peshexod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19" y="2568"/>
              <a:ext cx="1179" cy="1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7" name="Text Box 24"/>
            <p:cNvSpPr txBox="1">
              <a:spLocks noChangeArrowheads="1"/>
            </p:cNvSpPr>
            <p:nvPr/>
          </p:nvSpPr>
          <p:spPr bwMode="auto">
            <a:xfrm>
              <a:off x="68" y="3702"/>
              <a:ext cx="13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Пешеходный переход</a:t>
              </a:r>
            </a:p>
          </p:txBody>
        </p:sp>
        <p:sp>
          <p:nvSpPr>
            <p:cNvPr id="27658" name="Text Box 25"/>
            <p:cNvSpPr txBox="1">
              <a:spLocks noChangeArrowheads="1"/>
            </p:cNvSpPr>
            <p:nvPr/>
          </p:nvSpPr>
          <p:spPr bwMode="auto">
            <a:xfrm>
              <a:off x="1882" y="3702"/>
              <a:ext cx="4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Дети</a:t>
              </a:r>
            </a:p>
          </p:txBody>
        </p:sp>
        <p:sp>
          <p:nvSpPr>
            <p:cNvPr id="27659" name="Text Box 26"/>
            <p:cNvSpPr txBox="1">
              <a:spLocks noChangeArrowheads="1"/>
            </p:cNvSpPr>
            <p:nvPr/>
          </p:nvSpPr>
          <p:spPr bwMode="auto">
            <a:xfrm>
              <a:off x="2971" y="3702"/>
              <a:ext cx="1089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Железнодорожный переезд                      </a:t>
              </a:r>
              <a:br>
                <a:rPr lang="ru-RU" sz="1400">
                  <a:latin typeface="Sylfaen" pitchFamily="18" charset="0"/>
                </a:rPr>
              </a:br>
              <a:r>
                <a:rPr lang="ru-RU" sz="1400">
                  <a:latin typeface="Sylfaen" pitchFamily="18" charset="0"/>
                </a:rPr>
                <a:t>без шлагбаума</a:t>
              </a:r>
            </a:p>
          </p:txBody>
        </p:sp>
        <p:sp>
          <p:nvSpPr>
            <p:cNvPr id="27660" name="Text Box 28"/>
            <p:cNvSpPr txBox="1">
              <a:spLocks noChangeArrowheads="1"/>
            </p:cNvSpPr>
            <p:nvPr/>
          </p:nvSpPr>
          <p:spPr bwMode="auto">
            <a:xfrm>
              <a:off x="4332" y="3702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Сужение дороги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132138" y="115888"/>
            <a:ext cx="28082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CC0000"/>
                </a:solidFill>
                <a:latin typeface="Sylfaen" pitchFamily="18" charset="0"/>
              </a:rPr>
              <a:t>Запрещающие    знаки</a:t>
            </a:r>
          </a:p>
        </p:txBody>
      </p:sp>
      <p:sp>
        <p:nvSpPr>
          <p:cNvPr id="28675" name="Text Box 19"/>
          <p:cNvSpPr txBox="1">
            <a:spLocks noChangeArrowheads="1"/>
          </p:cNvSpPr>
          <p:nvPr/>
        </p:nvSpPr>
        <p:spPr bwMode="auto">
          <a:xfrm>
            <a:off x="6877050" y="3429000"/>
            <a:ext cx="172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28694" name="Group 22"/>
          <p:cNvGrpSpPr>
            <a:grpSpLocks/>
          </p:cNvGrpSpPr>
          <p:nvPr/>
        </p:nvGrpSpPr>
        <p:grpSpPr bwMode="auto">
          <a:xfrm>
            <a:off x="539750" y="1285875"/>
            <a:ext cx="8353425" cy="2444750"/>
            <a:chOff x="340" y="810"/>
            <a:chExt cx="5262" cy="1540"/>
          </a:xfrm>
        </p:grpSpPr>
        <p:pic>
          <p:nvPicPr>
            <p:cNvPr id="28687" name="Picture 8" descr="B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" y="845"/>
              <a:ext cx="1044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8" name="Picture 12" descr="537780_w640_h640_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50" y="855"/>
              <a:ext cx="1043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9" name="Picture 13" descr="1243666104_kirpich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1" y="845"/>
              <a:ext cx="1081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0" name="Text Box 14"/>
            <p:cNvSpPr txBox="1">
              <a:spLocks noChangeArrowheads="1"/>
            </p:cNvSpPr>
            <p:nvPr/>
          </p:nvSpPr>
          <p:spPr bwMode="auto">
            <a:xfrm>
              <a:off x="340" y="2024"/>
              <a:ext cx="10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dirty="0">
                  <a:latin typeface="Sylfaen" pitchFamily="18" charset="0"/>
                </a:rPr>
                <a:t>Обгон запрещён</a:t>
              </a:r>
            </a:p>
          </p:txBody>
        </p:sp>
        <p:sp>
          <p:nvSpPr>
            <p:cNvPr id="28691" name="Text Box 15"/>
            <p:cNvSpPr txBox="1">
              <a:spLocks noChangeArrowheads="1"/>
            </p:cNvSpPr>
            <p:nvPr/>
          </p:nvSpPr>
          <p:spPr bwMode="auto">
            <a:xfrm>
              <a:off x="1837" y="2024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Въезд запрещён</a:t>
              </a:r>
            </a:p>
          </p:txBody>
        </p:sp>
        <p:sp>
          <p:nvSpPr>
            <p:cNvPr id="28692" name="Text Box 16"/>
            <p:cNvSpPr txBox="1">
              <a:spLocks noChangeArrowheads="1"/>
            </p:cNvSpPr>
            <p:nvPr/>
          </p:nvSpPr>
          <p:spPr bwMode="auto">
            <a:xfrm>
              <a:off x="3061" y="2024"/>
              <a:ext cx="12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запрещено</a:t>
              </a:r>
            </a:p>
          </p:txBody>
        </p:sp>
        <p:pic>
          <p:nvPicPr>
            <p:cNvPr id="2" name="Picture 17" descr="7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0" y="810"/>
              <a:ext cx="1275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 Box 20"/>
            <p:cNvSpPr txBox="1">
              <a:spLocks noChangeArrowheads="1"/>
            </p:cNvSpPr>
            <p:nvPr/>
          </p:nvSpPr>
          <p:spPr bwMode="auto">
            <a:xfrm>
              <a:off x="4513" y="2024"/>
              <a:ext cx="10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Подача звукового сигнала запрещена</a:t>
              </a: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2700338" y="5876925"/>
            <a:ext cx="1584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grpSp>
        <p:nvGrpSpPr>
          <p:cNvPr id="28693" name="Group 21"/>
          <p:cNvGrpSpPr>
            <a:grpSpLocks/>
          </p:cNvGrpSpPr>
          <p:nvPr/>
        </p:nvGrpSpPr>
        <p:grpSpPr bwMode="auto">
          <a:xfrm>
            <a:off x="539750" y="4005263"/>
            <a:ext cx="8424863" cy="2459037"/>
            <a:chOff x="340" y="2523"/>
            <a:chExt cx="5307" cy="1549"/>
          </a:xfrm>
        </p:grpSpPr>
        <p:pic>
          <p:nvPicPr>
            <p:cNvPr id="28679" name="Picture 10" descr="9_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46" y="2568"/>
              <a:ext cx="952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11" descr="152040_w640_h640_32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0" y="2568"/>
              <a:ext cx="984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18" descr="zapreshaychie_013_bi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07" y="2523"/>
              <a:ext cx="998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2" name="Text Box 21"/>
            <p:cNvSpPr txBox="1">
              <a:spLocks noChangeArrowheads="1"/>
            </p:cNvSpPr>
            <p:nvPr/>
          </p:nvSpPr>
          <p:spPr bwMode="auto">
            <a:xfrm>
              <a:off x="385" y="3612"/>
              <a:ext cx="72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Ограничена скорость</a:t>
              </a:r>
            </a:p>
          </p:txBody>
        </p:sp>
        <p:sp>
          <p:nvSpPr>
            <p:cNvPr id="28683" name="Text Box 22"/>
            <p:cNvSpPr txBox="1">
              <a:spLocks noChangeArrowheads="1"/>
            </p:cNvSpPr>
            <p:nvPr/>
          </p:nvSpPr>
          <p:spPr bwMode="auto">
            <a:xfrm>
              <a:off x="3198" y="3566"/>
              <a:ext cx="907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                      на велосипедах запрещено</a:t>
              </a:r>
            </a:p>
          </p:txBody>
        </p:sp>
        <p:sp>
          <p:nvSpPr>
            <p:cNvPr id="28684" name="Text Box 24"/>
            <p:cNvSpPr txBox="1">
              <a:spLocks noChangeArrowheads="1"/>
            </p:cNvSpPr>
            <p:nvPr/>
          </p:nvSpPr>
          <p:spPr bwMode="auto">
            <a:xfrm>
              <a:off x="1746" y="3612"/>
              <a:ext cx="907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                      пешеходов запрещено</a:t>
              </a:r>
            </a:p>
          </p:txBody>
        </p:sp>
        <p:pic>
          <p:nvPicPr>
            <p:cNvPr id="28685" name="Picture 25" descr="zapreshaychie_004_bi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58" y="2568"/>
              <a:ext cx="991" cy="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26"/>
            <p:cNvSpPr txBox="1">
              <a:spLocks noChangeArrowheads="1"/>
            </p:cNvSpPr>
            <p:nvPr/>
          </p:nvSpPr>
          <p:spPr bwMode="auto">
            <a:xfrm>
              <a:off x="4422" y="3612"/>
              <a:ext cx="122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грузовых автомобилей запрещено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8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rgbClr val="FFCCCC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1763283" cy="203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142976" y="214291"/>
            <a:ext cx="7748613" cy="1785950"/>
            <a:chOff x="249" y="890"/>
            <a:chExt cx="5262" cy="1417"/>
          </a:xfrm>
        </p:grpSpPr>
        <p:pic>
          <p:nvPicPr>
            <p:cNvPr id="4" name="Picture 8" descr="51072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5" y="890"/>
              <a:ext cx="1095" cy="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9" descr="Segnale-pericolo-generico-300x26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41" y="890"/>
              <a:ext cx="1225" cy="1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2" descr="view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0" y="890"/>
              <a:ext cx="1225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151609_w640_h640_11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9" y="890"/>
              <a:ext cx="1225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295" y="2115"/>
              <a:ext cx="10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Скользкая дорога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1655" y="2115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Дорожные работы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16" y="2115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Дикие животные</a:t>
              </a:r>
            </a:p>
          </p:txBody>
        </p:sp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4377" y="2115"/>
              <a:ext cx="113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Прочие опасности</a:t>
              </a:r>
            </a:p>
          </p:txBody>
        </p:sp>
      </p:grp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071538" y="4357694"/>
            <a:ext cx="7710483" cy="2143140"/>
            <a:chOff x="340" y="810"/>
            <a:chExt cx="5262" cy="1540"/>
          </a:xfrm>
        </p:grpSpPr>
        <p:pic>
          <p:nvPicPr>
            <p:cNvPr id="13" name="Picture 8" descr="B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5" y="845"/>
              <a:ext cx="1044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2" descr="537780_w640_h640_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50" y="855"/>
              <a:ext cx="1043" cy="1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3" descr="1243666104_kirpich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1" y="845"/>
              <a:ext cx="1081" cy="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40" y="2024"/>
              <a:ext cx="10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 dirty="0">
                  <a:latin typeface="Sylfaen" pitchFamily="18" charset="0"/>
                </a:rPr>
                <a:t>Обгон запрещён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1837" y="2024"/>
              <a:ext cx="99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Въезд запрещён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3061" y="2024"/>
              <a:ext cx="127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запрещено</a:t>
              </a:r>
            </a:p>
          </p:txBody>
        </p:sp>
        <p:pic>
          <p:nvPicPr>
            <p:cNvPr id="19" name="Picture 17" descr="76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0" y="810"/>
              <a:ext cx="1275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4513" y="2024"/>
              <a:ext cx="10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Подача звукового сигнала запрещена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700338" y="260350"/>
            <a:ext cx="36718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>
                <a:solidFill>
                  <a:srgbClr val="0033CC"/>
                </a:solidFill>
                <a:latin typeface="Sylfaen" pitchFamily="18" charset="0"/>
              </a:rPr>
              <a:t>Предписывающие      знаки</a:t>
            </a:r>
          </a:p>
        </p:txBody>
      </p:sp>
      <p:grpSp>
        <p:nvGrpSpPr>
          <p:cNvPr id="30743" name="Group 23"/>
          <p:cNvGrpSpPr>
            <a:grpSpLocks/>
          </p:cNvGrpSpPr>
          <p:nvPr/>
        </p:nvGrpSpPr>
        <p:grpSpPr bwMode="auto">
          <a:xfrm>
            <a:off x="179388" y="1557338"/>
            <a:ext cx="8423275" cy="2028825"/>
            <a:chOff x="113" y="981"/>
            <a:chExt cx="5306" cy="1278"/>
          </a:xfrm>
        </p:grpSpPr>
        <p:pic>
          <p:nvPicPr>
            <p:cNvPr id="30733" name="Picture 5" descr="4_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981"/>
              <a:ext cx="907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4" name="Picture 9" descr="1_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19" y="1026"/>
              <a:ext cx="953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735" name="Группа 22"/>
            <p:cNvGrpSpPr>
              <a:grpSpLocks/>
            </p:cNvGrpSpPr>
            <p:nvPr/>
          </p:nvGrpSpPr>
          <p:grpSpPr bwMode="auto">
            <a:xfrm>
              <a:off x="2925" y="1071"/>
              <a:ext cx="952" cy="907"/>
              <a:chOff x="4643438" y="1700213"/>
              <a:chExt cx="1511300" cy="1439862"/>
            </a:xfrm>
          </p:grpSpPr>
          <p:sp>
            <p:nvSpPr>
              <p:cNvPr id="2" name="Oval 10"/>
              <p:cNvSpPr>
                <a:spLocks noChangeArrowheads="1"/>
              </p:cNvSpPr>
              <p:nvPr/>
            </p:nvSpPr>
            <p:spPr bwMode="auto">
              <a:xfrm>
                <a:off x="4643438" y="1700213"/>
                <a:ext cx="1511300" cy="1439862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" name="AutoShape 11"/>
              <p:cNvSpPr>
                <a:spLocks noChangeArrowheads="1"/>
              </p:cNvSpPr>
              <p:nvPr/>
            </p:nvSpPr>
            <p:spPr bwMode="auto">
              <a:xfrm>
                <a:off x="4716463" y="2276475"/>
                <a:ext cx="1295400" cy="360363"/>
              </a:xfrm>
              <a:prstGeom prst="rightArrow">
                <a:avLst>
                  <a:gd name="adj1" fmla="val 50000"/>
                  <a:gd name="adj2" fmla="val 89868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0736" name="Группа 23"/>
            <p:cNvGrpSpPr>
              <a:grpSpLocks/>
            </p:cNvGrpSpPr>
            <p:nvPr/>
          </p:nvGrpSpPr>
          <p:grpSpPr bwMode="auto">
            <a:xfrm>
              <a:off x="4286" y="1071"/>
              <a:ext cx="952" cy="907"/>
              <a:chOff x="6804025" y="1700213"/>
              <a:chExt cx="1511300" cy="1439862"/>
            </a:xfrm>
          </p:grpSpPr>
          <p:sp>
            <p:nvSpPr>
              <p:cNvPr id="30741" name="Oval 12"/>
              <p:cNvSpPr>
                <a:spLocks noChangeArrowheads="1"/>
              </p:cNvSpPr>
              <p:nvPr/>
            </p:nvSpPr>
            <p:spPr bwMode="auto">
              <a:xfrm>
                <a:off x="6804025" y="1700213"/>
                <a:ext cx="1511300" cy="1439862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742" name="AutoShape 13"/>
              <p:cNvSpPr>
                <a:spLocks noChangeArrowheads="1"/>
              </p:cNvSpPr>
              <p:nvPr/>
            </p:nvSpPr>
            <p:spPr bwMode="auto">
              <a:xfrm>
                <a:off x="6877050" y="2276475"/>
                <a:ext cx="1295400" cy="360363"/>
              </a:xfrm>
              <a:prstGeom prst="leftArrow">
                <a:avLst>
                  <a:gd name="adj1" fmla="val 50000"/>
                  <a:gd name="adj2" fmla="val 89868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0737" name="Text Box 16"/>
            <p:cNvSpPr txBox="1">
              <a:spLocks noChangeArrowheads="1"/>
            </p:cNvSpPr>
            <p:nvPr/>
          </p:nvSpPr>
          <p:spPr bwMode="auto">
            <a:xfrm>
              <a:off x="1474" y="2024"/>
              <a:ext cx="104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прямо</a:t>
              </a:r>
            </a:p>
          </p:txBody>
        </p:sp>
        <p:sp>
          <p:nvSpPr>
            <p:cNvPr id="30738" name="Text Box 17"/>
            <p:cNvSpPr txBox="1">
              <a:spLocks noChangeArrowheads="1"/>
            </p:cNvSpPr>
            <p:nvPr/>
          </p:nvSpPr>
          <p:spPr bwMode="auto">
            <a:xfrm>
              <a:off x="2835" y="2024"/>
              <a:ext cx="10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направо</a:t>
              </a:r>
            </a:p>
          </p:txBody>
        </p:sp>
        <p:sp>
          <p:nvSpPr>
            <p:cNvPr id="30739" name="Text Box 18"/>
            <p:cNvSpPr txBox="1">
              <a:spLocks noChangeArrowheads="1"/>
            </p:cNvSpPr>
            <p:nvPr/>
          </p:nvSpPr>
          <p:spPr bwMode="auto">
            <a:xfrm>
              <a:off x="4195" y="2024"/>
              <a:ext cx="12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налево</a:t>
              </a:r>
            </a:p>
          </p:txBody>
        </p:sp>
        <p:sp>
          <p:nvSpPr>
            <p:cNvPr id="30740" name="Text Box 19"/>
            <p:cNvSpPr txBox="1">
              <a:spLocks noChangeArrowheads="1"/>
            </p:cNvSpPr>
            <p:nvPr/>
          </p:nvSpPr>
          <p:spPr bwMode="auto">
            <a:xfrm>
              <a:off x="113" y="1933"/>
              <a:ext cx="104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    прямо и направо</a:t>
              </a:r>
            </a:p>
          </p:txBody>
        </p:sp>
      </p:grpSp>
      <p:grpSp>
        <p:nvGrpSpPr>
          <p:cNvPr id="30744" name="Group 24"/>
          <p:cNvGrpSpPr>
            <a:grpSpLocks/>
          </p:cNvGrpSpPr>
          <p:nvPr/>
        </p:nvGrpSpPr>
        <p:grpSpPr bwMode="auto">
          <a:xfrm>
            <a:off x="323850" y="3860800"/>
            <a:ext cx="8280400" cy="2598738"/>
            <a:chOff x="204" y="2432"/>
            <a:chExt cx="5216" cy="1637"/>
          </a:xfrm>
        </p:grpSpPr>
        <p:pic>
          <p:nvPicPr>
            <p:cNvPr id="30725" name="Picture 7" descr="529299_w640_h640_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16" y="2478"/>
              <a:ext cx="984" cy="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8" descr="159504_w640_h640_4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68" y="2523"/>
              <a:ext cx="952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7" name="Picture 14" descr="13q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5" y="2432"/>
              <a:ext cx="984" cy="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15" descr="getrennter_fuss_radwe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478"/>
              <a:ext cx="953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Text Box 20"/>
            <p:cNvSpPr txBox="1">
              <a:spLocks noChangeArrowheads="1"/>
            </p:cNvSpPr>
            <p:nvPr/>
          </p:nvSpPr>
          <p:spPr bwMode="auto">
            <a:xfrm>
              <a:off x="3152" y="3475"/>
              <a:ext cx="81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Велосипедная      дорожка</a:t>
              </a:r>
            </a:p>
          </p:txBody>
        </p:sp>
        <p:sp>
          <p:nvSpPr>
            <p:cNvPr id="30730" name="Text Box 21"/>
            <p:cNvSpPr txBox="1">
              <a:spLocks noChangeArrowheads="1"/>
            </p:cNvSpPr>
            <p:nvPr/>
          </p:nvSpPr>
          <p:spPr bwMode="auto">
            <a:xfrm>
              <a:off x="4558" y="3566"/>
              <a:ext cx="81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Пешеходная дорожка</a:t>
              </a:r>
            </a:p>
          </p:txBody>
        </p:sp>
        <p:sp>
          <p:nvSpPr>
            <p:cNvPr id="30731" name="Text Box 22"/>
            <p:cNvSpPr txBox="1">
              <a:spLocks noChangeArrowheads="1"/>
            </p:cNvSpPr>
            <p:nvPr/>
          </p:nvSpPr>
          <p:spPr bwMode="auto">
            <a:xfrm>
              <a:off x="1701" y="3475"/>
              <a:ext cx="953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Дорожка                      для пешеходов                     и                    велосипедистов</a:t>
              </a:r>
            </a:p>
          </p:txBody>
        </p:sp>
        <p:sp>
          <p:nvSpPr>
            <p:cNvPr id="30732" name="Text Box 24"/>
            <p:cNvSpPr txBox="1">
              <a:spLocks noChangeArrowheads="1"/>
            </p:cNvSpPr>
            <p:nvPr/>
          </p:nvSpPr>
          <p:spPr bwMode="auto">
            <a:xfrm>
              <a:off x="204" y="3566"/>
              <a:ext cx="10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Движение налево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42988" y="188913"/>
            <a:ext cx="72723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rgbClr val="0033CC"/>
                </a:solidFill>
                <a:latin typeface="Sylfaen" pitchFamily="18" charset="0"/>
              </a:rPr>
              <a:t>Информационно - указательные знаки</a:t>
            </a:r>
          </a:p>
        </p:txBody>
      </p:sp>
      <p:grpSp>
        <p:nvGrpSpPr>
          <p:cNvPr id="31761" name="Group 17"/>
          <p:cNvGrpSpPr>
            <a:grpSpLocks/>
          </p:cNvGrpSpPr>
          <p:nvPr/>
        </p:nvGrpSpPr>
        <p:grpSpPr bwMode="auto">
          <a:xfrm>
            <a:off x="323850" y="1196975"/>
            <a:ext cx="8480425" cy="2101850"/>
            <a:chOff x="204" y="754"/>
            <a:chExt cx="5342" cy="1324"/>
          </a:xfrm>
        </p:grpSpPr>
        <p:pic>
          <p:nvPicPr>
            <p:cNvPr id="31757" name="Picture 31" descr="1252921760_peshekhodnyjj-perekhod-nadzemnyjj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754"/>
              <a:ext cx="997" cy="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8" name="Picture 32" descr="1252921760_peshekhodnyjj-perekhod-nadzemnyjj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9" y="754"/>
              <a:ext cx="997" cy="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9" name="Picture 38" descr="228_lar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4" y="754"/>
              <a:ext cx="942" cy="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0" name="Picture 39" descr="228_larg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4" y="754"/>
              <a:ext cx="943" cy="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41"/>
            <p:cNvSpPr txBox="1">
              <a:spLocks noChangeArrowheads="1"/>
            </p:cNvSpPr>
            <p:nvPr/>
          </p:nvSpPr>
          <p:spPr bwMode="auto">
            <a:xfrm>
              <a:off x="431" y="1752"/>
              <a:ext cx="181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Подземный пешеходный переход                         (место перехода через дорогу)</a:t>
              </a:r>
            </a:p>
          </p:txBody>
        </p:sp>
        <p:sp>
          <p:nvSpPr>
            <p:cNvPr id="3" name="Text Box 42"/>
            <p:cNvSpPr txBox="1">
              <a:spLocks noChangeArrowheads="1"/>
            </p:cNvSpPr>
            <p:nvPr/>
          </p:nvSpPr>
          <p:spPr bwMode="auto">
            <a:xfrm>
              <a:off x="3742" y="1752"/>
              <a:ext cx="163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Пешеходный переход                             (место перехода через дорогу)</a:t>
              </a:r>
            </a:p>
          </p:txBody>
        </p:sp>
      </p:grpSp>
      <p:grpSp>
        <p:nvGrpSpPr>
          <p:cNvPr id="31762" name="Group 18"/>
          <p:cNvGrpSpPr>
            <a:grpSpLocks/>
          </p:cNvGrpSpPr>
          <p:nvPr/>
        </p:nvGrpSpPr>
        <p:grpSpPr bwMode="auto">
          <a:xfrm>
            <a:off x="395288" y="3429000"/>
            <a:ext cx="8226425" cy="3106738"/>
            <a:chOff x="249" y="2160"/>
            <a:chExt cx="5182" cy="1957"/>
          </a:xfrm>
        </p:grpSpPr>
        <p:pic>
          <p:nvPicPr>
            <p:cNvPr id="31749" name="Picture 33" descr="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" y="2205"/>
              <a:ext cx="996" cy="1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34" descr="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55" y="2205"/>
              <a:ext cx="997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35" descr="1243666301_tralejbus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77" y="2160"/>
              <a:ext cx="1054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Picture 36" descr="ukazateli_032_bi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16" y="2205"/>
              <a:ext cx="999" cy="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3" name="Text Box 43"/>
            <p:cNvSpPr txBox="1">
              <a:spLocks noChangeArrowheads="1"/>
            </p:cNvSpPr>
            <p:nvPr/>
          </p:nvSpPr>
          <p:spPr bwMode="auto">
            <a:xfrm>
              <a:off x="385" y="3612"/>
              <a:ext cx="72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трамвая</a:t>
              </a:r>
            </a:p>
          </p:txBody>
        </p:sp>
        <p:sp>
          <p:nvSpPr>
            <p:cNvPr id="31754" name="Text Box 44"/>
            <p:cNvSpPr txBox="1">
              <a:spLocks noChangeArrowheads="1"/>
            </p:cNvSpPr>
            <p:nvPr/>
          </p:nvSpPr>
          <p:spPr bwMode="auto">
            <a:xfrm>
              <a:off x="3152" y="3612"/>
              <a:ext cx="72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  автобусов</a:t>
              </a:r>
            </a:p>
          </p:txBody>
        </p:sp>
        <p:sp>
          <p:nvSpPr>
            <p:cNvPr id="31755" name="Text Box 45"/>
            <p:cNvSpPr txBox="1">
              <a:spLocks noChangeArrowheads="1"/>
            </p:cNvSpPr>
            <p:nvPr/>
          </p:nvSpPr>
          <p:spPr bwMode="auto">
            <a:xfrm>
              <a:off x="4513" y="3657"/>
              <a:ext cx="81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троллейбусов</a:t>
              </a:r>
            </a:p>
          </p:txBody>
        </p:sp>
        <p:sp>
          <p:nvSpPr>
            <p:cNvPr id="31756" name="Text Box 46"/>
            <p:cNvSpPr txBox="1">
              <a:spLocks noChangeArrowheads="1"/>
            </p:cNvSpPr>
            <p:nvPr/>
          </p:nvSpPr>
          <p:spPr bwMode="auto">
            <a:xfrm>
              <a:off x="1791" y="3612"/>
              <a:ext cx="72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Место остановки такси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14546" y="285728"/>
            <a:ext cx="4500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Sylfaen" pitchFamily="18" charset="0"/>
              </a:rPr>
              <a:t>Информационные</a:t>
            </a:r>
            <a:endParaRPr lang="ru-RU" sz="3200" b="1" dirty="0">
              <a:solidFill>
                <a:srgbClr val="0033CC"/>
              </a:solidFill>
              <a:latin typeface="Sylfae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80"/>
                            </p:stCondLst>
                            <p:childTnLst>
                              <p:par>
                                <p:cTn id="2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4100" grpId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3572b063c5f9ddd88b9d3530b75ed86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076700"/>
            <a:ext cx="32289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203575" y="692150"/>
            <a:ext cx="396081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Автомобиль</a:t>
            </a: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6227763" y="1989138"/>
            <a:ext cx="2232025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Дорога</a:t>
            </a:r>
          </a:p>
        </p:txBody>
      </p:sp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3563938" y="3284538"/>
            <a:ext cx="3024187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99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Пешеход</a:t>
            </a:r>
          </a:p>
        </p:txBody>
      </p:sp>
      <p:pic>
        <p:nvPicPr>
          <p:cNvPr id="2059" name="Picture 11" descr="stop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4813"/>
            <a:ext cx="194786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14313" y="4857750"/>
            <a:ext cx="5175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lfaen" pitchFamily="18" charset="0"/>
              </a:rPr>
              <a:t>Дисциплина на улицах, дорогах и в транспорте – залог БЕЗОПАСНОСТИ</a:t>
            </a:r>
          </a:p>
        </p:txBody>
      </p:sp>
      <p:sp>
        <p:nvSpPr>
          <p:cNvPr id="15368" name="TextBox 9"/>
          <p:cNvSpPr txBox="1">
            <a:spLocks noChangeArrowheads="1"/>
          </p:cNvSpPr>
          <p:nvPr/>
        </p:nvSpPr>
        <p:spPr bwMode="auto">
          <a:xfrm>
            <a:off x="8358188" y="37147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57" grpId="0" animBg="1"/>
      <p:bldP spid="2058" grpId="0" animBg="1"/>
      <p:bldP spid="20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627313" y="188913"/>
            <a:ext cx="331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>
                <a:solidFill>
                  <a:srgbClr val="0033CC"/>
                </a:solidFill>
                <a:latin typeface="Sylfaen" pitchFamily="18" charset="0"/>
              </a:rPr>
              <a:t>Знаки сервиса</a:t>
            </a:r>
          </a:p>
        </p:txBody>
      </p:sp>
      <p:grpSp>
        <p:nvGrpSpPr>
          <p:cNvPr id="32787" name="Group 19"/>
          <p:cNvGrpSpPr>
            <a:grpSpLocks/>
          </p:cNvGrpSpPr>
          <p:nvPr/>
        </p:nvGrpSpPr>
        <p:grpSpPr bwMode="auto">
          <a:xfrm>
            <a:off x="468313" y="1052513"/>
            <a:ext cx="7996237" cy="2746375"/>
            <a:chOff x="295" y="663"/>
            <a:chExt cx="5037" cy="1730"/>
          </a:xfrm>
        </p:grpSpPr>
        <p:pic>
          <p:nvPicPr>
            <p:cNvPr id="32781" name="Picture 9" descr="Graphic0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5" y="663"/>
              <a:ext cx="900" cy="1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2" name="Picture 12" descr="fUYUITCu1FYGCgG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61" y="663"/>
              <a:ext cx="840" cy="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3" name="Picture 13" descr="Graphic00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68" y="663"/>
              <a:ext cx="864" cy="1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4" name="Picture 16" descr="Graphic0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5" y="663"/>
              <a:ext cx="894" cy="1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5" name="Text Box 17"/>
            <p:cNvSpPr txBox="1">
              <a:spLocks noChangeArrowheads="1"/>
            </p:cNvSpPr>
            <p:nvPr/>
          </p:nvSpPr>
          <p:spPr bwMode="auto">
            <a:xfrm>
              <a:off x="295" y="1979"/>
              <a:ext cx="90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Пункт питания</a:t>
              </a:r>
            </a:p>
          </p:txBody>
        </p:sp>
        <p:sp>
          <p:nvSpPr>
            <p:cNvPr id="32786" name="Text Box 18"/>
            <p:cNvSpPr txBox="1">
              <a:spLocks noChangeArrowheads="1"/>
            </p:cNvSpPr>
            <p:nvPr/>
          </p:nvSpPr>
          <p:spPr bwMode="auto">
            <a:xfrm>
              <a:off x="1474" y="1933"/>
              <a:ext cx="131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Пост                    дорожно – патрульной     службы</a:t>
              </a:r>
            </a:p>
          </p:txBody>
        </p:sp>
        <p:sp>
          <p:nvSpPr>
            <p:cNvPr id="2" name="Text Box 19"/>
            <p:cNvSpPr txBox="1">
              <a:spLocks noChangeArrowheads="1"/>
            </p:cNvSpPr>
            <p:nvPr/>
          </p:nvSpPr>
          <p:spPr bwMode="auto">
            <a:xfrm>
              <a:off x="2971" y="1933"/>
              <a:ext cx="1134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Авто – заправочная станция</a:t>
              </a:r>
            </a:p>
          </p:txBody>
        </p:sp>
        <p:sp>
          <p:nvSpPr>
            <p:cNvPr id="3" name="Text Box 20"/>
            <p:cNvSpPr txBox="1">
              <a:spLocks noChangeArrowheads="1"/>
            </p:cNvSpPr>
            <p:nvPr/>
          </p:nvSpPr>
          <p:spPr bwMode="auto">
            <a:xfrm>
              <a:off x="4604" y="1933"/>
              <a:ext cx="58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Телефон</a:t>
              </a:r>
            </a:p>
          </p:txBody>
        </p:sp>
      </p:grpSp>
      <p:grpSp>
        <p:nvGrpSpPr>
          <p:cNvPr id="32788" name="Group 20"/>
          <p:cNvGrpSpPr>
            <a:grpSpLocks/>
          </p:cNvGrpSpPr>
          <p:nvPr/>
        </p:nvGrpSpPr>
        <p:grpSpPr bwMode="auto">
          <a:xfrm>
            <a:off x="611188" y="3789363"/>
            <a:ext cx="7874000" cy="2674937"/>
            <a:chOff x="385" y="2387"/>
            <a:chExt cx="4960" cy="1685"/>
          </a:xfrm>
        </p:grpSpPr>
        <p:pic>
          <p:nvPicPr>
            <p:cNvPr id="32773" name="Picture 10" descr="1243666210_skoray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1" y="2478"/>
              <a:ext cx="797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Picture 11" descr="Graphic0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16" y="2432"/>
              <a:ext cx="832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Picture 14" descr="Graphic00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5" y="2478"/>
              <a:ext cx="802" cy="1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6" name="Picture 15" descr="Graphic0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13" y="2387"/>
              <a:ext cx="832" cy="1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7" name="Text Box 21"/>
            <p:cNvSpPr txBox="1">
              <a:spLocks noChangeArrowheads="1"/>
            </p:cNvSpPr>
            <p:nvPr/>
          </p:nvSpPr>
          <p:spPr bwMode="auto">
            <a:xfrm>
              <a:off x="476" y="3657"/>
              <a:ext cx="6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Больница</a:t>
              </a:r>
            </a:p>
          </p:txBody>
        </p:sp>
        <p:sp>
          <p:nvSpPr>
            <p:cNvPr id="32778" name="Text Box 22"/>
            <p:cNvSpPr txBox="1">
              <a:spLocks noChangeArrowheads="1"/>
            </p:cNvSpPr>
            <p:nvPr/>
          </p:nvSpPr>
          <p:spPr bwMode="auto">
            <a:xfrm>
              <a:off x="1565" y="3702"/>
              <a:ext cx="122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Пункт первой медицинской помощи</a:t>
              </a:r>
            </a:p>
          </p:txBody>
        </p:sp>
        <p:sp>
          <p:nvSpPr>
            <p:cNvPr id="32779" name="Text Box 23"/>
            <p:cNvSpPr txBox="1">
              <a:spLocks noChangeArrowheads="1"/>
            </p:cNvSpPr>
            <p:nvPr/>
          </p:nvSpPr>
          <p:spPr bwMode="auto">
            <a:xfrm>
              <a:off x="3334" y="3657"/>
              <a:ext cx="5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Кемпинг</a:t>
              </a:r>
            </a:p>
          </p:txBody>
        </p:sp>
        <p:sp>
          <p:nvSpPr>
            <p:cNvPr id="32780" name="Text Box 24"/>
            <p:cNvSpPr txBox="1">
              <a:spLocks noChangeArrowheads="1"/>
            </p:cNvSpPr>
            <p:nvPr/>
          </p:nvSpPr>
          <p:spPr bwMode="auto">
            <a:xfrm>
              <a:off x="4604" y="3612"/>
              <a:ext cx="68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400">
                  <a:latin typeface="Sylfaen" pitchFamily="18" charset="0"/>
                </a:rPr>
                <a:t>Гостиница     или                мотель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929063" y="2428875"/>
            <a:ext cx="2735262" cy="13684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Дорожные</a:t>
            </a:r>
          </a:p>
          <a:p>
            <a:pPr algn="ctr">
              <a:defRPr/>
            </a:pPr>
            <a:r>
              <a:rPr lang="ru-RU" sz="40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>знаки</a:t>
            </a:r>
          </a:p>
        </p:txBody>
      </p:sp>
      <p:grpSp>
        <p:nvGrpSpPr>
          <p:cNvPr id="2" name="Группа 24"/>
          <p:cNvGrpSpPr>
            <a:grpSpLocks/>
          </p:cNvGrpSpPr>
          <p:nvPr/>
        </p:nvGrpSpPr>
        <p:grpSpPr bwMode="auto">
          <a:xfrm>
            <a:off x="6000750" y="4214813"/>
            <a:ext cx="2089150" cy="2087562"/>
            <a:chOff x="6732588" y="4005263"/>
            <a:chExt cx="2089150" cy="2087562"/>
          </a:xfrm>
        </p:grpSpPr>
        <p:sp>
          <p:nvSpPr>
            <p:cNvPr id="33826" name="Oval 19"/>
            <p:cNvSpPr>
              <a:spLocks noChangeArrowheads="1"/>
            </p:cNvSpPr>
            <p:nvPr/>
          </p:nvSpPr>
          <p:spPr bwMode="auto">
            <a:xfrm>
              <a:off x="6732588" y="4005263"/>
              <a:ext cx="2089150" cy="2087562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8" name="Text Box 20"/>
            <p:cNvSpPr txBox="1">
              <a:spLocks noChangeArrowheads="1"/>
            </p:cNvSpPr>
            <p:nvPr/>
          </p:nvSpPr>
          <p:spPr bwMode="auto">
            <a:xfrm>
              <a:off x="6732588" y="4724400"/>
              <a:ext cx="2087563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itchFamily="18" charset="0"/>
                </a:rPr>
                <a:t>Предписывающие знаки</a:t>
              </a:r>
            </a:p>
          </p:txBody>
        </p:sp>
      </p:grpSp>
      <p:grpSp>
        <p:nvGrpSpPr>
          <p:cNvPr id="3" name="Группа 25"/>
          <p:cNvGrpSpPr>
            <a:grpSpLocks/>
          </p:cNvGrpSpPr>
          <p:nvPr/>
        </p:nvGrpSpPr>
        <p:grpSpPr bwMode="auto">
          <a:xfrm>
            <a:off x="3071813" y="4357688"/>
            <a:ext cx="1800225" cy="2303462"/>
            <a:chOff x="3995738" y="4292600"/>
            <a:chExt cx="1800225" cy="2303463"/>
          </a:xfrm>
        </p:grpSpPr>
        <p:sp>
          <p:nvSpPr>
            <p:cNvPr id="33823" name="Rectangle 22"/>
            <p:cNvSpPr>
              <a:spLocks noChangeArrowheads="1"/>
            </p:cNvSpPr>
            <p:nvPr/>
          </p:nvSpPr>
          <p:spPr bwMode="auto">
            <a:xfrm>
              <a:off x="3995738" y="4292600"/>
              <a:ext cx="1800225" cy="230346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24" name="Rectangle 24"/>
            <p:cNvSpPr>
              <a:spLocks noChangeArrowheads="1"/>
            </p:cNvSpPr>
            <p:nvPr/>
          </p:nvSpPr>
          <p:spPr bwMode="auto">
            <a:xfrm>
              <a:off x="4140200" y="44370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1" name="Text Box 23"/>
            <p:cNvSpPr txBox="1">
              <a:spLocks noChangeArrowheads="1"/>
            </p:cNvSpPr>
            <p:nvPr/>
          </p:nvSpPr>
          <p:spPr bwMode="auto">
            <a:xfrm>
              <a:off x="4067175" y="5300662"/>
              <a:ext cx="1655763" cy="1190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Информационно- </a:t>
              </a:r>
              <a:r>
                <a:rPr lang="ru-RU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lfaen" pitchFamily="18" charset="0"/>
                </a:rPr>
                <a:t>указательные знаки</a:t>
              </a:r>
            </a:p>
          </p:txBody>
        </p:sp>
      </p:grpSp>
      <p:grpSp>
        <p:nvGrpSpPr>
          <p:cNvPr id="4" name="Группа 26"/>
          <p:cNvGrpSpPr>
            <a:grpSpLocks/>
          </p:cNvGrpSpPr>
          <p:nvPr/>
        </p:nvGrpSpPr>
        <p:grpSpPr bwMode="auto">
          <a:xfrm>
            <a:off x="214313" y="3429000"/>
            <a:ext cx="1800225" cy="2376488"/>
            <a:chOff x="611188" y="4076700"/>
            <a:chExt cx="1800225" cy="2376488"/>
          </a:xfrm>
        </p:grpSpPr>
        <p:sp>
          <p:nvSpPr>
            <p:cNvPr id="33820" name="Rectangle 21"/>
            <p:cNvSpPr>
              <a:spLocks noChangeArrowheads="1"/>
            </p:cNvSpPr>
            <p:nvPr/>
          </p:nvSpPr>
          <p:spPr bwMode="auto">
            <a:xfrm>
              <a:off x="611188" y="4076700"/>
              <a:ext cx="1800225" cy="2376488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21" name="Rectangle 25"/>
            <p:cNvSpPr>
              <a:spLocks noChangeArrowheads="1"/>
            </p:cNvSpPr>
            <p:nvPr/>
          </p:nvSpPr>
          <p:spPr bwMode="auto">
            <a:xfrm>
              <a:off x="755650" y="4221163"/>
              <a:ext cx="1512888" cy="1439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4" name="Text Box 26"/>
            <p:cNvSpPr txBox="1">
              <a:spLocks noChangeArrowheads="1"/>
            </p:cNvSpPr>
            <p:nvPr/>
          </p:nvSpPr>
          <p:spPr bwMode="auto">
            <a:xfrm>
              <a:off x="900113" y="5013325"/>
              <a:ext cx="12239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Знаки        сервиса</a:t>
              </a:r>
            </a:p>
          </p:txBody>
        </p:sp>
      </p:grpSp>
      <p:grpSp>
        <p:nvGrpSpPr>
          <p:cNvPr id="5" name="Группа 27"/>
          <p:cNvGrpSpPr>
            <a:grpSpLocks/>
          </p:cNvGrpSpPr>
          <p:nvPr/>
        </p:nvGrpSpPr>
        <p:grpSpPr bwMode="auto">
          <a:xfrm>
            <a:off x="571500" y="357188"/>
            <a:ext cx="3024188" cy="2162175"/>
            <a:chOff x="571472" y="1142984"/>
            <a:chExt cx="3024187" cy="2162175"/>
          </a:xfrm>
        </p:grpSpPr>
        <p:sp>
          <p:nvSpPr>
            <p:cNvPr id="33817" name="AutoShape 27"/>
            <p:cNvSpPr>
              <a:spLocks noChangeArrowheads="1"/>
            </p:cNvSpPr>
            <p:nvPr/>
          </p:nvSpPr>
          <p:spPr bwMode="auto">
            <a:xfrm>
              <a:off x="571472" y="1142984"/>
              <a:ext cx="3024187" cy="2162175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18" name="AutoShape 28"/>
            <p:cNvSpPr>
              <a:spLocks noChangeArrowheads="1"/>
            </p:cNvSpPr>
            <p:nvPr/>
          </p:nvSpPr>
          <p:spPr bwMode="auto">
            <a:xfrm>
              <a:off x="1042988" y="1412875"/>
              <a:ext cx="2159000" cy="151288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19" name="Text Box 29"/>
            <p:cNvSpPr txBox="1">
              <a:spLocks noChangeArrowheads="1"/>
            </p:cNvSpPr>
            <p:nvPr/>
          </p:nvSpPr>
          <p:spPr bwMode="auto">
            <a:xfrm>
              <a:off x="1042988" y="2565400"/>
              <a:ext cx="2160587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700">
                  <a:latin typeface="Sylfaen" pitchFamily="18" charset="0"/>
                </a:rPr>
                <a:t>Предупреждающие</a:t>
              </a:r>
              <a:r>
                <a:rPr lang="ru-RU">
                  <a:latin typeface="Sylfaen" pitchFamily="18" charset="0"/>
                </a:rPr>
                <a:t>  </a:t>
              </a:r>
              <a:r>
                <a:rPr lang="ru-RU">
                  <a:solidFill>
                    <a:schemeClr val="bg1"/>
                  </a:solidFill>
                  <a:latin typeface="Sylfaen" pitchFamily="18" charset="0"/>
                </a:rPr>
                <a:t>знаки</a:t>
              </a:r>
            </a:p>
          </p:txBody>
        </p:sp>
      </p:grpSp>
      <p:sp>
        <p:nvSpPr>
          <p:cNvPr id="22559" name="Line 31"/>
          <p:cNvSpPr>
            <a:spLocks noChangeShapeType="1"/>
          </p:cNvSpPr>
          <p:nvPr/>
        </p:nvSpPr>
        <p:spPr bwMode="auto">
          <a:xfrm flipH="1">
            <a:off x="3929058" y="3857628"/>
            <a:ext cx="714380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 flipH="1">
            <a:off x="2000232" y="3429000"/>
            <a:ext cx="1857388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6429388" y="3857628"/>
            <a:ext cx="500066" cy="35719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 flipH="1" flipV="1">
            <a:off x="3286116" y="1857364"/>
            <a:ext cx="1500198" cy="5000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V="1">
            <a:off x="5429256" y="1714488"/>
            <a:ext cx="430213" cy="64294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0033CC"/>
            </a:contourClr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6" name="Группа 23"/>
          <p:cNvGrpSpPr>
            <a:grpSpLocks/>
          </p:cNvGrpSpPr>
          <p:nvPr/>
        </p:nvGrpSpPr>
        <p:grpSpPr bwMode="auto">
          <a:xfrm>
            <a:off x="5786438" y="142875"/>
            <a:ext cx="2089150" cy="2087563"/>
            <a:chOff x="6732588" y="333375"/>
            <a:chExt cx="2089150" cy="2087563"/>
          </a:xfrm>
        </p:grpSpPr>
        <p:sp>
          <p:nvSpPr>
            <p:cNvPr id="33814" name="Oval 36"/>
            <p:cNvSpPr>
              <a:spLocks noChangeArrowheads="1"/>
            </p:cNvSpPr>
            <p:nvPr/>
          </p:nvSpPr>
          <p:spPr bwMode="auto">
            <a:xfrm>
              <a:off x="6732588" y="333375"/>
              <a:ext cx="2089150" cy="208756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815" name="Oval 37"/>
            <p:cNvSpPr>
              <a:spLocks noChangeArrowheads="1"/>
            </p:cNvSpPr>
            <p:nvPr/>
          </p:nvSpPr>
          <p:spPr bwMode="auto">
            <a:xfrm>
              <a:off x="6948488" y="549275"/>
              <a:ext cx="1655762" cy="165417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41" name="Text Box 13"/>
            <p:cNvSpPr txBox="1">
              <a:spLocks noChangeArrowheads="1"/>
            </p:cNvSpPr>
            <p:nvPr/>
          </p:nvSpPr>
          <p:spPr bwMode="auto">
            <a:xfrm>
              <a:off x="6948488" y="1052513"/>
              <a:ext cx="1657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Запрещающие   </a:t>
              </a:r>
              <a:b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</a:br>
              <a:r>
                <a:rPr lang="ru-RU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lfaen" pitchFamily="18" charset="0"/>
                </a:rPr>
                <a:t>       знаки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99FF"/>
            </a:gs>
            <a:gs pos="50000">
              <a:srgbClr val="FFFFCC"/>
            </a:gs>
            <a:gs pos="100000">
              <a:srgbClr val="99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5107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404813"/>
            <a:ext cx="1738313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7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476250"/>
            <a:ext cx="16573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1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549275"/>
            <a:ext cx="15128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ukazateli_032_b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2708275"/>
            <a:ext cx="13303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10" descr="Graphic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2708275"/>
            <a:ext cx="127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971550" y="2205038"/>
            <a:ext cx="2160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Дорожные работы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3851275" y="220503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Обгон запрещён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6516688" y="2133600"/>
            <a:ext cx="208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Движение прямо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1619250" y="4581525"/>
            <a:ext cx="25193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Пункт первой медицинской помощи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932363" y="4652963"/>
            <a:ext cx="30241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Место остановки автобуса и (или) троллейбуса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1042988" y="5805488"/>
            <a:ext cx="7058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CC0000"/>
                </a:solidFill>
              </a:rPr>
              <a:t>К какой группе относится каждый знак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9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  <p:bldP spid="40972" grpId="0"/>
      <p:bldP spid="40973" grpId="0"/>
      <p:bldP spid="40974" grpId="0"/>
      <p:bldP spid="40975" grpId="0"/>
      <p:bldP spid="409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03о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79938"/>
            <a:ext cx="2089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WordArt 3"/>
          <p:cNvSpPr>
            <a:spLocks noChangeArrowheads="1" noChangeShapeType="1" noTextEdit="1"/>
          </p:cNvSpPr>
          <p:nvPr/>
        </p:nvSpPr>
        <p:spPr bwMode="auto">
          <a:xfrm>
            <a:off x="785813" y="3714750"/>
            <a:ext cx="3816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Подача звукового сигнала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запрещена!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95288" y="692150"/>
            <a:ext cx="42481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Не шумите музыканты, даже</a:t>
            </a:r>
            <a:b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если вы таланты: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Тут сигналить не годится,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рядом школа и больница.</a:t>
            </a:r>
          </a:p>
        </p:txBody>
      </p:sp>
      <p:pic>
        <p:nvPicPr>
          <p:cNvPr id="20485" name="Picture 5" descr="Untitled-1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lum bright="12000" contrast="36000"/>
          </a:blip>
          <a:srcRect/>
          <a:stretch>
            <a:fillRect/>
          </a:stretch>
        </p:blipFill>
        <p:spPr>
          <a:xfrm>
            <a:off x="5148263" y="260350"/>
            <a:ext cx="3771900" cy="4114800"/>
          </a:xfrm>
        </p:spPr>
      </p:pic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5857884" y="285728"/>
            <a:ext cx="2160588" cy="2160588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487" name="Picture 7" descr="1243666104_kirpi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163" y="4797425"/>
            <a:ext cx="10445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7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4724400"/>
            <a:ext cx="12319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 descr="537780_w640_h640_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5113" y="4797425"/>
            <a:ext cx="100806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7245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1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70199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8243888" y="58769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 build="p" advAuto="500"/>
      <p:bldP spid="20486" grpId="0" animBg="1"/>
      <p:bldP spid="20486" grpId="1" animBg="1"/>
      <p:bldP spid="20490" grpId="0"/>
      <p:bldP spid="20491" grpId="0"/>
      <p:bldP spid="204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ntitled-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 r="3986" b="3345"/>
          <a:stretch>
            <a:fillRect/>
          </a:stretch>
        </p:blipFill>
        <p:spPr>
          <a:xfrm>
            <a:off x="5003800" y="115888"/>
            <a:ext cx="3990975" cy="4537075"/>
          </a:xfrm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8313" y="3860800"/>
            <a:ext cx="4319587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 зайчишку, и Маришку, 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и соседского мальчишку</a:t>
            </a: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чётко</a:t>
            </a:r>
            <a:r>
              <a:rPr lang="ru-RU" sz="24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знак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оповещает,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             въезд</a:t>
            </a:r>
            <a:r>
              <a:rPr lang="ru-RU" sz="2000" b="1" i="1">
                <a:solidFill>
                  <a:srgbClr val="3333CC"/>
                </a:solidFill>
              </a:rPr>
              <a:t> машинам</a:t>
            </a:r>
            <a:r>
              <a:rPr lang="ru-RU" sz="2000" b="1" i="1"/>
              <a:t>  </a:t>
            </a:r>
          </a:p>
          <a:p>
            <a:pPr>
              <a:spcBef>
                <a:spcPct val="50000"/>
              </a:spcBef>
            </a:pPr>
            <a:r>
              <a:rPr lang="ru-RU" sz="2000" b="1" i="1"/>
              <a:t>                          </a:t>
            </a:r>
            <a:r>
              <a:rPr lang="ru-RU" sz="2000" b="1" i="1">
                <a:solidFill>
                  <a:srgbClr val="FF0000"/>
                </a:solidFill>
              </a:rPr>
              <a:t>ЗАПРЕЩАЕТ!</a:t>
            </a:r>
          </a:p>
        </p:txBody>
      </p:sp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1042988" y="476250"/>
            <a:ext cx="3240087" cy="7191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Въезд запрещён!</a:t>
            </a:r>
          </a:p>
        </p:txBody>
      </p:sp>
      <p:pic>
        <p:nvPicPr>
          <p:cNvPr id="27656" name="Picture 8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868863"/>
            <a:ext cx="1081087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1243666104_kirpi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25" y="4797425"/>
            <a:ext cx="114458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0" descr="7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7625" y="4797425"/>
            <a:ext cx="130492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5867400" y="115888"/>
            <a:ext cx="2376488" cy="2449512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8040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5508625" y="58769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8243888" y="58769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  <p:pic>
        <p:nvPicPr>
          <p:cNvPr id="27663" name="Picture 15" descr="велосипед_даунхилл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444482">
            <a:off x="1042988" y="1700213"/>
            <a:ext cx="206216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500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4" grpId="0" animBg="1"/>
      <p:bldP spid="27659" grpId="0" animBg="1"/>
      <p:bldP spid="27659" grpId="1" animBg="1"/>
      <p:bldP spid="27660" grpId="0"/>
      <p:bldP spid="27661" grpId="0"/>
      <p:bldP spid="276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Untitled-1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lum contrast="24000"/>
          </a:blip>
          <a:srcRect t="4674"/>
          <a:stretch>
            <a:fillRect/>
          </a:stretch>
        </p:blipFill>
        <p:spPr>
          <a:xfrm>
            <a:off x="4716463" y="333375"/>
            <a:ext cx="4233862" cy="4403725"/>
          </a:xfrm>
        </p:spPr>
      </p:pic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539750" y="1125538"/>
            <a:ext cx="3671888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Велосипедная дорожка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23850" y="2492375"/>
            <a:ext cx="41052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6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Можно ехать мне и Феде                     Тут лишь на велосипеде…                 Хорошо, что не купили                       Мамы нам автомобили</a:t>
            </a:r>
          </a:p>
        </p:txBody>
      </p:sp>
      <p:pic>
        <p:nvPicPr>
          <p:cNvPr id="28679" name="Picture 7" descr="529299_w640_h640_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4868863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159504_w640_h640_4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4868863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zapreshaychie_013_bi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857750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5572125" y="428625"/>
            <a:ext cx="2447925" cy="2447925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795963" y="6021388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995738" y="60928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195513" y="61658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8" grpId="0"/>
      <p:bldP spid="28682" grpId="0" animBg="1"/>
      <p:bldP spid="28682" grpId="1" animBg="1"/>
      <p:bldP spid="28683" grpId="0"/>
      <p:bldP spid="28684" grpId="0"/>
      <p:bldP spid="2868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1692275" y="333375"/>
            <a:ext cx="597535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Пешеходный  переход</a:t>
            </a:r>
          </a:p>
        </p:txBody>
      </p:sp>
      <p:pic>
        <p:nvPicPr>
          <p:cNvPr id="33795" name="Picture 3" descr="Untitled-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lum bright="6000" contrast="12000"/>
          </a:blip>
          <a:srcRect t="2972" r="1779" b="1189"/>
          <a:stretch>
            <a:fillRect/>
          </a:stretch>
        </p:blipFill>
        <p:spPr>
          <a:xfrm>
            <a:off x="250825" y="1196975"/>
            <a:ext cx="4032250" cy="4608513"/>
          </a:xfrm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643438" y="1928813"/>
            <a:ext cx="421163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Этот знак такого рода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Он на страже пешехода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Переходим с куклой вместе</a:t>
            </a:r>
          </a:p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Мы дорогу в этом месте!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187450" y="1196975"/>
            <a:ext cx="2160588" cy="20875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3799" name="Picture 7" descr="228_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652963"/>
            <a:ext cx="12842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151828_w640_h640_13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4652963"/>
            <a:ext cx="15113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9" descr="1252921760_peshekhodnyjj-perekhod-nadzemnyj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188" y="4652963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932363" y="59499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6588125" y="5949950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8101013" y="59499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6" grpId="0"/>
      <p:bldP spid="33798" grpId="0" animBg="1"/>
      <p:bldP spid="33798" grpId="1" animBg="1"/>
      <p:bldP spid="33802" grpId="0"/>
      <p:bldP spid="33803" grpId="0"/>
      <p:bldP spid="3380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9D9AE"/>
            </a:gs>
            <a:gs pos="50000">
              <a:srgbClr val="FFFFCC"/>
            </a:gs>
            <a:gs pos="100000">
              <a:srgbClr val="D9D9A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228_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4221163"/>
            <a:ext cx="20685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151828_w640_h640_13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1268413"/>
            <a:ext cx="237648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WordArt 6"/>
          <p:cNvSpPr>
            <a:spLocks noChangeArrowheads="1" noChangeShapeType="1" noTextEdit="1"/>
          </p:cNvSpPr>
          <p:nvPr/>
        </p:nvSpPr>
        <p:spPr bwMode="auto">
          <a:xfrm>
            <a:off x="3059113" y="549275"/>
            <a:ext cx="2676525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Sylfaen"/>
              </a:rPr>
              <a:t>Внимание!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132138" y="1700213"/>
            <a:ext cx="554355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33CC"/>
                </a:solidFill>
              </a:rPr>
              <a:t>     Этот знак предупреждает водителя о том, что впереди будет пешеходный переход. Там, где установлен этот знак, </a:t>
            </a:r>
            <a:r>
              <a:rPr lang="ru-RU" sz="2400" b="1" dirty="0">
                <a:solidFill>
                  <a:srgbClr val="FF0000"/>
                </a:solidFill>
              </a:rPr>
              <a:t>переходить улицу нельзя! 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68313" y="4724400"/>
            <a:ext cx="55451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/>
              <a:t>  </a:t>
            </a:r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 этот знак указывает место, где находится пешеходный переход. Именно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здесь нужно переходить улицу</a:t>
            </a:r>
            <a:r>
              <a:rPr lang="ru-RU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1" grpId="0"/>
      <p:bldP spid="368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4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300663"/>
            <a:ext cx="151288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06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1268413"/>
            <a:ext cx="169703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Untitled-2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 cstate="print">
            <a:lum bright="12000" contrast="24000"/>
          </a:blip>
          <a:srcRect l="1907" t="3459"/>
          <a:stretch>
            <a:fillRect/>
          </a:stretch>
        </p:blipFill>
        <p:spPr>
          <a:xfrm>
            <a:off x="179388" y="1125538"/>
            <a:ext cx="3756025" cy="4032250"/>
          </a:xfrm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143375" y="642938"/>
            <a:ext cx="4033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Утомились мы в дороге, вот и вечер на пороге..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214813" y="1928813"/>
            <a:ext cx="38893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Шепчет знак: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«Не унывайте!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211638" y="2997200"/>
            <a:ext cx="45354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Кемпинг близок.</a:t>
            </a:r>
          </a:p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                          Отдыхайте!»</a:t>
            </a:r>
          </a:p>
        </p:txBody>
      </p:sp>
      <p:sp>
        <p:nvSpPr>
          <p:cNvPr id="31752" name="WordArt 8"/>
          <p:cNvSpPr>
            <a:spLocks noChangeArrowheads="1" noChangeShapeType="1" noTextEdit="1"/>
          </p:cNvSpPr>
          <p:nvPr/>
        </p:nvSpPr>
        <p:spPr bwMode="auto">
          <a:xfrm>
            <a:off x="539750" y="115888"/>
            <a:ext cx="3168650" cy="792162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9999"/>
                    </a:gs>
                    <a:gs pos="50000">
                      <a:srgbClr val="FF0000"/>
                    </a:gs>
                    <a:gs pos="100000">
                      <a:srgbClr val="FF9999"/>
                    </a:gs>
                  </a:gsLst>
                  <a:lin ang="2700000" scaled="1"/>
                </a:gradFill>
                <a:latin typeface="Times New Roman"/>
                <a:cs typeface="Times New Roman"/>
              </a:rPr>
              <a:t>Отдых</a:t>
            </a:r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1042988" y="1125538"/>
            <a:ext cx="2016125" cy="25193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1754" name="Picture 10" descr="Graphic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97425"/>
            <a:ext cx="13208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1243666210_skoray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4797425"/>
            <a:ext cx="12652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Graphic0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750" y="4797425"/>
            <a:ext cx="13208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5076825" y="43656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1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6516688" y="43656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8027988" y="43656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7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uild="p" advAuto="500"/>
      <p:bldP spid="31750" grpId="0" build="p" advAuto="500"/>
      <p:bldP spid="31751" grpId="0" build="p" advAuto="500"/>
      <p:bldP spid="31752" grpId="0" animBg="1"/>
      <p:bldP spid="31753" grpId="0" animBg="1"/>
      <p:bldP spid="31753" grpId="1" animBg="1"/>
      <p:bldP spid="31757" grpId="0"/>
      <p:bldP spid="31758" grpId="0"/>
      <p:bldP spid="317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Группа 6"/>
          <p:cNvGrpSpPr>
            <a:grpSpLocks/>
          </p:cNvGrpSpPr>
          <p:nvPr/>
        </p:nvGrpSpPr>
        <p:grpSpPr bwMode="auto">
          <a:xfrm>
            <a:off x="0" y="0"/>
            <a:ext cx="9144000" cy="6842125"/>
            <a:chOff x="0" y="0"/>
            <a:chExt cx="9144000" cy="6842125"/>
          </a:xfrm>
        </p:grpSpPr>
        <p:pic>
          <p:nvPicPr>
            <p:cNvPr id="16388" name="Picture 6" descr="dou_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4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" name="TextBox 4"/>
            <p:cNvSpPr txBox="1">
              <a:spLocks noChangeArrowheads="1"/>
            </p:cNvSpPr>
            <p:nvPr/>
          </p:nvSpPr>
          <p:spPr bwMode="auto">
            <a:xfrm rot="351324">
              <a:off x="4971524" y="3198002"/>
              <a:ext cx="3893404" cy="371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/>
                <a:t>Мостовая ( проезжая часть)</a:t>
              </a:r>
            </a:p>
          </p:txBody>
        </p:sp>
        <p:sp>
          <p:nvSpPr>
            <p:cNvPr id="16390" name="TextBox 5"/>
            <p:cNvSpPr txBox="1">
              <a:spLocks noChangeArrowheads="1"/>
            </p:cNvSpPr>
            <p:nvPr/>
          </p:nvSpPr>
          <p:spPr bwMode="auto">
            <a:xfrm rot="627501">
              <a:off x="0" y="3929066"/>
              <a:ext cx="19287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/>
                <a:t>тротуар</a:t>
              </a:r>
            </a:p>
          </p:txBody>
        </p:sp>
      </p:grpSp>
      <p:pic>
        <p:nvPicPr>
          <p:cNvPr id="2056" name="Picture 8" descr="PIC_0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58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2484438" y="260350"/>
            <a:ext cx="3598862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Sylfaen"/>
              </a:rPr>
              <a:t>Обгон запрещён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500562" y="2214554"/>
            <a:ext cx="388778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300" dirty="0">
                <a:solidFill>
                  <a:schemeClr val="accent2"/>
                </a:solidFill>
              </a:rPr>
              <a:t>Знак любителей обгона                Объявляет вне закона                  В этом месте, сразу ясно,             Обгонять других опасно!       </a:t>
            </a:r>
          </a:p>
        </p:txBody>
      </p:sp>
      <p:pic>
        <p:nvPicPr>
          <p:cNvPr id="47106" name="Picture 2" descr="129855_129878"/>
          <p:cNvPicPr>
            <a:picLocks noChangeAspect="1" noChangeArrowheads="1"/>
          </p:cNvPicPr>
          <p:nvPr/>
        </p:nvPicPr>
        <p:blipFill>
          <a:blip r:embed="rId2" cstate="print">
            <a:lum bright="18000" contrast="42000"/>
          </a:blip>
          <a:srcRect/>
          <a:stretch>
            <a:fillRect/>
          </a:stretch>
        </p:blipFill>
        <p:spPr bwMode="auto">
          <a:xfrm>
            <a:off x="357158" y="1857364"/>
            <a:ext cx="3424238" cy="4535487"/>
          </a:xfrm>
          <a:prstGeom prst="rect">
            <a:avLst/>
          </a:prstGeom>
          <a:noFill/>
        </p:spPr>
      </p:pic>
      <p:pic>
        <p:nvPicPr>
          <p:cNvPr id="47111" name="Picture 7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5013325"/>
            <a:ext cx="1657350" cy="1657350"/>
          </a:xfrm>
          <a:prstGeom prst="rect">
            <a:avLst/>
          </a:prstGeom>
          <a:noFill/>
        </p:spPr>
      </p:pic>
      <p:pic>
        <p:nvPicPr>
          <p:cNvPr id="47112" name="Picture 8" descr="529299_w640_h640_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63" y="5013325"/>
            <a:ext cx="1635125" cy="1635125"/>
          </a:xfrm>
          <a:prstGeom prst="rect">
            <a:avLst/>
          </a:prstGeom>
          <a:noFill/>
        </p:spPr>
      </p:pic>
      <p:pic>
        <p:nvPicPr>
          <p:cNvPr id="47113" name="Picture 9" descr="537780_w640_h640_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4300" y="5084763"/>
            <a:ext cx="1582738" cy="1582737"/>
          </a:xfrm>
          <a:prstGeom prst="rect">
            <a:avLst/>
          </a:prstGeom>
          <a:noFill/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4572000" y="4652963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1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227763" y="4581525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2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7956550" y="4581525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3</a:t>
            </a:r>
          </a:p>
        </p:txBody>
      </p:sp>
      <p:pic>
        <p:nvPicPr>
          <p:cNvPr id="47107" name="Picture 3" descr="B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071546"/>
            <a:ext cx="1657350" cy="165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7109" grpId="0"/>
      <p:bldP spid="47114" grpId="0"/>
      <p:bldP spid="47115" grpId="0"/>
      <p:bldP spid="471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Untitled-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>
            <a:lum contrast="24000"/>
          </a:blip>
          <a:srcRect l="1311" t="3511" r="1799" b="2007"/>
          <a:stretch>
            <a:fillRect/>
          </a:stretch>
        </p:blipFill>
        <p:spPr>
          <a:xfrm>
            <a:off x="4859338" y="260350"/>
            <a:ext cx="4105275" cy="4392613"/>
          </a:xfrm>
          <a:noFill/>
        </p:spPr>
      </p:pic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468313" y="692150"/>
            <a:ext cx="36004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66CCFF"/>
                    </a:gs>
                    <a:gs pos="50000">
                      <a:srgbClr val="3333CC"/>
                    </a:gs>
                    <a:gs pos="100000">
                      <a:srgbClr val="66CCFF"/>
                    </a:gs>
                  </a:gsLst>
                  <a:lin ang="1890000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Скользкая дорога!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79388" y="1989138"/>
            <a:ext cx="44640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/>
              <a:t>Не поверил знаку Дима:</a:t>
            </a:r>
          </a:p>
          <a:p>
            <a:pPr>
              <a:spcBef>
                <a:spcPct val="50000"/>
              </a:spcBef>
            </a:pPr>
            <a:r>
              <a:rPr lang="ru-RU" sz="2000" b="1" i="1" dirty="0"/>
              <a:t>       он промчался гордо мимо.</a:t>
            </a:r>
          </a:p>
          <a:p>
            <a:pPr>
              <a:spcBef>
                <a:spcPct val="50000"/>
              </a:spcBef>
            </a:pPr>
            <a:r>
              <a:rPr lang="ru-RU" sz="2000" b="1" i="1" dirty="0"/>
              <a:t>Вдруг пошла машина юзом – </a:t>
            </a:r>
          </a:p>
          <a:p>
            <a:pPr>
              <a:spcBef>
                <a:spcPct val="50000"/>
              </a:spcBef>
            </a:pPr>
            <a:r>
              <a:rPr lang="ru-RU" sz="2000" b="1" i="1" dirty="0"/>
              <a:t>        дело кончилось конфузом.</a:t>
            </a:r>
          </a:p>
        </p:txBody>
      </p:sp>
      <p:sp>
        <p:nvSpPr>
          <p:cNvPr id="48133" name="AutoShape 5"/>
          <p:cNvSpPr>
            <a:spLocks noChangeArrowheads="1"/>
          </p:cNvSpPr>
          <p:nvPr/>
        </p:nvSpPr>
        <p:spPr bwMode="auto">
          <a:xfrm>
            <a:off x="5429256" y="142852"/>
            <a:ext cx="2786082" cy="2214578"/>
          </a:xfrm>
          <a:prstGeom prst="triangle">
            <a:avLst>
              <a:gd name="adj" fmla="val 5000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8134" name="Picture 6" descr="151609_w640_h640_1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4581525"/>
            <a:ext cx="1800225" cy="1581150"/>
          </a:xfrm>
          <a:prstGeom prst="rect">
            <a:avLst/>
          </a:prstGeom>
          <a:noFill/>
        </p:spPr>
      </p:pic>
      <p:pic>
        <p:nvPicPr>
          <p:cNvPr id="48135" name="Picture 7" descr="5107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95513" y="4581525"/>
            <a:ext cx="1738312" cy="1593850"/>
          </a:xfrm>
          <a:prstGeom prst="rect">
            <a:avLst/>
          </a:prstGeom>
          <a:noFill/>
        </p:spPr>
      </p:pic>
      <p:pic>
        <p:nvPicPr>
          <p:cNvPr id="48136" name="Picture 8" descr="vi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738" y="4581525"/>
            <a:ext cx="1800225" cy="1606550"/>
          </a:xfrm>
          <a:prstGeom prst="rect">
            <a:avLst/>
          </a:prstGeom>
          <a:noFill/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71550" y="6165850"/>
            <a:ext cx="36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1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2843213" y="61658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2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4716463" y="6165850"/>
            <a:ext cx="360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3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3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500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  <p:bldP spid="48133" grpId="0" animBg="1"/>
      <p:bldP spid="48133" grpId="1" animBg="1"/>
      <p:bldP spid="48137" grpId="0"/>
      <p:bldP spid="48138" grpId="0"/>
      <p:bldP spid="481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CC"/>
            </a:gs>
            <a:gs pos="64999">
              <a:srgbClr val="F0EBD5"/>
            </a:gs>
            <a:gs pos="100000">
              <a:srgbClr val="D1C39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titled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4103687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4500563" y="2133600"/>
            <a:ext cx="4500562" cy="3527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Лучший способ сохранить 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свою жизнь на дорогах – строго 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соблюдать Правила</a:t>
            </a:r>
          </a:p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дорожного движения!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857752" y="4929198"/>
            <a:ext cx="3887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chemeClr val="bg1"/>
                </a:solidFill>
                <a:latin typeface="Times New Roman" pitchFamily="18" charset="0"/>
              </a:rPr>
              <a:t>Задания для групп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929190" y="5643578"/>
            <a:ext cx="35004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>
                <a:solidFill>
                  <a:schemeClr val="bg1"/>
                </a:solidFill>
                <a:latin typeface="Times New Roman" pitchFamily="18" charset="0"/>
              </a:rPr>
              <a:t>Игра -  лото «Дорожные знаки»  </a:t>
            </a:r>
            <a:endParaRPr lang="ru-RU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159504_w640_h640_4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85728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786050" y="4857760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Пешеходная дорожка</a:t>
            </a:r>
          </a:p>
        </p:txBody>
      </p:sp>
      <p:pic>
        <p:nvPicPr>
          <p:cNvPr id="18" name="Picture 17" descr="7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4500570"/>
            <a:ext cx="20240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571736" y="3071810"/>
            <a:ext cx="17287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Подача звукового сигнала запрещена</a:t>
            </a:r>
          </a:p>
        </p:txBody>
      </p:sp>
      <p:pic>
        <p:nvPicPr>
          <p:cNvPr id="20" name="Picture 18" descr="zapreshaychie_013_bi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2714620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7215206" y="714356"/>
            <a:ext cx="14398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Движение                       на велосипедах запрещено</a:t>
            </a:r>
          </a:p>
        </p:txBody>
      </p:sp>
      <p:pic>
        <p:nvPicPr>
          <p:cNvPr id="35" name="Picture 39" descr="228_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572008"/>
            <a:ext cx="14970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42"/>
          <p:cNvSpPr txBox="1">
            <a:spLocks noChangeArrowheads="1"/>
          </p:cNvSpPr>
          <p:nvPr/>
        </p:nvSpPr>
        <p:spPr bwMode="auto">
          <a:xfrm>
            <a:off x="7429520" y="2928934"/>
            <a:ext cx="1312879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Пешеходный </a:t>
            </a:r>
            <a:endParaRPr lang="ru-RU" sz="1400" dirty="0" smtClean="0">
              <a:latin typeface="Sylfae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ru-RU" sz="1400" dirty="0" smtClean="0">
                <a:latin typeface="Sylfaen" pitchFamily="18" charset="0"/>
              </a:rPr>
              <a:t>переход                             </a:t>
            </a:r>
            <a:endParaRPr lang="ru-RU" sz="1400" dirty="0">
              <a:latin typeface="Sylfaen" pitchFamily="18" charset="0"/>
            </a:endParaRPr>
          </a:p>
        </p:txBody>
      </p:sp>
      <p:pic>
        <p:nvPicPr>
          <p:cNvPr id="42" name="Picture 36" descr="ukazateli_032_bi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214290"/>
            <a:ext cx="1571635" cy="221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7572396" y="5000636"/>
            <a:ext cx="11525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Место остановки   автобусов</a:t>
            </a:r>
          </a:p>
        </p:txBody>
      </p:sp>
      <p:pic>
        <p:nvPicPr>
          <p:cNvPr id="47" name="Picture 16" descr="151609_w640_h640_1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2285992"/>
            <a:ext cx="1944688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20"/>
          <p:cNvSpPr txBox="1">
            <a:spLocks noChangeArrowheads="1"/>
          </p:cNvSpPr>
          <p:nvPr/>
        </p:nvSpPr>
        <p:spPr bwMode="auto">
          <a:xfrm>
            <a:off x="2285984" y="785794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Скользкая дорога</a:t>
            </a:r>
          </a:p>
        </p:txBody>
      </p:sp>
      <p:cxnSp>
        <p:nvCxnSpPr>
          <p:cNvPr id="52" name="Прямая со стрелкой 51"/>
          <p:cNvCxnSpPr/>
          <p:nvPr/>
        </p:nvCxnSpPr>
        <p:spPr>
          <a:xfrm rot="16200000" flipH="1">
            <a:off x="928662" y="2428868"/>
            <a:ext cx="3071834" cy="16430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5400000" flipH="1" flipV="1">
            <a:off x="1571604" y="1214422"/>
            <a:ext cx="1643074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5400000" flipH="1" flipV="1">
            <a:off x="2214546" y="3643314"/>
            <a:ext cx="1357322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6200000" flipH="1">
            <a:off x="5786446" y="2643182"/>
            <a:ext cx="3214710" cy="10715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5400000" flipH="1" flipV="1">
            <a:off x="6465107" y="1893083"/>
            <a:ext cx="1785950" cy="10001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 flipH="1" flipV="1">
            <a:off x="6822297" y="3821909"/>
            <a:ext cx="1500198" cy="1143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572396" y="62865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2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2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2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2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2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2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2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2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1" grpId="0"/>
      <p:bldP spid="37" grpId="0"/>
      <p:bldP spid="44" grpId="0"/>
      <p:bldP spid="48" grpId="0"/>
      <p:bldP spid="6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4000">
              <a:schemeClr val="accent6">
                <a:lumMod val="20000"/>
                <a:lumOff val="80000"/>
                <a:alpha val="46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529299_w640_h640_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85728"/>
            <a:ext cx="15621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786050" y="1071546"/>
            <a:ext cx="1295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Велосипедная      дорожка</a:t>
            </a:r>
          </a:p>
        </p:txBody>
      </p:sp>
      <p:pic>
        <p:nvPicPr>
          <p:cNvPr id="5" name="Picture 10" descr="9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14554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2643174" y="4786322"/>
            <a:ext cx="135732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Движение                       пешеходов </a:t>
            </a:r>
            <a:r>
              <a:rPr lang="ru-RU" sz="1400" dirty="0" smtClean="0">
                <a:latin typeface="Sylfaen" pitchFamily="18" charset="0"/>
              </a:rPr>
              <a:t> </a:t>
            </a:r>
            <a:r>
              <a:rPr lang="ru-RU" sz="1400" dirty="0" smtClean="0">
                <a:latin typeface="Sylfaen" pitchFamily="18" charset="0"/>
              </a:rPr>
              <a:t>      </a:t>
            </a:r>
            <a:r>
              <a:rPr lang="ru-RU" sz="1400" dirty="0" smtClean="0">
                <a:latin typeface="Sylfaen" pitchFamily="18" charset="0"/>
              </a:rPr>
              <a:t>запрещено</a:t>
            </a:r>
            <a:endParaRPr lang="ru-RU" sz="1400" dirty="0">
              <a:latin typeface="Sylfaen" pitchFamily="18" charset="0"/>
            </a:endParaRPr>
          </a:p>
        </p:txBody>
      </p:sp>
      <p:pic>
        <p:nvPicPr>
          <p:cNvPr id="13" name="Picture 13" descr="1243666104_kirpic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285728"/>
            <a:ext cx="17160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286644" y="2928934"/>
            <a:ext cx="158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Въезд запрещён</a:t>
            </a:r>
          </a:p>
        </p:txBody>
      </p:sp>
      <p:pic>
        <p:nvPicPr>
          <p:cNvPr id="16" name="Picture 32" descr="1252921760_peshekhodnyjj-perekhod-nadzemnyj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2285992"/>
            <a:ext cx="1582738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7358082" y="4929198"/>
            <a:ext cx="12858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Подземный </a:t>
            </a:r>
            <a:r>
              <a:rPr lang="ru-RU" sz="1400" dirty="0" smtClean="0">
                <a:latin typeface="Sylfaen" pitchFamily="18" charset="0"/>
              </a:rPr>
              <a:t>пешеходный     переход                         </a:t>
            </a:r>
            <a:endParaRPr lang="ru-RU" sz="1400" dirty="0">
              <a:latin typeface="Sylfaen" pitchFamily="18" charset="0"/>
            </a:endParaRPr>
          </a:p>
        </p:txBody>
      </p:sp>
      <p:pic>
        <p:nvPicPr>
          <p:cNvPr id="20" name="Picture 9" descr="Graphic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143380"/>
            <a:ext cx="14287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58082" y="1000108"/>
            <a:ext cx="1439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Пункт питания</a:t>
            </a:r>
          </a:p>
        </p:txBody>
      </p:sp>
      <p:pic>
        <p:nvPicPr>
          <p:cNvPr id="22" name="Picture 8" descr="51072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357694"/>
            <a:ext cx="17383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428860" y="2786058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latin typeface="Sylfaen" pitchFamily="18" charset="0"/>
              </a:rPr>
              <a:t>Дорожные работы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2071670" y="1142984"/>
            <a:ext cx="500066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6200000" flipH="1">
            <a:off x="1643042" y="3357562"/>
            <a:ext cx="1500198" cy="92869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 flipH="1" flipV="1">
            <a:off x="1821637" y="3464719"/>
            <a:ext cx="1571636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16200000" flipH="1">
            <a:off x="6500826" y="1571612"/>
            <a:ext cx="1357322" cy="10715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5400000" flipH="1" flipV="1">
            <a:off x="5357818" y="2500306"/>
            <a:ext cx="3500462" cy="12144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16200000" flipH="1">
            <a:off x="6322231" y="3178967"/>
            <a:ext cx="1643074" cy="15716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786710" y="635795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2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2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2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2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32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2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32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2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  <p:bldP spid="17" grpId="0"/>
      <p:bldP spid="21" grpId="0"/>
      <p:bldP spid="23" grpId="0"/>
      <p:bldP spid="4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FFCCCC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511" y="3571876"/>
            <a:ext cx="4090803" cy="2975874"/>
          </a:xfrm>
          <a:prstGeom prst="rect">
            <a:avLst/>
          </a:prstGeom>
          <a:noFill/>
        </p:spPr>
      </p:pic>
      <p:pic>
        <p:nvPicPr>
          <p:cNvPr id="51207" name="Picture 7" descr="Imag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0020" y="357166"/>
            <a:ext cx="4222096" cy="2941646"/>
          </a:xfrm>
          <a:prstGeom prst="rect">
            <a:avLst/>
          </a:prstGeom>
          <a:noFill/>
        </p:spPr>
      </p:pic>
      <p:pic>
        <p:nvPicPr>
          <p:cNvPr id="51208" name="Picture 8" descr="Ima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86572"/>
            <a:ext cx="4143404" cy="2980925"/>
          </a:xfrm>
          <a:prstGeom prst="rect">
            <a:avLst/>
          </a:prstGeom>
          <a:noFill/>
        </p:spPr>
      </p:pic>
      <p:pic>
        <p:nvPicPr>
          <p:cNvPr id="51209" name="Picture 9" descr="Image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357166"/>
            <a:ext cx="719138" cy="792162"/>
          </a:xfrm>
          <a:prstGeom prst="rect">
            <a:avLst/>
          </a:prstGeom>
          <a:noFill/>
        </p:spPr>
      </p:pic>
      <p:pic>
        <p:nvPicPr>
          <p:cNvPr id="51210" name="Picture 10" descr="Image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357166"/>
            <a:ext cx="719138" cy="790575"/>
          </a:xfrm>
          <a:prstGeom prst="rect">
            <a:avLst/>
          </a:prstGeom>
          <a:noFill/>
        </p:spPr>
      </p:pic>
      <p:pic>
        <p:nvPicPr>
          <p:cNvPr id="51203" name="Picture 3" descr="Image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1285860"/>
            <a:ext cx="719138" cy="79216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858148" y="14285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2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2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2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2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40677 0.50579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2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512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2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37795 0.0314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82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512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32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0.00434 0.35995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82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512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9230658" cy="6858000"/>
            <a:chOff x="0" y="0"/>
            <a:chExt cx="9230658" cy="6858000"/>
          </a:xfrm>
        </p:grpSpPr>
        <p:pic>
          <p:nvPicPr>
            <p:cNvPr id="14" name="Picture 2" descr="Image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230658" cy="68580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7" name="Rectangle 3"/>
            <p:cNvSpPr>
              <a:spLocks noChangeArrowheads="1"/>
            </p:cNvSpPr>
            <p:nvPr/>
          </p:nvSpPr>
          <p:spPr bwMode="auto">
            <a:xfrm>
              <a:off x="4000496" y="1000108"/>
              <a:ext cx="1000132" cy="11430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6357950" y="2643182"/>
              <a:ext cx="1500198" cy="17145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1" name="Picture 8" descr="Image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142852"/>
            <a:ext cx="1102492" cy="1214446"/>
          </a:xfrm>
          <a:prstGeom prst="rect">
            <a:avLst/>
          </a:prstGeom>
          <a:noFill/>
        </p:spPr>
      </p:pic>
      <p:pic>
        <p:nvPicPr>
          <p:cNvPr id="23" name="Picture 7" descr="Image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1736" y="142852"/>
            <a:ext cx="1225121" cy="1214446"/>
          </a:xfrm>
          <a:prstGeom prst="rect">
            <a:avLst/>
          </a:prstGeom>
          <a:noFill/>
        </p:spPr>
      </p:pic>
      <p:pic>
        <p:nvPicPr>
          <p:cNvPr id="24" name="Picture 9" descr="Image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EFD"/>
              </a:clrFrom>
              <a:clrTo>
                <a:srgbClr val="F9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1428736"/>
            <a:ext cx="1119124" cy="1071570"/>
          </a:xfrm>
          <a:prstGeom prst="rect">
            <a:avLst/>
          </a:prstGeom>
          <a:noFill/>
        </p:spPr>
      </p:pic>
      <p:pic>
        <p:nvPicPr>
          <p:cNvPr id="28" name="Picture 6" descr="Image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0FAFD"/>
              </a:clrFrom>
              <a:clrTo>
                <a:srgbClr val="F0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142852"/>
            <a:ext cx="1104705" cy="1214446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7929554" y="628652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 группа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2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41615 0.117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2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02315 L 0.56702 0.3928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2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820"/>
                            </p:stCondLst>
                            <p:childTnLst>
                              <p:par>
                                <p:cTn id="35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320"/>
                            </p:stCondLst>
                            <p:childTnLst>
                              <p:par>
                                <p:cTn id="39" presetID="1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rgbClr val="FFFFCC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1785918" y="785794"/>
            <a:ext cx="55848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0033CC"/>
                </a:solidFill>
              </a:rPr>
              <a:t>Домашнее задание:</a:t>
            </a:r>
          </a:p>
          <a:p>
            <a:endParaRPr lang="ru-RU" sz="3600" dirty="0" smtClean="0"/>
          </a:p>
          <a:p>
            <a:r>
              <a:rPr lang="ru-RU" sz="3600" dirty="0" smtClean="0"/>
              <a:t>Учебник</a:t>
            </a:r>
            <a:endParaRPr lang="ru-RU" sz="3600" dirty="0"/>
          </a:p>
          <a:p>
            <a:r>
              <a:rPr lang="ru-RU" sz="3600" dirty="0"/>
              <a:t>с</a:t>
            </a:r>
            <a:r>
              <a:rPr lang="ru-RU" sz="3600" dirty="0" smtClean="0"/>
              <a:t>тр</a:t>
            </a:r>
            <a:r>
              <a:rPr lang="ru-RU" sz="3600" dirty="0"/>
              <a:t>.  14 – 17, </a:t>
            </a:r>
          </a:p>
          <a:p>
            <a:r>
              <a:rPr lang="ru-RU" sz="3600" dirty="0"/>
              <a:t>читать и </a:t>
            </a:r>
            <a:r>
              <a:rPr lang="ru-RU" sz="3600" dirty="0" smtClean="0"/>
              <a:t>пересказывать.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Тетрадь </a:t>
            </a:r>
          </a:p>
          <a:p>
            <a:r>
              <a:rPr lang="ru-RU" sz="3600" dirty="0" smtClean="0"/>
              <a:t>стр</a:t>
            </a:r>
            <a:r>
              <a:rPr lang="ru-RU" sz="3600" dirty="0"/>
              <a:t>. 8 № 1, 3, 4 </a:t>
            </a:r>
          </a:p>
        </p:txBody>
      </p:sp>
      <p:sp>
        <p:nvSpPr>
          <p:cNvPr id="3" name="Управляющая кнопка: домой 2">
            <a:hlinkClick r:id="" action="ppaction://hlinkshowjump?jump=firstslide" highlightClick="1"/>
          </p:cNvPr>
          <p:cNvSpPr/>
          <p:nvPr/>
        </p:nvSpPr>
        <p:spPr>
          <a:xfrm>
            <a:off x="8501090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build="p" advAuto="50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2195513" y="549275"/>
            <a:ext cx="4105275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720">
                <a:ln w="9525">
                  <a:noFill/>
                  <a:miter lim="800000"/>
                  <a:headEnd/>
                  <a:tailEnd/>
                </a:ln>
                <a:gradFill rotWithShape="1">
                  <a:gsLst>
                    <a:gs pos="0">
                      <a:srgbClr val="701D25"/>
                    </a:gs>
                    <a:gs pos="100000">
                      <a:srgbClr val="F23E4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Светофор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143125" y="1714500"/>
            <a:ext cx="4681538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i="1">
                <a:solidFill>
                  <a:srgbClr val="224CC2"/>
                </a:solidFill>
                <a:latin typeface="Sylfaen" pitchFamily="18" charset="0"/>
              </a:rPr>
              <a:t>    </a:t>
            </a: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У любого   перекрёстка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нас встречает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  СВЕТОФОР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и заводит очень просто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c  </a:t>
            </a: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пешеходом</a:t>
            </a:r>
          </a:p>
          <a:p>
            <a:pPr>
              <a:spcBef>
                <a:spcPct val="50000"/>
              </a:spcBef>
            </a:pPr>
            <a:r>
              <a:rPr lang="ru-RU" sz="28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                        РАЗГОВОР</a:t>
            </a:r>
            <a:r>
              <a:rPr lang="ru-RU" sz="2800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220" name="Picture 4" descr="puhide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01976">
            <a:off x="912813" y="4413250"/>
            <a:ext cx="19446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stop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620713"/>
            <a:ext cx="1947862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Imag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33375"/>
            <a:ext cx="126365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4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4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40"/>
                            </p:stCondLst>
                            <p:childTnLst>
                              <p:par>
                                <p:cTn id="29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492500" y="404813"/>
            <a:ext cx="5257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sz="2400" b="1" i="1">
                <a:solidFill>
                  <a:srgbClr val="F23E4F"/>
                </a:solidFill>
                <a:latin typeface="Times New Roman" pitchFamily="18" charset="0"/>
                <a:cs typeface="Times New Roman" pitchFamily="18" charset="0"/>
              </a:rPr>
              <a:t>КРАСНЫЙ </a:t>
            </a:r>
            <a: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свет горит, значит</a:t>
            </a:r>
            <a:b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224CC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i="1">
                <a:solidFill>
                  <a:srgbClr val="F23E4F"/>
                </a:solidFill>
                <a:latin typeface="Times New Roman" pitchFamily="18" charset="0"/>
                <a:cs typeface="Times New Roman" pitchFamily="18" charset="0"/>
              </a:rPr>
              <a:t>«ПЕРЕХОД ЗАКРЫТ»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95288" y="2781300"/>
            <a:ext cx="57594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ЖЁЛТЫЙ  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говорит народу: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«ПРИГОТОВЬТЕСЬ К</a:t>
            </a:r>
            <a:r>
              <a:rPr lang="en-US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2400" b="1" i="1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ПЕРЕХОДУ»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419475" y="5373688"/>
            <a:ext cx="55451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Ш"/>
            </a:pPr>
            <a:r>
              <a:rPr lang="ru-RU" sz="2000" b="1" i="1"/>
              <a:t>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Свет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ЗЕЛЁНЫЙ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приглашает,     </a:t>
            </a:r>
            <a:b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                             всем идти он</a:t>
            </a:r>
            <a:r>
              <a:rPr lang="ru-RU" sz="2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i="1"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24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РАЗРЕШАЕТ !</a:t>
            </a:r>
          </a:p>
        </p:txBody>
      </p:sp>
      <p:grpSp>
        <p:nvGrpSpPr>
          <p:cNvPr id="18443" name="Group 11"/>
          <p:cNvGrpSpPr>
            <a:grpSpLocks/>
          </p:cNvGrpSpPr>
          <p:nvPr/>
        </p:nvGrpSpPr>
        <p:grpSpPr bwMode="auto">
          <a:xfrm>
            <a:off x="179388" y="188913"/>
            <a:ext cx="3095625" cy="2443162"/>
            <a:chOff x="113" y="119"/>
            <a:chExt cx="1950" cy="1539"/>
          </a:xfrm>
        </p:grpSpPr>
        <p:pic>
          <p:nvPicPr>
            <p:cNvPr id="2" name="Picture 2" descr="Untitled-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119"/>
              <a:ext cx="1950" cy="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8" descr="Картинка 4 из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119"/>
              <a:ext cx="272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45" name="Group 13"/>
          <p:cNvGrpSpPr>
            <a:grpSpLocks/>
          </p:cNvGrpSpPr>
          <p:nvPr/>
        </p:nvGrpSpPr>
        <p:grpSpPr bwMode="auto">
          <a:xfrm>
            <a:off x="323850" y="3500438"/>
            <a:ext cx="2892425" cy="3097212"/>
            <a:chOff x="113" y="2251"/>
            <a:chExt cx="1822" cy="1951"/>
          </a:xfrm>
        </p:grpSpPr>
        <p:pic>
          <p:nvPicPr>
            <p:cNvPr id="18442" name="Picture 4" descr="Untitled-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2466"/>
              <a:ext cx="1822" cy="1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9" descr="Картинка 4 из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2251"/>
              <a:ext cx="163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44" name="Group 12"/>
          <p:cNvGrpSpPr>
            <a:grpSpLocks/>
          </p:cNvGrpSpPr>
          <p:nvPr/>
        </p:nvGrpSpPr>
        <p:grpSpPr bwMode="auto">
          <a:xfrm>
            <a:off x="5940425" y="1700213"/>
            <a:ext cx="3024188" cy="2971800"/>
            <a:chOff x="3742" y="1071"/>
            <a:chExt cx="1905" cy="1872"/>
          </a:xfrm>
        </p:grpSpPr>
        <p:pic>
          <p:nvPicPr>
            <p:cNvPr id="18440" name="Picture 3" descr="Untitled-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2" y="1162"/>
              <a:ext cx="1905" cy="1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10" descr="Картинка 4 из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32" y="1071"/>
              <a:ext cx="199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6" grpId="0"/>
      <p:bldP spid="102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CCECFF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skazki-0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8913"/>
            <a:ext cx="5689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11188" y="5013325"/>
            <a:ext cx="799147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200">
                <a:solidFill>
                  <a:srgbClr val="FF3300"/>
                </a:solidFill>
              </a:rPr>
              <a:t>             </a:t>
            </a:r>
            <a:r>
              <a:rPr lang="ru-RU" sz="2800" b="1">
                <a:solidFill>
                  <a:srgbClr val="0033CC"/>
                </a:solidFill>
              </a:rPr>
              <a:t>Пешеходный светофор </a:t>
            </a:r>
            <a:r>
              <a:rPr lang="ru-RU" sz="2200">
                <a:solidFill>
                  <a:srgbClr val="FF3300"/>
                </a:solidFill>
              </a:rPr>
              <a:t>: </a:t>
            </a:r>
            <a:r>
              <a:rPr lang="ru-RU" sz="2200">
                <a:solidFill>
                  <a:srgbClr val="0033CC"/>
                </a:solidFill>
              </a:rPr>
              <a:t>имеет только два сигнала </a:t>
            </a:r>
            <a:r>
              <a:rPr lang="ru-RU" sz="2200" b="1">
                <a:solidFill>
                  <a:srgbClr val="FF0000"/>
                </a:solidFill>
              </a:rPr>
              <a:t>красный</a:t>
            </a:r>
            <a:r>
              <a:rPr lang="ru-RU" sz="2200">
                <a:solidFill>
                  <a:srgbClr val="0033CC"/>
                </a:solidFill>
              </a:rPr>
              <a:t> (стоящий человечек) запрещает движение, </a:t>
            </a:r>
            <a:r>
              <a:rPr lang="ru-RU" sz="2200" b="1">
                <a:solidFill>
                  <a:srgbClr val="3D6507"/>
                </a:solidFill>
              </a:rPr>
              <a:t>зелёный</a:t>
            </a:r>
            <a:r>
              <a:rPr lang="ru-RU" sz="2200">
                <a:solidFill>
                  <a:srgbClr val="0033CC"/>
                </a:solidFill>
              </a:rPr>
              <a:t> (шагающий человечек) разрешает движение. Он предназначен только для пешеходов.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>
            <a:grpSpLocks/>
          </p:cNvGrpSpPr>
          <p:nvPr/>
        </p:nvGrpSpPr>
        <p:grpSpPr bwMode="auto">
          <a:xfrm>
            <a:off x="250825" y="620713"/>
            <a:ext cx="3889375" cy="5113337"/>
            <a:chOff x="250825" y="620713"/>
            <a:chExt cx="3889375" cy="5113337"/>
          </a:xfrm>
        </p:grpSpPr>
        <p:sp>
          <p:nvSpPr>
            <p:cNvPr id="20485" name="Rectangle 8"/>
            <p:cNvSpPr>
              <a:spLocks noChangeArrowheads="1"/>
            </p:cNvSpPr>
            <p:nvPr/>
          </p:nvSpPr>
          <p:spPr bwMode="auto">
            <a:xfrm>
              <a:off x="2339975" y="1557338"/>
              <a:ext cx="287338" cy="417671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0486" name="Группа 19"/>
            <p:cNvGrpSpPr>
              <a:grpSpLocks/>
            </p:cNvGrpSpPr>
            <p:nvPr/>
          </p:nvGrpSpPr>
          <p:grpSpPr bwMode="auto">
            <a:xfrm>
              <a:off x="250825" y="620713"/>
              <a:ext cx="3889375" cy="4103687"/>
              <a:chOff x="250825" y="620713"/>
              <a:chExt cx="3889375" cy="4103687"/>
            </a:xfrm>
          </p:grpSpPr>
          <p:sp>
            <p:nvSpPr>
              <p:cNvPr id="20487" name="Oval 6"/>
              <p:cNvSpPr>
                <a:spLocks noChangeArrowheads="1"/>
              </p:cNvSpPr>
              <p:nvPr/>
            </p:nvSpPr>
            <p:spPr bwMode="auto">
              <a:xfrm>
                <a:off x="2339975" y="1484313"/>
                <a:ext cx="360363" cy="144462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88" name="Rectangle 9"/>
              <p:cNvSpPr>
                <a:spLocks noChangeArrowheads="1"/>
              </p:cNvSpPr>
              <p:nvPr/>
            </p:nvSpPr>
            <p:spPr bwMode="auto">
              <a:xfrm rot="20584350" flipH="1">
                <a:off x="2479675" y="1741488"/>
                <a:ext cx="1657350" cy="6985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89" name="Rectangle 10"/>
              <p:cNvSpPr>
                <a:spLocks noChangeArrowheads="1"/>
              </p:cNvSpPr>
              <p:nvPr/>
            </p:nvSpPr>
            <p:spPr bwMode="auto">
              <a:xfrm rot="1375964" flipH="1">
                <a:off x="2484438" y="2276475"/>
                <a:ext cx="1441450" cy="714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0" name="Rectangle 12"/>
              <p:cNvSpPr>
                <a:spLocks noChangeArrowheads="1"/>
              </p:cNvSpPr>
              <p:nvPr/>
            </p:nvSpPr>
            <p:spPr bwMode="auto">
              <a:xfrm rot="1634926" flipH="1" flipV="1">
                <a:off x="1258888" y="1700213"/>
                <a:ext cx="1441450" cy="7302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1" name="Rectangle 13"/>
              <p:cNvSpPr>
                <a:spLocks noChangeArrowheads="1"/>
              </p:cNvSpPr>
              <p:nvPr/>
            </p:nvSpPr>
            <p:spPr bwMode="auto">
              <a:xfrm rot="1251268">
                <a:off x="1258888" y="1341438"/>
                <a:ext cx="215900" cy="14287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2" name="Oval 15"/>
              <p:cNvSpPr>
                <a:spLocks noChangeArrowheads="1"/>
              </p:cNvSpPr>
              <p:nvPr/>
            </p:nvSpPr>
            <p:spPr bwMode="auto">
              <a:xfrm>
                <a:off x="250825" y="620713"/>
                <a:ext cx="1152525" cy="1081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3" name="Oval 16"/>
              <p:cNvSpPr>
                <a:spLocks noChangeArrowheads="1"/>
              </p:cNvSpPr>
              <p:nvPr/>
            </p:nvSpPr>
            <p:spPr bwMode="auto">
              <a:xfrm>
                <a:off x="395288" y="765175"/>
                <a:ext cx="865187" cy="7921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4" name="Rectangle 19"/>
              <p:cNvSpPr>
                <a:spLocks noChangeArrowheads="1"/>
              </p:cNvSpPr>
              <p:nvPr/>
            </p:nvSpPr>
            <p:spPr bwMode="auto">
              <a:xfrm rot="17135852" flipH="1">
                <a:off x="1654969" y="2674144"/>
                <a:ext cx="1441450" cy="7143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5" name="Rectangle 14"/>
              <p:cNvSpPr>
                <a:spLocks noChangeArrowheads="1"/>
              </p:cNvSpPr>
              <p:nvPr/>
            </p:nvSpPr>
            <p:spPr bwMode="auto">
              <a:xfrm rot="6733473" flipH="1">
                <a:off x="2084388" y="3252787"/>
                <a:ext cx="215900" cy="13652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6" name="Oval 17"/>
              <p:cNvSpPr>
                <a:spLocks noChangeArrowheads="1"/>
              </p:cNvSpPr>
              <p:nvPr/>
            </p:nvSpPr>
            <p:spPr bwMode="auto">
              <a:xfrm>
                <a:off x="1331913" y="3284538"/>
                <a:ext cx="1152525" cy="10810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7" name="Oval 18"/>
              <p:cNvSpPr>
                <a:spLocks noChangeArrowheads="1"/>
              </p:cNvSpPr>
              <p:nvPr/>
            </p:nvSpPr>
            <p:spPr bwMode="auto">
              <a:xfrm>
                <a:off x="1476375" y="3429000"/>
                <a:ext cx="865188" cy="792163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8" name="Oval 20"/>
              <p:cNvSpPr>
                <a:spLocks noChangeArrowheads="1"/>
              </p:cNvSpPr>
              <p:nvPr/>
            </p:nvSpPr>
            <p:spPr bwMode="auto">
              <a:xfrm>
                <a:off x="2484438" y="1916113"/>
                <a:ext cx="142875" cy="1428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499" name="Oval 23"/>
              <p:cNvSpPr>
                <a:spLocks noChangeArrowheads="1"/>
              </p:cNvSpPr>
              <p:nvPr/>
            </p:nvSpPr>
            <p:spPr bwMode="auto">
              <a:xfrm>
                <a:off x="3851275" y="2565400"/>
                <a:ext cx="71438" cy="2159000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0500" name="Oval 24"/>
              <p:cNvSpPr>
                <a:spLocks noChangeArrowheads="1"/>
              </p:cNvSpPr>
              <p:nvPr/>
            </p:nvSpPr>
            <p:spPr bwMode="auto">
              <a:xfrm>
                <a:off x="4067175" y="1484313"/>
                <a:ext cx="73025" cy="2230437"/>
              </a:xfrm>
              <a:prstGeom prst="ellipse">
                <a:avLst/>
              </a:prstGeom>
              <a:solidFill>
                <a:srgbClr val="33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37913" name="WordArt 25"/>
          <p:cNvSpPr>
            <a:spLocks noChangeArrowheads="1" noChangeShapeType="1" noTextEdit="1"/>
          </p:cNvSpPr>
          <p:nvPr/>
        </p:nvSpPr>
        <p:spPr bwMode="auto">
          <a:xfrm>
            <a:off x="4067175" y="476250"/>
            <a:ext cx="424815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Sylfaen"/>
              </a:rPr>
              <a:t>Первый светофор</a:t>
            </a:r>
          </a:p>
        </p:txBody>
      </p:sp>
      <p:sp>
        <p:nvSpPr>
          <p:cNvPr id="37916" name="Text Box 28"/>
          <p:cNvSpPr txBox="1">
            <a:spLocks noChangeArrowheads="1"/>
          </p:cNvSpPr>
          <p:nvPr/>
        </p:nvSpPr>
        <p:spPr bwMode="auto">
          <a:xfrm>
            <a:off x="4211638" y="4076700"/>
            <a:ext cx="460851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/>
              <a:t>        </a:t>
            </a:r>
            <a:r>
              <a:rPr lang="ru-RU" sz="2000">
                <a:solidFill>
                  <a:srgbClr val="0033CC"/>
                </a:solidFill>
              </a:rPr>
              <a:t>Первый светофор появился в Лондоне сто лет назад.  Он имел два цвета: красный и зелёный.      </a:t>
            </a:r>
            <a:br>
              <a:rPr lang="ru-RU" sz="2000">
                <a:solidFill>
                  <a:srgbClr val="0033CC"/>
                </a:solidFill>
              </a:rPr>
            </a:br>
            <a:r>
              <a:rPr lang="ru-RU" sz="2000">
                <a:solidFill>
                  <a:srgbClr val="0033CC"/>
                </a:solidFill>
              </a:rPr>
              <a:t>         Специально поставленный человек поднимал кружок нужного цвета с помощью верёвки.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79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3" grpId="0" animBg="1"/>
      <p:bldP spid="379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CC"/>
            </a:gs>
            <a:gs pos="50000">
              <a:srgbClr val="FFFFCC"/>
            </a:gs>
            <a:gs pos="100000">
              <a:srgbClr val="FFCCC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2071688" y="214313"/>
            <a:ext cx="5000625" cy="5143500"/>
            <a:chOff x="684213" y="765175"/>
            <a:chExt cx="3167062" cy="3113088"/>
          </a:xfrm>
        </p:grpSpPr>
        <p:pic>
          <p:nvPicPr>
            <p:cNvPr id="21509" name="Picture 1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89" t="4434" r="10854"/>
            <a:stretch>
              <a:fillRect/>
            </a:stretch>
          </p:blipFill>
          <p:spPr bwMode="auto">
            <a:xfrm>
              <a:off x="684213" y="765175"/>
              <a:ext cx="3167062" cy="311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0" name="AutoShape 7"/>
            <p:cNvSpPr>
              <a:spLocks noChangeArrowheads="1"/>
            </p:cNvSpPr>
            <p:nvPr/>
          </p:nvSpPr>
          <p:spPr bwMode="auto">
            <a:xfrm rot="2303007">
              <a:off x="1619250" y="2276475"/>
              <a:ext cx="304800" cy="936625"/>
            </a:xfrm>
            <a:prstGeom prst="downArrow">
              <a:avLst>
                <a:gd name="adj1" fmla="val 50000"/>
                <a:gd name="adj2" fmla="val 7682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1" name="Oval 5"/>
            <p:cNvSpPr>
              <a:spLocks noChangeArrowheads="1"/>
            </p:cNvSpPr>
            <p:nvPr/>
          </p:nvSpPr>
          <p:spPr bwMode="auto">
            <a:xfrm>
              <a:off x="1908175" y="1989138"/>
              <a:ext cx="504825" cy="5048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512" name="Oval 6"/>
            <p:cNvSpPr>
              <a:spLocks noChangeArrowheads="1"/>
            </p:cNvSpPr>
            <p:nvPr/>
          </p:nvSpPr>
          <p:spPr bwMode="auto">
            <a:xfrm>
              <a:off x="2051050" y="2133600"/>
              <a:ext cx="215900" cy="215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3857625" y="5500688"/>
            <a:ext cx="47863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Первый светофор в России был установлен в 1929 году в Москве.     </a:t>
            </a:r>
            <a:br>
              <a: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28" name="Picture 16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365625"/>
            <a:ext cx="1865312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EFFFF"/>
            </a:gs>
            <a:gs pos="100000">
              <a:srgbClr val="CCE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4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rcRect/>
          <a:stretch>
            <a:fillRect/>
          </a:stretch>
        </p:blipFill>
        <p:spPr bwMode="auto">
          <a:xfrm>
            <a:off x="357158" y="357166"/>
            <a:ext cx="833806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1727</TotalTime>
  <Words>629</Words>
  <Application>Microsoft Office PowerPoint</Application>
  <PresentationFormat>Экран (4:3)</PresentationFormat>
  <Paragraphs>189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WiZaRd</cp:lastModifiedBy>
  <cp:revision>141</cp:revision>
  <dcterms:created xsi:type="dcterms:W3CDTF">2011-01-09T16:20:44Z</dcterms:created>
  <dcterms:modified xsi:type="dcterms:W3CDTF">2012-01-07T14:54:29Z</dcterms:modified>
</cp:coreProperties>
</file>