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</p:sldMasterIdLst>
  <p:notesMasterIdLst>
    <p:notesMasterId r:id="rId27"/>
  </p:notesMasterIdLst>
  <p:sldIdLst>
    <p:sldId id="256" r:id="rId3"/>
    <p:sldId id="257" r:id="rId4"/>
    <p:sldId id="286" r:id="rId5"/>
    <p:sldId id="276" r:id="rId6"/>
    <p:sldId id="269" r:id="rId7"/>
    <p:sldId id="260" r:id="rId8"/>
    <p:sldId id="282" r:id="rId9"/>
    <p:sldId id="281" r:id="rId10"/>
    <p:sldId id="277" r:id="rId11"/>
    <p:sldId id="270" r:id="rId12"/>
    <p:sldId id="278" r:id="rId13"/>
    <p:sldId id="279" r:id="rId14"/>
    <p:sldId id="263" r:id="rId15"/>
    <p:sldId id="264" r:id="rId16"/>
    <p:sldId id="261" r:id="rId17"/>
    <p:sldId id="274" r:id="rId18"/>
    <p:sldId id="275" r:id="rId19"/>
    <p:sldId id="287" r:id="rId20"/>
    <p:sldId id="290" r:id="rId21"/>
    <p:sldId id="265" r:id="rId22"/>
    <p:sldId id="280" r:id="rId23"/>
    <p:sldId id="273" r:id="rId24"/>
    <p:sldId id="289" r:id="rId25"/>
    <p:sldId id="28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59770D"/>
    <a:srgbClr val="244B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A93E6CF-5D59-4792-8B60-AB6CC11C7971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3A1AAC-CA8F-4A72-9C9D-9C83B41BF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51446C-A4E8-4F35-A15E-7B76E91EDB6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5F17F4-BF1E-4965-845B-0FA0DEB21F7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7FF805-05EB-4FBA-A39C-FD69E8F1D4C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1B869-2AB0-44D7-9737-C5483A725B3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029F9B-7B2E-4D25-AEE5-C2E24A3DF1F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C337F-41C5-4DD3-98AA-FCD138382F4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29D625-1E84-4380-AE5F-98EF5395708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8A439C-2C82-4DAE-BCB8-82E5877C875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2670B8-F50C-4CF6-84AC-A7155730B99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6270FE-2D02-4CE3-A3FA-EEA2CA5D6B4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8571D5-9A0D-47D2-99EF-B043DED0FFD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396381-BA29-4FD1-9A35-64FD00E5A5F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07212E-F8B8-4550-B882-9D6A95B60C6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4CC614-F111-4DDD-8DB3-D3737C0FC3E5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DB5B11-47E2-4CA2-8928-8B09F8095E0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275F83-0CE5-4DE8-8CD9-944CD1D33EB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B0FF74-E76F-44A6-890C-EF26B1833D8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A05403-A162-4012-85C9-9C858FF60DB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7D02A7-8708-432C-9539-0DFFBC209A5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321ED0-4499-407B-8256-E9BF8F5DDCE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F6E2D4-5158-4E5D-86DD-12CF8A411E5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774C3F-543E-4CFA-BED4-A01BD399B3F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89B542-9625-4F00-B966-28E52F417E2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0CEA0-4AEF-44D3-98E7-EAF2968B8AE6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0245C-32D5-40EF-A353-881D24CDB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BBBA1-C59D-4736-9CCE-D877FAD664CC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262A-7EA7-44EB-9C89-3A33AB3D58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C501B-BD4A-454B-A6BB-ADD26148AEDE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1D95F-BD8A-46DE-A271-22D4F8AA1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5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8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9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7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5C7BCE12-8F8D-4A11-A9C4-3AEE6B1D615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300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450" y="6553200"/>
            <a:ext cx="762000" cy="228600"/>
          </a:xfrm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25625EB5-0A49-487A-85A2-0337A4076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57130-60B9-4A53-9D32-7C4A7152CDD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3E424-69FC-48FC-BBCA-A43B434D3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025" y="6556375"/>
            <a:ext cx="167322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0E05-F9BB-4987-A77F-EC7A05C7509E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300" y="6556375"/>
            <a:ext cx="1673225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275" y="6556375"/>
            <a:ext cx="762000" cy="228600"/>
          </a:xfrm>
        </p:spPr>
        <p:txBody>
          <a:bodyPr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2EF93C6E-8E54-4F5A-9DC3-941425ACA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48BC5-8D3F-4311-99A4-C153711EE7E2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7288-E3D2-44B8-98C4-7C19E0CA8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rtlCol="0" anchor="ctr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12025-F2EF-44DD-9598-43AF5DD5A2E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3C79-8406-4A75-A014-676D9994B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4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5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88D70-026A-4340-BC9E-CC1BA74D1D9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DB9FD-9216-471C-BEA4-A39B5BE7B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3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4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6F446-9903-491D-8A3B-BFA7034FADBB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C72F2-072A-40AD-9499-79775960F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D26C0-0B78-4C4F-A412-C65C6AFB4F53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18B8-2444-4B06-8F55-C81099F34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CD22C-FCAB-4320-A031-5DE959CDAC1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9E6FD-20C5-42EC-9E2F-BAE8E68AC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1639-961C-4CD9-975C-E7369675C38C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031F-5220-4C6A-9C29-47D8741FE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E11E6-FD35-4098-8F05-EE3AF76D57A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0B11A-A562-49B5-A88B-48A449B5F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5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3082D-6CB2-433C-AB8E-BC6AEBE6F180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2CB25-51E0-474D-A970-EE9AB2529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0060-19E0-4411-986B-F135E712A48D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D786B-7120-4D1B-A0C6-2CD5576DB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DD00B-6D2D-4093-B481-9083945409F2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1AE8C-9EB2-4E0E-9E8F-6B115691C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9A2E3-C978-4EF6-8277-BCA80DC0260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F1525-8682-4E3E-AF2F-EC7B80160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5E70B-ABE9-405C-AD87-987E068BB3BF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FE277-D3D1-410A-91C9-E04FEB41C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9A5F-A83C-4B58-961C-A2AA57DF9087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0E808-7B75-480A-B13C-4BD9784FF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F86A1-1FA2-4E30-B57B-87A0439A58B1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1E32-9B75-442B-A065-413DFB846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3D74B-28B8-4611-BA46-1DAC3A86A00D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C4BB8-E61A-457A-AAE1-E76C70851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0E0679-C6FC-4CAC-9701-AD48F34B71B0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039E59-18A1-40AC-974F-63849B62D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438400" y="2286000"/>
            <a:ext cx="62484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5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8BFF4D59-FBA9-4896-9E70-8AD04BAADC9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A55A8634-0676-4DA3-805C-A626B4795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1" r:id="rId2"/>
    <p:sldLayoutId id="2147483968" r:id="rId3"/>
    <p:sldLayoutId id="2147483962" r:id="rId4"/>
    <p:sldLayoutId id="2147483963" r:id="rId5"/>
    <p:sldLayoutId id="2147483969" r:id="rId6"/>
    <p:sldLayoutId id="2147483970" r:id="rId7"/>
    <p:sldLayoutId id="2147483964" r:id="rId8"/>
    <p:sldLayoutId id="2147483965" r:id="rId9"/>
    <p:sldLayoutId id="2147483966" r:id="rId10"/>
    <p:sldLayoutId id="2147483971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kern="1200" cap="small" spc="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457200" indent="-457200" algn="l" rtl="0" eaLnBrk="0" fontAlgn="base" hangingPunct="0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0" fontAlgn="base" hangingPunct="0">
        <a:spcBef>
          <a:spcPts val="18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rtl="0" eaLnBrk="0" fontAlgn="base" hangingPunct="0">
        <a:spcBef>
          <a:spcPts val="1200"/>
        </a:spcBef>
        <a:spcAft>
          <a:spcPct val="0"/>
        </a:spcAft>
        <a:buClr>
          <a:srgbClr val="D4E336"/>
        </a:buClr>
        <a:buSzPct val="8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rtl="0" eaLnBrk="0" fontAlgn="base" hangingPunct="0">
        <a:spcBef>
          <a:spcPts val="1200"/>
        </a:spcBef>
        <a:spcAft>
          <a:spcPct val="0"/>
        </a:spcAft>
        <a:buClr>
          <a:srgbClr val="0C8228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rtl="0" eaLnBrk="0" fontAlgn="base" hangingPunct="0">
        <a:spcBef>
          <a:spcPts val="1200"/>
        </a:spcBef>
        <a:spcAft>
          <a:spcPct val="0"/>
        </a:spcAft>
        <a:buClr>
          <a:srgbClr val="C0EDA8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&#1044;.&#1051;&#1072;&#1089;&#1090;%20&#1086;&#1076;&#1080;&#1085;&#1086;&#1082;&#1080;&#1081;%20&#1087;&#1072;&#1089;&#1090;&#1091;&#1093;-&#1089;&#1077;&#1075;&#1084;&#1077;&#1085;&#1090;1(00-00-18-00-01-24)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60;&#1072;&#1081;&#1083;:Common_zebra_1.jpg" TargetMode="External"/><Relationship Id="rId3" Type="http://schemas.openxmlformats.org/officeDocument/2006/relationships/hyperlink" Target="http://www.oxotarus.ru/brakon.html" TargetMode="External"/><Relationship Id="rId7" Type="http://schemas.openxmlformats.org/officeDocument/2006/relationships/hyperlink" Target="http://wx-terney.narod.ru/photo_an.ht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ru.wikipedia.org/wiki/&#1055;&#1072;&#1088;&#1085;&#1086;&#1082;&#1086;&#1087;&#1099;&#1090;&#1085;&#1099;&#1077;" TargetMode="External"/><Relationship Id="rId5" Type="http://schemas.openxmlformats.org/officeDocument/2006/relationships/hyperlink" Target="http://macroclub.com.ua/photo/show/1161" TargetMode="External"/><Relationship Id="rId4" Type="http://schemas.openxmlformats.org/officeDocument/2006/relationships/hyperlink" Target="http://mlekopit.com/kopyitnyie/parnokopyitnyie/html" TargetMode="External"/><Relationship Id="rId9" Type="http://schemas.openxmlformats.org/officeDocument/2006/relationships/hyperlink" Target="http://ru.wikipedia.org/wiki/&#1060;&#1072;&#1081;&#1083;:Cervus_nippon_dybowski_nbg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4159994"/>
            <a:ext cx="8641056" cy="2698006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 Подготовила Зинченко Виктория Сергеевна,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учитель МКОУ «Вечерняя( сменная ) общеобразовательная школа №2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 при ИК» с.Чугуевка Приморского края</a:t>
            </a:r>
            <a:endParaRPr lang="ru-RU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071563"/>
            <a:ext cx="6357938" cy="1538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Копытные животные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5" y="571500"/>
            <a:ext cx="1354138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</a:rPr>
              <a:t>7 класс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13" y="-571500"/>
            <a:ext cx="8229601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1" name="Текст 8"/>
          <p:cNvSpPr>
            <a:spLocks noGrp="1"/>
          </p:cNvSpPr>
          <p:nvPr>
            <p:ph type="body" idx="1"/>
          </p:nvPr>
        </p:nvSpPr>
        <p:spPr>
          <a:xfrm>
            <a:off x="3276600" y="1071563"/>
            <a:ext cx="3009900" cy="692150"/>
          </a:xfrm>
        </p:spPr>
        <p:txBody>
          <a:bodyPr/>
          <a:lstStyle/>
          <a:p>
            <a:pPr algn="ctr" eaLnBrk="1" hangingPunct="1"/>
            <a:r>
              <a:rPr lang="ru-RU" sz="2800" smtClean="0"/>
              <a:t> </a:t>
            </a: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714375" y="0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 </a:t>
            </a:r>
            <a:endParaRPr lang="ru-RU" sz="3600" b="1">
              <a:solidFill>
                <a:srgbClr val="59770D"/>
              </a:solidFill>
              <a:latin typeface="Calibri" pitchFamily="34" charset="0"/>
            </a:endParaRPr>
          </a:p>
          <a:p>
            <a:pPr algn="ctr"/>
            <a:r>
              <a:rPr lang="ru-RU" sz="3600" b="1">
                <a:solidFill>
                  <a:srgbClr val="002060"/>
                </a:solidFill>
                <a:latin typeface="Calibri" pitchFamily="34" charset="0"/>
              </a:rPr>
              <a:t>Семейство Жирафовые</a:t>
            </a:r>
          </a:p>
        </p:txBody>
      </p: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1714500"/>
            <a:ext cx="45720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3857625" y="1571625"/>
            <a:ext cx="4197350" cy="1547813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</a:rPr>
              <a:t>два обтянутых шерстью рожка, утолщённые на концах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2928938" y="2143125"/>
            <a:ext cx="1000125" cy="28575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Семейство  Кабарговые 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85813" y="1643063"/>
            <a:ext cx="3930650" cy="4857750"/>
          </a:xfrm>
        </p:spPr>
      </p:pic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5003800" y="3429000"/>
            <a:ext cx="3779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7750" y="2643188"/>
            <a:ext cx="3786188" cy="1285875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</a:rPr>
              <a:t>Нет рогов , но у самцов есть клыки  длиной 7—10 см 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7313" y="1214438"/>
            <a:ext cx="3071812" cy="35718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Кабарга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813" y="6072188"/>
            <a:ext cx="3929062" cy="428625"/>
          </a:xfrm>
          <a:prstGeom prst="rect">
            <a:avLst/>
          </a:prstGeom>
          <a:solidFill>
            <a:srgbClr val="CCFF99"/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Семейство  Оленьки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5940425" y="2781300"/>
            <a:ext cx="3203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88" y="1500188"/>
            <a:ext cx="4572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357563" y="1500188"/>
            <a:ext cx="2143125" cy="5715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</a:rPr>
              <a:t>Водяной </a:t>
            </a:r>
            <a:r>
              <a:rPr lang="ru-RU" sz="2000" b="1" dirty="0" err="1">
                <a:solidFill>
                  <a:srgbClr val="002060"/>
                </a:solidFill>
              </a:rPr>
              <a:t>оленёк</a:t>
            </a:r>
            <a:r>
              <a:rPr lang="ru-RU" sz="2000" b="1" dirty="0">
                <a:solidFill>
                  <a:srgbClr val="002060"/>
                </a:solidFill>
              </a:rPr>
              <a:t> 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9313" y="2071688"/>
            <a:ext cx="3071812" cy="1000125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</a:rPr>
              <a:t>Рогов не имеет, зато у самцов есть острые верхние клыки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85750"/>
            <a:ext cx="8072437" cy="1571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/>
              <a:t> </a:t>
            </a:r>
            <a:r>
              <a:rPr lang="ru-RU" i="1" dirty="0" smtClean="0"/>
              <a:t> 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</a:rPr>
              <a:t>Альфред Брем-  немецкий ученый, зоолог (1829-1884)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76375" y="2205038"/>
            <a:ext cx="3240088" cy="4319587"/>
          </a:xfrm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7763" y="2636838"/>
            <a:ext cx="23050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286875" cy="6858000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42875" y="0"/>
            <a:ext cx="9858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85750" y="0"/>
            <a:ext cx="9858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Д.Ласт одинокий пастух-сегмент1(00-00-18-00-01-24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28575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214313" y="-357188"/>
            <a:ext cx="978693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xit" presetSubtype="1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" presetID="2" presetClass="exit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6" presetID="8" presetClass="exit" presetSubtype="16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000"/>
                            </p:stCondLst>
                            <p:childTnLst>
                              <p:par>
                                <p:cTn id="20" presetID="2" presetClass="exit" presetSubtype="4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5357813" y="1714500"/>
            <a:ext cx="3786187" cy="3405188"/>
            <a:chOff x="6121658" y="2560863"/>
            <a:chExt cx="2621222" cy="2887293"/>
          </a:xfrm>
        </p:grpSpPr>
        <p:pic>
          <p:nvPicPr>
            <p:cNvPr id="22538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171112" y="2863700"/>
              <a:ext cx="2571768" cy="2584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6121658" y="2560863"/>
              <a:ext cx="2350857" cy="484581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2060"/>
                  </a:solidFill>
                </a:rPr>
                <a:t>Ишак- одомашненный подвид дикого осла</a:t>
              </a:r>
            </a:p>
          </p:txBody>
        </p:sp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142875" y="1428750"/>
            <a:ext cx="3810000" cy="2928938"/>
            <a:chOff x="2428860" y="4357670"/>
            <a:chExt cx="3810000" cy="2500330"/>
          </a:xfrm>
        </p:grpSpPr>
        <p:pic>
          <p:nvPicPr>
            <p:cNvPr id="22536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428860" y="4357670"/>
              <a:ext cx="3810000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4286235" y="4357670"/>
              <a:ext cx="1857375" cy="500066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2060"/>
                  </a:solidFill>
                </a:rPr>
                <a:t>Саванная зебра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538" y="228600"/>
            <a:ext cx="6418262" cy="14001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+mn-lt"/>
              </a:rPr>
              <a:t>Отряд непарнокопытные</a:t>
            </a:r>
            <a:r>
              <a:rPr lang="ru-RU" sz="3100" dirty="0" smtClean="0">
                <a:latin typeface="+mn-lt"/>
              </a:rPr>
              <a:t/>
            </a:r>
            <a:br>
              <a:rPr lang="ru-RU" sz="3100" dirty="0" smtClean="0">
                <a:latin typeface="+mn-lt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Семейство Лошадиные 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5" name="Группа 6"/>
          <p:cNvGrpSpPr>
            <a:grpSpLocks/>
          </p:cNvGrpSpPr>
          <p:nvPr/>
        </p:nvGrpSpPr>
        <p:grpSpPr bwMode="auto">
          <a:xfrm>
            <a:off x="1928813" y="3786188"/>
            <a:ext cx="3643312" cy="3071812"/>
            <a:chOff x="142844" y="1500174"/>
            <a:chExt cx="3294094" cy="3071835"/>
          </a:xfrm>
        </p:grpSpPr>
        <p:pic>
          <p:nvPicPr>
            <p:cNvPr id="22534" name="Picture 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42844" y="1500175"/>
              <a:ext cx="3294094" cy="30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Скругленный прямоугольник 5"/>
            <p:cNvSpPr/>
            <p:nvPr/>
          </p:nvSpPr>
          <p:spPr>
            <a:xfrm>
              <a:off x="1563826" y="1500174"/>
              <a:ext cx="1808522" cy="500066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2060"/>
                  </a:solidFill>
                </a:rPr>
                <a:t>Лошадь Пржевальского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Семейство Носороговые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25" y="1000125"/>
            <a:ext cx="58578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500438" y="1000125"/>
            <a:ext cx="1928812" cy="5715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Белый носорог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643063"/>
            <a:ext cx="3286125" cy="192881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chemeClr val="tx1"/>
                </a:solidFill>
              </a:rPr>
              <a:t>Рога легкие,  </a:t>
            </a:r>
            <a:r>
              <a:rPr lang="ru-RU" b="1" dirty="0">
                <a:solidFill>
                  <a:schemeClr val="tx1"/>
                </a:solidFill>
              </a:rPr>
              <a:t>состоят не из костной ткани, а из белка- кератина,   который  также образует волосы, ногти, перья птиц.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875" y="5643563"/>
            <a:ext cx="2214563" cy="857250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три пальца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одеты широкими  копытами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500688" y="5929313"/>
            <a:ext cx="642937" cy="322262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071813" y="2286000"/>
            <a:ext cx="1143000" cy="714375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Семейство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</a:rPr>
              <a:t>Тапировые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313" y="1214438"/>
            <a:ext cx="3786187" cy="3571875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1143000" y="1214438"/>
            <a:ext cx="2000250" cy="5000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Чепрачный тапир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75" y="4572000"/>
            <a:ext cx="2071688" cy="85725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Короткий нос- хобот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2786063" y="3929063"/>
            <a:ext cx="928687" cy="928687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4643438" y="2643188"/>
            <a:ext cx="4214812" cy="3214687"/>
            <a:chOff x="4214810" y="2571744"/>
            <a:chExt cx="3429024" cy="3214710"/>
          </a:xfrm>
        </p:grpSpPr>
        <p:pic>
          <p:nvPicPr>
            <p:cNvPr id="24585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86248" y="2643182"/>
              <a:ext cx="3357586" cy="3143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4214810" y="2571744"/>
              <a:ext cx="1857227" cy="571504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Равнинный тапир</a:t>
              </a: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5357813" y="1357313"/>
            <a:ext cx="3214687" cy="107156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Передние ноги четырехпалые, а задние – трехпалые.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357313" y="1214438"/>
            <a:ext cx="2571750" cy="1000125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Отряд парнокопытные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5" y="2643188"/>
            <a:ext cx="2071688" cy="85725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Подотряд нежвачные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14625" y="2643188"/>
            <a:ext cx="2071688" cy="85725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Подотряд жвачные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86438" y="3214688"/>
            <a:ext cx="2143125" cy="207168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Семейства: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Лошадиные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Носороговые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</a:rPr>
              <a:t>Тапировые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14625" y="4286250"/>
            <a:ext cx="2214563" cy="22145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Семейства: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Полорогие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Оленевые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err="1">
                <a:solidFill>
                  <a:schemeClr val="accent5">
                    <a:lumMod val="50000"/>
                  </a:schemeClr>
                </a:solidFill>
              </a:rPr>
              <a:t>Вилорогие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Жирафовые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Кабарговые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Оленьки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75" y="4214813"/>
            <a:ext cx="2286000" cy="16430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Семейства: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Свиньи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Бегемоты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Пекари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86125" y="214313"/>
            <a:ext cx="2714625" cy="7858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Копытные животные</a:t>
            </a:r>
          </a:p>
        </p:txBody>
      </p:sp>
      <p:grpSp>
        <p:nvGrpSpPr>
          <p:cNvPr id="2" name="Группа 19"/>
          <p:cNvGrpSpPr>
            <a:grpSpLocks/>
          </p:cNvGrpSpPr>
          <p:nvPr/>
        </p:nvGrpSpPr>
        <p:grpSpPr bwMode="auto">
          <a:xfrm>
            <a:off x="4714875" y="1000125"/>
            <a:ext cx="3500438" cy="1357313"/>
            <a:chOff x="4714876" y="1000108"/>
            <a:chExt cx="3500462" cy="135732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572132" y="1357298"/>
              <a:ext cx="2643206" cy="1000132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Отряд непарнокопытные</a:t>
              </a:r>
            </a:p>
          </p:txBody>
        </p:sp>
        <p:cxnSp>
          <p:nvCxnSpPr>
            <p:cNvPr id="17" name="Shape 16"/>
            <p:cNvCxnSpPr/>
            <p:nvPr/>
          </p:nvCxnSpPr>
          <p:spPr>
            <a:xfrm rot="16200000" flipH="1">
              <a:off x="4786314" y="928670"/>
              <a:ext cx="714380" cy="857256"/>
            </a:xfrm>
            <a:prstGeom prst="bentConnector2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hape 18"/>
          <p:cNvCxnSpPr/>
          <p:nvPr/>
        </p:nvCxnSpPr>
        <p:spPr>
          <a:xfrm rot="5400000">
            <a:off x="4000500" y="1000126"/>
            <a:ext cx="642937" cy="785812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1428750" y="2214563"/>
            <a:ext cx="500063" cy="428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86125" y="2214563"/>
            <a:ext cx="571500" cy="428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160000">
            <a:off x="803275" y="3840163"/>
            <a:ext cx="714375" cy="349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440000" flipH="1">
            <a:off x="3357563" y="3857625"/>
            <a:ext cx="785812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9" idx="2"/>
          </p:cNvCxnSpPr>
          <p:nvPr/>
        </p:nvCxnSpPr>
        <p:spPr>
          <a:xfrm rot="5400000">
            <a:off x="6465094" y="2785269"/>
            <a:ext cx="85725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Задание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75" y="0"/>
            <a:ext cx="2571750" cy="2286000"/>
          </a:xfrm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2143125"/>
            <a:ext cx="25003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38" y="4000500"/>
            <a:ext cx="307181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88" y="4214813"/>
            <a:ext cx="25590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63" y="3500438"/>
            <a:ext cx="214312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25" y="1428750"/>
            <a:ext cx="20716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00875" y="285750"/>
            <a:ext cx="2000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714875" y="1857375"/>
            <a:ext cx="21431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Отгадайте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ребус и 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узнаете 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название видоизмененной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конечности млекопитающих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21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7188" y="2643188"/>
            <a:ext cx="4103687" cy="2592387"/>
          </a:xfrm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5076825" y="3068638"/>
            <a:ext cx="1150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latin typeface="Calibri" pitchFamily="34" charset="0"/>
              </a:rPr>
              <a:t>Ы</a:t>
            </a:r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3708400" y="1341438"/>
            <a:ext cx="12954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>
                <a:latin typeface="Calibri" pitchFamily="34" charset="0"/>
              </a:rPr>
              <a:t>,,</a:t>
            </a:r>
          </a:p>
        </p:txBody>
      </p:sp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5063" y="2571750"/>
            <a:ext cx="20875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8172450" y="1412875"/>
            <a:ext cx="5762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latin typeface="Calibri" pitchFamily="34" charset="0"/>
              </a:rPr>
              <a:t>,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3000375" y="5357813"/>
            <a:ext cx="3143250" cy="1038225"/>
          </a:xfrm>
          <a:prstGeom prst="rect">
            <a:avLst/>
          </a:prstGeom>
          <a:solidFill>
            <a:srgbClr val="59770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6600" b="1" dirty="0">
                <a:latin typeface="+mn-lt"/>
              </a:rPr>
              <a:t>Копыто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142875"/>
            <a:ext cx="7758113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Какие копытные, обитают  у нас в  Приморском крае 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000" i="1" dirty="0" smtClean="0">
                <a:solidFill>
                  <a:srgbClr val="0070C0"/>
                </a:solidFill>
              </a:rPr>
              <a:t> </a:t>
            </a:r>
            <a:endParaRPr lang="ru-RU" sz="2000" i="1" dirty="0">
              <a:solidFill>
                <a:srgbClr val="0070C0"/>
              </a:solidFill>
            </a:endParaRPr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0" y="1214438"/>
            <a:ext cx="3857625" cy="2992437"/>
            <a:chOff x="0" y="1214422"/>
            <a:chExt cx="3143240" cy="2992438"/>
          </a:xfrm>
        </p:grpSpPr>
        <p:pic>
          <p:nvPicPr>
            <p:cNvPr id="27658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1285860"/>
              <a:ext cx="3143240" cy="292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0" y="1214422"/>
              <a:ext cx="1071030" cy="357187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Кабан</a:t>
              </a:r>
            </a:p>
          </p:txBody>
        </p:sp>
      </p:grpSp>
      <p:grpSp>
        <p:nvGrpSpPr>
          <p:cNvPr id="4" name="Группа 13"/>
          <p:cNvGrpSpPr>
            <a:grpSpLocks/>
          </p:cNvGrpSpPr>
          <p:nvPr/>
        </p:nvGrpSpPr>
        <p:grpSpPr bwMode="auto">
          <a:xfrm>
            <a:off x="4929188" y="1500188"/>
            <a:ext cx="4071937" cy="2857500"/>
            <a:chOff x="5286375" y="1500182"/>
            <a:chExt cx="3357591" cy="1143000"/>
          </a:xfrm>
        </p:grpSpPr>
        <p:pic>
          <p:nvPicPr>
            <p:cNvPr id="27656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286375" y="1500188"/>
              <a:ext cx="3357591" cy="1142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7465864" y="1500182"/>
              <a:ext cx="1072073" cy="200025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Косуля</a:t>
              </a:r>
            </a:p>
          </p:txBody>
        </p:sp>
      </p:grpSp>
      <p:grpSp>
        <p:nvGrpSpPr>
          <p:cNvPr id="5" name="Группа 12"/>
          <p:cNvGrpSpPr>
            <a:grpSpLocks/>
          </p:cNvGrpSpPr>
          <p:nvPr/>
        </p:nvGrpSpPr>
        <p:grpSpPr bwMode="auto">
          <a:xfrm>
            <a:off x="2143125" y="3857625"/>
            <a:ext cx="3765550" cy="3000375"/>
            <a:chOff x="3714744" y="4000500"/>
            <a:chExt cx="2193931" cy="2857500"/>
          </a:xfrm>
        </p:grpSpPr>
        <p:pic>
          <p:nvPicPr>
            <p:cNvPr id="27654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714744" y="4005263"/>
              <a:ext cx="2193931" cy="285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Скругленный прямоугольник 11"/>
            <p:cNvSpPr/>
            <p:nvPr/>
          </p:nvSpPr>
          <p:spPr>
            <a:xfrm>
              <a:off x="4572153" y="4000500"/>
              <a:ext cx="1285651" cy="356810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Изюбр</a:t>
              </a:r>
              <a:endParaRPr lang="ru-RU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214313"/>
            <a:ext cx="6346825" cy="1471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Занесены в Красную книгу  Приморья: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72063" y="2786063"/>
            <a:ext cx="3857625" cy="3143250"/>
          </a:xfrm>
        </p:spPr>
      </p:pic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1042988" y="1700213"/>
            <a:ext cx="4859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Уссурийский пятнистый олень </a:t>
            </a: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5857875" y="2357438"/>
            <a:ext cx="2624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Calibri" pitchFamily="34" charset="0"/>
              </a:rPr>
              <a:t>Амурский горал</a:t>
            </a:r>
          </a:p>
        </p:txBody>
      </p:sp>
      <p:pic>
        <p:nvPicPr>
          <p:cNvPr id="28678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2214563"/>
            <a:ext cx="40719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Группа 3"/>
          <p:cNvGrpSpPr>
            <a:grpSpLocks/>
          </p:cNvGrpSpPr>
          <p:nvPr/>
        </p:nvGrpSpPr>
        <p:grpSpPr bwMode="auto">
          <a:xfrm>
            <a:off x="571500" y="714375"/>
            <a:ext cx="7715250" cy="5715000"/>
            <a:chOff x="571500" y="714356"/>
            <a:chExt cx="7715276" cy="5286394"/>
          </a:xfrm>
        </p:grpSpPr>
        <p:pic>
          <p:nvPicPr>
            <p:cNvPr id="2970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500" y="714375"/>
              <a:ext cx="7643813" cy="528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6072207" y="714356"/>
              <a:ext cx="2214569" cy="643178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accent5">
                      <a:lumMod val="50000"/>
                    </a:schemeClr>
                  </a:solidFill>
                </a:rPr>
                <a:t>Амурский тигр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142976" y="4572009"/>
            <a:ext cx="6572296" cy="276998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Наша задача заботится о сохранении животных в природе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4850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000240"/>
            <a:ext cx="7929618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Спасибо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5"/>
          <p:cNvSpPr>
            <a:spLocks noChangeArrowheads="1"/>
          </p:cNvSpPr>
          <p:nvPr/>
        </p:nvSpPr>
        <p:spPr bwMode="auto">
          <a:xfrm>
            <a:off x="285750" y="1785938"/>
            <a:ext cx="85725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Веб - страницы </a:t>
            </a:r>
          </a:p>
          <a:p>
            <a:r>
              <a:rPr lang="en-US" u="sng">
                <a:hlinkClick r:id="rId3"/>
              </a:rPr>
              <a:t>http</a:t>
            </a:r>
            <a:r>
              <a:rPr lang="ru-RU" u="sng">
                <a:hlinkClick r:id="rId3"/>
              </a:rPr>
              <a:t>://</a:t>
            </a:r>
            <a:r>
              <a:rPr lang="en-US" u="sng">
                <a:hlinkClick r:id="rId3"/>
              </a:rPr>
              <a:t>www</a:t>
            </a:r>
            <a:r>
              <a:rPr lang="ru-RU" u="sng">
                <a:hlinkClick r:id="rId3"/>
              </a:rPr>
              <a:t>.</a:t>
            </a:r>
            <a:r>
              <a:rPr lang="en-US" u="sng">
                <a:hlinkClick r:id="rId3"/>
              </a:rPr>
              <a:t>oxotarus</a:t>
            </a:r>
            <a:r>
              <a:rPr lang="ru-RU" u="sng">
                <a:hlinkClick r:id="rId3"/>
              </a:rPr>
              <a:t>.</a:t>
            </a:r>
            <a:r>
              <a:rPr lang="en-US" u="sng">
                <a:hlinkClick r:id="rId3"/>
              </a:rPr>
              <a:t>ru</a:t>
            </a:r>
            <a:r>
              <a:rPr lang="ru-RU" u="sng">
                <a:hlinkClick r:id="rId3"/>
              </a:rPr>
              <a:t>/</a:t>
            </a:r>
            <a:r>
              <a:rPr lang="en-US" u="sng">
                <a:hlinkClick r:id="rId3"/>
              </a:rPr>
              <a:t>brakon</a:t>
            </a:r>
            <a:r>
              <a:rPr lang="ru-RU" u="sng">
                <a:hlinkClick r:id="rId3"/>
              </a:rPr>
              <a:t>.</a:t>
            </a:r>
            <a:r>
              <a:rPr lang="en-US" u="sng">
                <a:hlinkClick r:id="rId3"/>
              </a:rPr>
              <a:t>html</a:t>
            </a:r>
            <a:r>
              <a:rPr lang="ru-RU" u="sng"/>
              <a:t>   </a:t>
            </a:r>
            <a:r>
              <a:rPr lang="ru-RU"/>
              <a:t> статья 258 УК РФ</a:t>
            </a:r>
          </a:p>
          <a:p>
            <a:r>
              <a:rPr lang="en-US">
                <a:hlinkClick r:id="rId4"/>
              </a:rPr>
              <a:t>http://mlekopit.com/kopyitnyie/parnokopyitnyie/html</a:t>
            </a:r>
            <a:r>
              <a:rPr lang="ru-RU"/>
              <a:t>  фото из Энциклопедии млекопитающих нашей планеты</a:t>
            </a:r>
          </a:p>
          <a:p>
            <a:r>
              <a:rPr lang="en-US">
                <a:hlinkClick r:id="rId5"/>
              </a:rPr>
              <a:t>http://</a:t>
            </a:r>
            <a:r>
              <a:rPr lang="en-US" sz="1900">
                <a:hlinkClick r:id="rId5"/>
              </a:rPr>
              <a:t>macroclub.com.ua/photo/show/1161</a:t>
            </a:r>
            <a:r>
              <a:rPr lang="ru-RU"/>
              <a:t>  фото Лошадь Пржевальского</a:t>
            </a:r>
          </a:p>
          <a:p>
            <a:r>
              <a:rPr lang="en-US">
                <a:hlinkClick r:id="rId6"/>
              </a:rPr>
              <a:t>http://ru.wikipedia.org/wiki/</a:t>
            </a:r>
            <a:r>
              <a:rPr lang="ru-RU">
                <a:hlinkClick r:id="rId6"/>
              </a:rPr>
              <a:t>Парнокопытные</a:t>
            </a:r>
            <a:r>
              <a:rPr lang="ru-RU"/>
              <a:t>    Классификация парнокопытных животных</a:t>
            </a:r>
          </a:p>
          <a:p>
            <a:r>
              <a:rPr lang="en-US" u="sng">
                <a:hlinkClick r:id="rId7"/>
              </a:rPr>
              <a:t>http</a:t>
            </a:r>
            <a:r>
              <a:rPr lang="ru-RU" u="sng">
                <a:hlinkClick r:id="rId7"/>
              </a:rPr>
              <a:t>://</a:t>
            </a:r>
            <a:r>
              <a:rPr lang="en-US" u="sng">
                <a:hlinkClick r:id="rId7"/>
              </a:rPr>
              <a:t>wx</a:t>
            </a:r>
            <a:r>
              <a:rPr lang="ru-RU" u="sng">
                <a:hlinkClick r:id="rId7"/>
              </a:rPr>
              <a:t>-</a:t>
            </a:r>
            <a:r>
              <a:rPr lang="en-US" u="sng">
                <a:hlinkClick r:id="rId7"/>
              </a:rPr>
              <a:t>terney</a:t>
            </a:r>
            <a:r>
              <a:rPr lang="ru-RU" u="sng">
                <a:hlinkClick r:id="rId7"/>
              </a:rPr>
              <a:t>.</a:t>
            </a:r>
            <a:r>
              <a:rPr lang="en-US" u="sng">
                <a:hlinkClick r:id="rId7"/>
              </a:rPr>
              <a:t>narod</a:t>
            </a:r>
            <a:r>
              <a:rPr lang="ru-RU" u="sng">
                <a:hlinkClick r:id="rId7"/>
              </a:rPr>
              <a:t>.</a:t>
            </a:r>
            <a:r>
              <a:rPr lang="en-US" u="sng">
                <a:hlinkClick r:id="rId7"/>
              </a:rPr>
              <a:t>ru</a:t>
            </a:r>
            <a:r>
              <a:rPr lang="ru-RU" u="sng">
                <a:hlinkClick r:id="rId7"/>
              </a:rPr>
              <a:t>/</a:t>
            </a:r>
            <a:r>
              <a:rPr lang="en-US" u="sng">
                <a:hlinkClick r:id="rId7"/>
              </a:rPr>
              <a:t>photo</a:t>
            </a:r>
            <a:r>
              <a:rPr lang="ru-RU" u="sng">
                <a:hlinkClick r:id="rId7"/>
              </a:rPr>
              <a:t>_</a:t>
            </a:r>
            <a:r>
              <a:rPr lang="en-US" u="sng">
                <a:hlinkClick r:id="rId7"/>
              </a:rPr>
              <a:t>an</a:t>
            </a:r>
            <a:r>
              <a:rPr lang="ru-RU" u="sng">
                <a:hlinkClick r:id="rId7"/>
              </a:rPr>
              <a:t>.</a:t>
            </a:r>
            <a:r>
              <a:rPr lang="en-US" u="sng">
                <a:hlinkClick r:id="rId7"/>
              </a:rPr>
              <a:t>htm</a:t>
            </a:r>
            <a:r>
              <a:rPr lang="en-US"/>
              <a:t> </a:t>
            </a:r>
            <a:r>
              <a:rPr lang="ru-RU"/>
              <a:t>  фото животных с сайта посёлка Терней</a:t>
            </a:r>
          </a:p>
          <a:p>
            <a:r>
              <a:rPr lang="en-US">
                <a:hlinkClick r:id="rId8"/>
              </a:rPr>
              <a:t>http://ru.wikipedia.org/wiki/</a:t>
            </a:r>
            <a:r>
              <a:rPr lang="ru-RU">
                <a:hlinkClick r:id="rId8"/>
              </a:rPr>
              <a:t>Файл:</a:t>
            </a:r>
            <a:r>
              <a:rPr lang="en-US">
                <a:hlinkClick r:id="rId8"/>
              </a:rPr>
              <a:t>Common_zebra_1.jpg</a:t>
            </a:r>
            <a:r>
              <a:rPr lang="ru-RU"/>
              <a:t>     фото зебра саванная</a:t>
            </a:r>
          </a:p>
          <a:p>
            <a:r>
              <a:rPr lang="en-US">
                <a:hlinkClick r:id="rId9"/>
              </a:rPr>
              <a:t>http://ru.wikipedia.org/wiki/</a:t>
            </a:r>
            <a:r>
              <a:rPr lang="ru-RU">
                <a:hlinkClick r:id="rId9"/>
              </a:rPr>
              <a:t>Файл:</a:t>
            </a:r>
            <a:r>
              <a:rPr lang="en-US">
                <a:hlinkClick r:id="rId9"/>
              </a:rPr>
              <a:t>Cervus_nippon_dybowski_nbg.jpg</a:t>
            </a:r>
            <a:r>
              <a:rPr lang="ru-RU"/>
              <a:t>   фото уссурийский олень</a:t>
            </a:r>
          </a:p>
          <a:p>
            <a:pPr>
              <a:lnSpc>
                <a:spcPct val="80000"/>
              </a:lnSpc>
            </a:pPr>
            <a:r>
              <a:rPr lang="ru-RU" b="1">
                <a:cs typeface="Times New Roman" pitchFamily="18" charset="0"/>
              </a:rPr>
              <a:t> Литература:</a:t>
            </a:r>
            <a:endParaRPr lang="ru-RU"/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>
                <a:solidFill>
                  <a:srgbClr val="333333"/>
                </a:solidFill>
                <a:cs typeface="Times New Roman" pitchFamily="18" charset="0"/>
              </a:rPr>
              <a:t>Учебник  Биология 7 кл. Латюшин В.В, Шапкин В.А. – М.: Дрофа 2002;</a:t>
            </a:r>
            <a:endParaRPr lang="ru-RU"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>
                <a:cs typeface="Times New Roman" pitchFamily="18" charset="0"/>
              </a:rPr>
              <a:t>Жизнь животных  А. Брем  Том 5 млекопитающие;</a:t>
            </a:r>
          </a:p>
          <a:p>
            <a:pPr>
              <a:lnSpc>
                <a:spcPct val="80000"/>
              </a:lnSpc>
            </a:pPr>
            <a:r>
              <a:rPr lang="ru-RU" b="1">
                <a:cs typeface="Times New Roman" pitchFamily="18" charset="0"/>
              </a:rPr>
              <a:t>Диски:</a:t>
            </a:r>
            <a:endParaRPr lang="ru-RU"/>
          </a:p>
          <a:p>
            <a:pPr>
              <a:lnSpc>
                <a:spcPct val="80000"/>
              </a:lnSpc>
            </a:pPr>
            <a:r>
              <a:rPr lang="ru-RU">
                <a:cs typeface="Times New Roman" pitchFamily="18" charset="0"/>
              </a:rPr>
              <a:t>Энциклопедия животных Кирилла и Мефодия. 000 «Кирилл и Мефодий», 2006</a:t>
            </a:r>
            <a:endParaRPr lang="ru-RU"/>
          </a:p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4625" y="571500"/>
            <a:ext cx="423545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atin typeface="+mn-lt"/>
              </a:rPr>
              <a:t>Список используемых источников: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Тема урока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7200" smtClean="0">
                <a:solidFill>
                  <a:srgbClr val="244B19"/>
                </a:solidFill>
              </a:rPr>
              <a:t>Копытные животные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57750" y="2857500"/>
            <a:ext cx="3214688" cy="2857500"/>
          </a:xfrm>
        </p:spPr>
      </p:pic>
      <p:sp>
        <p:nvSpPr>
          <p:cNvPr id="7" name="TextBox 6"/>
          <p:cNvSpPr txBox="1"/>
          <p:nvPr/>
        </p:nvSpPr>
        <p:spPr>
          <a:xfrm>
            <a:off x="5214938" y="1785938"/>
            <a:ext cx="3168650" cy="9540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59770D"/>
                </a:solidFill>
                <a:latin typeface="+mn-lt"/>
              </a:rPr>
              <a:t>Отряд Парнокопытные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714500"/>
            <a:ext cx="3786188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59770D"/>
                </a:solidFill>
                <a:latin typeface="+mn-lt"/>
              </a:rPr>
              <a:t>Отряд   Непарнокопытные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2786063"/>
            <a:ext cx="36718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88" y="333375"/>
            <a:ext cx="860742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Копыта- это  роговые чехлы, которыми одеты конечные фаланги хорошо развитых пальцев у животных.</a:t>
            </a: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7164388" y="4214813"/>
            <a:ext cx="1979612" cy="1406525"/>
            <a:chOff x="7164288" y="3212976"/>
            <a:chExt cx="1979712" cy="1407061"/>
          </a:xfrm>
        </p:grpSpPr>
        <p:cxnSp>
          <p:nvCxnSpPr>
            <p:cNvPr id="32" name="Прямая со стрелкой 31"/>
            <p:cNvCxnSpPr/>
            <p:nvPr/>
          </p:nvCxnSpPr>
          <p:spPr>
            <a:xfrm flipH="1" flipV="1">
              <a:off x="7380199" y="3284440"/>
              <a:ext cx="936672" cy="7210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flipH="1" flipV="1">
              <a:off x="7740579" y="3212976"/>
              <a:ext cx="576292" cy="79246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2" name="TextBox 19"/>
            <p:cNvSpPr txBox="1">
              <a:spLocks noChangeArrowheads="1"/>
            </p:cNvSpPr>
            <p:nvPr/>
          </p:nvSpPr>
          <p:spPr bwMode="auto">
            <a:xfrm>
              <a:off x="7164288" y="3789040"/>
              <a:ext cx="197971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latin typeface="Calibri" pitchFamily="34" charset="0"/>
                </a:rPr>
                <a:t>                    </a:t>
              </a:r>
              <a:r>
                <a:rPr lang="ru-RU" sz="2400">
                  <a:latin typeface="Calibri" pitchFamily="34" charset="0"/>
                </a:rPr>
                <a:t>2  и 5         пальцы</a:t>
              </a:r>
            </a:p>
          </p:txBody>
        </p: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4214813" y="5072063"/>
            <a:ext cx="1584325" cy="1335087"/>
            <a:chOff x="4211960" y="4077072"/>
            <a:chExt cx="1584176" cy="1335053"/>
          </a:xfrm>
        </p:grpSpPr>
        <p:sp>
          <p:nvSpPr>
            <p:cNvPr id="11277" name="TextBox 34"/>
            <p:cNvSpPr txBox="1">
              <a:spLocks noChangeArrowheads="1"/>
            </p:cNvSpPr>
            <p:nvPr/>
          </p:nvSpPr>
          <p:spPr bwMode="auto">
            <a:xfrm>
              <a:off x="4211960" y="4581128"/>
              <a:ext cx="129614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>
                  <a:latin typeface="Calibri" pitchFamily="34" charset="0"/>
                </a:rPr>
                <a:t>3 и 4 пальцы </a:t>
              </a:r>
            </a:p>
          </p:txBody>
        </p:sp>
        <p:cxnSp>
          <p:nvCxnSpPr>
            <p:cNvPr id="37" name="Прямая со стрелкой 36"/>
            <p:cNvCxnSpPr/>
            <p:nvPr/>
          </p:nvCxnSpPr>
          <p:spPr>
            <a:xfrm flipV="1">
              <a:off x="5219927" y="4221530"/>
              <a:ext cx="576209" cy="50322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 flipV="1">
              <a:off x="5219927" y="4077072"/>
              <a:ext cx="71431" cy="64768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285750" y="5143500"/>
            <a:ext cx="2303463" cy="1541463"/>
            <a:chOff x="107504" y="4221088"/>
            <a:chExt cx="2304256" cy="1541785"/>
          </a:xfrm>
        </p:grpSpPr>
        <p:cxnSp>
          <p:nvCxnSpPr>
            <p:cNvPr id="17" name="Прямая со стрелкой 16"/>
            <p:cNvCxnSpPr/>
            <p:nvPr/>
          </p:nvCxnSpPr>
          <p:spPr>
            <a:xfrm flipV="1">
              <a:off x="826890" y="4221088"/>
              <a:ext cx="1584870" cy="10082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6" name="TextBox 17"/>
            <p:cNvSpPr txBox="1">
              <a:spLocks noChangeArrowheads="1"/>
            </p:cNvSpPr>
            <p:nvPr/>
          </p:nvSpPr>
          <p:spPr bwMode="auto">
            <a:xfrm>
              <a:off x="107504" y="5301208"/>
              <a:ext cx="13681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>
                  <a:latin typeface="Calibri" pitchFamily="34" charset="0"/>
                </a:rPr>
                <a:t>3 палец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7972425" cy="1214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Отряд Парнокопытные</a:t>
            </a:r>
            <a:br>
              <a:rPr lang="ru-RU" sz="4000" b="1" dirty="0" smtClean="0"/>
            </a:br>
            <a:r>
              <a:rPr lang="ru-RU" sz="4000" b="1" dirty="0" smtClean="0">
                <a:solidFill>
                  <a:srgbClr val="0070C0"/>
                </a:solidFill>
              </a:rPr>
              <a:t>Подотряд  нежвачные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143000"/>
            <a:ext cx="3643313" cy="2643188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3" y="1143000"/>
            <a:ext cx="37147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0313" y="3786188"/>
            <a:ext cx="34639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0" y="1143000"/>
            <a:ext cx="1679575" cy="5000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59770D"/>
                </a:solidFill>
              </a:rPr>
              <a:t>1.  Свиньи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72063" y="1143000"/>
            <a:ext cx="1857375" cy="4286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59770D"/>
                </a:solidFill>
              </a:rPr>
              <a:t>2. Бегемоты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00313" y="3786188"/>
            <a:ext cx="1571625" cy="4286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59770D"/>
                </a:solidFill>
              </a:rPr>
              <a:t>3. Пекари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2071688" y="0"/>
            <a:ext cx="6891337" cy="5937250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Строение желудка жвачного парнокопытного животного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28775"/>
            <a:ext cx="878522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59113" y="2924175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3800" y="2997200"/>
            <a:ext cx="7921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40200" y="3213100"/>
            <a:ext cx="719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40200" y="4005263"/>
            <a:ext cx="647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9" name="Овал 8"/>
          <p:cNvSpPr/>
          <p:nvPr/>
        </p:nvSpPr>
        <p:spPr>
          <a:xfrm>
            <a:off x="7500938" y="3786188"/>
            <a:ext cx="1643062" cy="1214437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Жвачка-  в ротовой полости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228600"/>
            <a:ext cx="6923087" cy="16287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+mn-lt"/>
              </a:rPr>
              <a:t>Отряд Парнокопытные </a:t>
            </a:r>
            <a:br>
              <a:rPr lang="ru-RU" sz="3600" b="1" dirty="0" smtClean="0">
                <a:latin typeface="+mn-lt"/>
              </a:rPr>
            </a:br>
            <a:r>
              <a:rPr lang="ru-RU" sz="3600" b="1" dirty="0" smtClean="0">
                <a:solidFill>
                  <a:srgbClr val="0070C0"/>
                </a:solidFill>
                <a:latin typeface="+mn-lt"/>
              </a:rPr>
              <a:t>Подотряд жвачные</a:t>
            </a:r>
            <a:br>
              <a:rPr lang="ru-RU" sz="3600" b="1" dirty="0" smtClean="0">
                <a:solidFill>
                  <a:srgbClr val="0070C0"/>
                </a:solidFill>
                <a:latin typeface="+mn-lt"/>
              </a:rPr>
            </a:br>
            <a:r>
              <a:rPr lang="ru-RU" sz="3600" b="1" dirty="0" smtClean="0">
                <a:solidFill>
                  <a:srgbClr val="002060"/>
                </a:solidFill>
                <a:latin typeface="+mn-lt"/>
              </a:rPr>
              <a:t>Семейство Полорогие</a:t>
            </a:r>
            <a:br>
              <a:rPr lang="ru-RU" sz="3600" b="1" dirty="0" smtClean="0">
                <a:solidFill>
                  <a:srgbClr val="002060"/>
                </a:solidFill>
                <a:latin typeface="+mn-lt"/>
              </a:rPr>
            </a:b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625" y="1844675"/>
            <a:ext cx="3892550" cy="5013325"/>
          </a:xfrm>
        </p:spPr>
      </p:pic>
      <p:sp>
        <p:nvSpPr>
          <p:cNvPr id="14341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 </a:t>
            </a:r>
          </a:p>
        </p:txBody>
      </p:sp>
      <p:sp>
        <p:nvSpPr>
          <p:cNvPr id="14342" name="Прямоугольник 5"/>
          <p:cNvSpPr>
            <a:spLocks noChangeArrowheads="1"/>
          </p:cNvSpPr>
          <p:nvPr/>
        </p:nvSpPr>
        <p:spPr bwMode="auto">
          <a:xfrm>
            <a:off x="4572000" y="1857375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5" y="1714500"/>
            <a:ext cx="2714625" cy="714375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на протяжении жизни  не  заменяются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821531" y="2464594"/>
            <a:ext cx="500063" cy="142875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643438" y="2071688"/>
            <a:ext cx="4357687" cy="22860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Рога – это видоизменения кожи. Они образуются на лобной кости и состоят из  костяного футляра, сидящего на костяном пеньке.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485900"/>
          </a:xfrm>
        </p:spPr>
        <p:txBody>
          <a:bodyPr/>
          <a:lstStyle/>
          <a:p>
            <a:pPr eaLnBrk="1" hangingPunct="1"/>
            <a:r>
              <a:rPr lang="ru-RU" b="1" smtClean="0"/>
              <a:t> </a:t>
            </a:r>
            <a:br>
              <a:rPr lang="ru-RU" b="1" smtClean="0"/>
            </a:br>
            <a:endParaRPr lang="ru-RU" smtClean="0"/>
          </a:p>
        </p:txBody>
      </p:sp>
      <p:sp>
        <p:nvSpPr>
          <p:cNvPr id="15363" name="Текст 4"/>
          <p:cNvSpPr>
            <a:spLocks noGrp="1"/>
          </p:cNvSpPr>
          <p:nvPr>
            <p:ph type="body" idx="1"/>
          </p:nvPr>
        </p:nvSpPr>
        <p:spPr>
          <a:xfrm>
            <a:off x="1857375" y="142875"/>
            <a:ext cx="5786438" cy="857250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002060"/>
                </a:solidFill>
              </a:rPr>
              <a:t>Семейство Оленевые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857500" y="2714625"/>
            <a:ext cx="2928938" cy="3143250"/>
          </a:xfr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13" y="3000375"/>
            <a:ext cx="3214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3000375" y="1500188"/>
            <a:ext cx="3571875" cy="714375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Рога  сбрасываются ежегодно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428875"/>
            <a:ext cx="28575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14313" y="2143125"/>
            <a:ext cx="2357437" cy="7143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Пятнистый олень-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4 отростка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500" y="2428875"/>
            <a:ext cx="2428875" cy="5000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Благородный олень-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5 отростков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00750" y="2714625"/>
            <a:ext cx="2357438" cy="5000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Северный олень-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6 отростков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Семейство </a:t>
            </a:r>
            <a:r>
              <a:rPr lang="ru-RU" b="1" dirty="0" err="1" smtClean="0">
                <a:solidFill>
                  <a:srgbClr val="002060"/>
                </a:solidFill>
              </a:rPr>
              <a:t>Вилорогие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2875" y="1857375"/>
            <a:ext cx="4333875" cy="4357688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1857375" y="1857375"/>
            <a:ext cx="2500313" cy="7016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</a:rPr>
              <a:t>Вилорогая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  антилопа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7750" y="2071688"/>
            <a:ext cx="3571875" cy="1214437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Рога внутри  полые, но сбрасываются и заменяются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1596</TotalTime>
  <Words>493</Words>
  <Application>Microsoft Office PowerPoint</Application>
  <PresentationFormat>Экран (4:3)</PresentationFormat>
  <Paragraphs>150</Paragraphs>
  <Slides>24</Slides>
  <Notes>23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Trebuchet MS</vt:lpstr>
      <vt:lpstr>Wingdings</vt:lpstr>
      <vt:lpstr>Times New Roman</vt:lpstr>
      <vt:lpstr>Тема Office</vt:lpstr>
      <vt:lpstr>Тема1</vt:lpstr>
      <vt:lpstr>Слайд 1</vt:lpstr>
      <vt:lpstr>Отгадайте ребус и  узнаете  название видоизмененной конечности млекопитающих</vt:lpstr>
      <vt:lpstr>Тема урока</vt:lpstr>
      <vt:lpstr> </vt:lpstr>
      <vt:lpstr>  Отряд Парнокопытные Подотряд  нежвачные  </vt:lpstr>
      <vt:lpstr> </vt:lpstr>
      <vt:lpstr>Отряд Парнокопытные  Подотряд жвачные Семейство Полорогие </vt:lpstr>
      <vt:lpstr>  </vt:lpstr>
      <vt:lpstr>  Семейство Вилорогие  </vt:lpstr>
      <vt:lpstr>   </vt:lpstr>
      <vt:lpstr>Семейство  Кабарговые  </vt:lpstr>
      <vt:lpstr>Семейство  Оленьки </vt:lpstr>
      <vt:lpstr>  Альфред Брем-  немецкий ученый, зоолог (1829-1884). </vt:lpstr>
      <vt:lpstr>Слайд 14</vt:lpstr>
      <vt:lpstr>Отряд непарнокопытные Семейство Лошадиные </vt:lpstr>
      <vt:lpstr> Семейство Носороговые </vt:lpstr>
      <vt:lpstr>Семейство Тапировые</vt:lpstr>
      <vt:lpstr>Слайд 18</vt:lpstr>
      <vt:lpstr>Задание </vt:lpstr>
      <vt:lpstr>Какие копытные, обитают  у нас в  Приморском крае ?   </vt:lpstr>
      <vt:lpstr>Занесены в Красную книгу  Приморья: 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Копытные млекопитающие.</dc:title>
  <dc:creator>Matrix</dc:creator>
  <cp:lastModifiedBy>Дарёна</cp:lastModifiedBy>
  <cp:revision>179</cp:revision>
  <dcterms:created xsi:type="dcterms:W3CDTF">2011-10-29T23:51:56Z</dcterms:created>
  <dcterms:modified xsi:type="dcterms:W3CDTF">2012-03-29T12:50:14Z</dcterms:modified>
</cp:coreProperties>
</file>