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2" r:id="rId4"/>
    <p:sldId id="285" r:id="rId5"/>
    <p:sldId id="271" r:id="rId6"/>
    <p:sldId id="274" r:id="rId7"/>
    <p:sldId id="259" r:id="rId8"/>
    <p:sldId id="284" r:id="rId9"/>
    <p:sldId id="275" r:id="rId10"/>
    <p:sldId id="261" r:id="rId11"/>
    <p:sldId id="276" r:id="rId12"/>
    <p:sldId id="262" r:id="rId13"/>
    <p:sldId id="277" r:id="rId14"/>
    <p:sldId id="264" r:id="rId15"/>
    <p:sldId id="278" r:id="rId16"/>
    <p:sldId id="283" r:id="rId17"/>
    <p:sldId id="279" r:id="rId18"/>
    <p:sldId id="265" r:id="rId19"/>
    <p:sldId id="280" r:id="rId20"/>
    <p:sldId id="266" r:id="rId21"/>
    <p:sldId id="267" r:id="rId22"/>
    <p:sldId id="281" r:id="rId23"/>
    <p:sldId id="269" r:id="rId24"/>
    <p:sldId id="273" r:id="rId25"/>
    <p:sldId id="270" r:id="rId26"/>
    <p:sldId id="286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506" y="-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81AFE-C720-4F11-9FEC-36BF32B2C9EA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83F66-DE2C-471E-A145-45E070694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A0566-C5AA-45DD-99EC-1A5F11ECF252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A2874-E6FA-4023-AE89-7464A7B1A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92C5A-4409-4D98-92CB-F9D6833EA769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C815-B11E-47F0-A038-14F232DEF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62CC6-CF64-4B14-A6D8-2E51A310A12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529DA-A7ED-4B9F-B31D-94AD5EBA7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5AAF-BB27-4B71-B83E-9856E5876F33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28B7D-6831-4894-83C4-AEEA9D290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A4C55-A5AD-4C46-8E4D-A6C100BF4617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A54A8-3E6A-4E2B-B309-AFCACFB15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6F791-0F8F-49BA-85BA-4D790D5C3FE8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EAF80-480E-4613-8502-4C1AC1CC49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26D34-8425-469E-B647-273571B68D75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D2B58-5913-49E1-8059-82733E5E5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F5305-E3E6-46F9-8E4E-2BA0159A8F62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87FDF-49C2-4E9D-AB9E-F4F0E7BAA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783C7-E345-4A19-96D8-147823FBB64E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2F478-CB33-436C-AA1D-79069FC26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BB8D9-E0FE-4ED8-A9EE-D1B4C521F81C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D73E2-ACFB-4E42-9C29-921C4B8AC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5050C0-5008-4400-9ED6-0C536FE3C5C1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07583B-8004-425B-BE04-E7FC432B3F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3708400" y="4652963"/>
            <a:ext cx="4826000" cy="2016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761847"/>
                    </a:gs>
                  </a:gsLst>
                  <a:lin ang="54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УРОК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971550" y="620713"/>
            <a:ext cx="67691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E9E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  МАТЕМАТИКЕ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203575" y="2924175"/>
            <a:ext cx="2589213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5 КЛАСС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357563"/>
            <a:ext cx="2871788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3789363"/>
            <a:ext cx="576262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94475" y="1714500"/>
            <a:ext cx="2192338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animBg="1"/>
      <p:bldP spid="410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00063" y="928688"/>
            <a:ext cx="8358187" cy="141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71E5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Задание врача - ОФТАЛЬМОЛОГА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85813" y="2500313"/>
            <a:ext cx="7986712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6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 примеры:</a:t>
            </a:r>
          </a:p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15 * (5408 – 5382 : 26 + 799);</a:t>
            </a:r>
          </a:p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 16 * (4180 – 4142 : 38 + 929);</a:t>
            </a:r>
          </a:p>
          <a:p>
            <a:pPr algn="ctr"/>
            <a:r>
              <a:rPr lang="ru-RU" sz="2800" b="1">
                <a:latin typeface="Times New Roman" pitchFamily="18" charset="0"/>
                <a:cs typeface="Times New Roman" pitchFamily="18" charset="0"/>
              </a:rPr>
              <a:t>272 144 : 34 – 398 + 302 </a:t>
            </a:r>
            <a:r>
              <a:rPr lang="ru-RU" sz="2800" b="1" baseline="30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 99.</a:t>
            </a:r>
            <a:endParaRPr lang="ru-RU" sz="3200" b="1">
              <a:solidFill>
                <a:srgbClr val="3333FF"/>
              </a:solidFill>
              <a:latin typeface="Constantia" pitchFamily="18" charset="0"/>
            </a:endParaRPr>
          </a:p>
          <a:p>
            <a:pPr algn="ctr"/>
            <a:endParaRPr lang="ru-RU" i="1">
              <a:latin typeface="Constantia" pitchFamily="18" charset="0"/>
            </a:endParaRPr>
          </a:p>
        </p:txBody>
      </p:sp>
      <p:pic>
        <p:nvPicPr>
          <p:cNvPr id="22531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4786313"/>
            <a:ext cx="15001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9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8135937" cy="1728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Врач-СТОМАТОЛОГ</a:t>
            </a:r>
          </a:p>
        </p:txBody>
      </p:sp>
      <p:pic>
        <p:nvPicPr>
          <p:cNvPr id="3074" name="Picture 2" descr="C:\Users\1\Desktop\Английский язык\022-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286000"/>
            <a:ext cx="5881688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3929063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1" name="WordArt 29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8135937" cy="1728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Задание врача-СТОМАТОЛОГА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3071810"/>
            <a:ext cx="7000924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 каждую машину погрузили 20 бочек бензина, по 190 л в каждой. Сколько всего литров бензина погрузили на 5 машин ?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4214813"/>
            <a:ext cx="1766888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214282" y="500042"/>
            <a:ext cx="8643998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i="1" kern="10" dirty="0">
                <a:ln w="9525" cap="rnd">
                  <a:solidFill>
                    <a:srgbClr val="339966"/>
                  </a:solidFill>
                  <a:prstDash val="sysDot"/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i="1" kern="10" dirty="0">
                <a:ln w="9525" cap="rnd">
                  <a:solidFill>
                    <a:srgbClr val="339966"/>
                  </a:solidFill>
                  <a:prstDash val="sysDot"/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Врач - КАРДИОЛОГ</a:t>
            </a:r>
            <a:endParaRPr lang="ru-RU" sz="3600" i="1" kern="10" dirty="0">
              <a:ln w="9525" cap="rnd">
                <a:solidFill>
                  <a:srgbClr val="339966"/>
                </a:solidFill>
                <a:prstDash val="sysDot"/>
                <a:round/>
                <a:headEnd/>
                <a:tailEnd/>
              </a:ln>
              <a:solidFill>
                <a:srgbClr val="00FF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1\Desktop\Английский язык\12717488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286000"/>
            <a:ext cx="4929188" cy="32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3857625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214313" y="500063"/>
            <a:ext cx="8643937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 cap="rnd">
                  <a:solidFill>
                    <a:srgbClr val="339966"/>
                  </a:solidFill>
                  <a:prstDash val="sysDot"/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Задание врача - КАРДИОЛОГА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786063" y="3214688"/>
            <a:ext cx="5688012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а) (х + 12) – 7 = 19;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б) 77 – (х – 23) = 60;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в) 47 * х = 423;</a:t>
            </a:r>
          </a:p>
          <a:p>
            <a:r>
              <a:rPr lang="ru-RU" sz="3200" b="1">
                <a:latin typeface="Times New Roman" pitchFamily="18" charset="0"/>
                <a:cs typeface="Times New Roman" pitchFamily="18" charset="0"/>
              </a:rPr>
              <a:t>г) 322 : х = 23. </a:t>
            </a:r>
          </a:p>
          <a:p>
            <a:pPr algn="r"/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857375" y="2000250"/>
            <a:ext cx="5759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РЕШИТЕ   УРАВНЕНИЕ</a:t>
            </a:r>
            <a:r>
              <a:rPr lang="ru-RU" b="1">
                <a:solidFill>
                  <a:schemeClr val="bg1"/>
                </a:solidFill>
                <a:latin typeface="Constantia" pitchFamily="18" charset="0"/>
              </a:rPr>
              <a:t>:</a:t>
            </a:r>
          </a:p>
        </p:txBody>
      </p:sp>
      <p:pic>
        <p:nvPicPr>
          <p:cNvPr id="26628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929063"/>
            <a:ext cx="198120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  <p:bldP spid="51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80400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Врача - ХИРУРГ</a:t>
            </a:r>
          </a:p>
        </p:txBody>
      </p:sp>
      <p:pic>
        <p:nvPicPr>
          <p:cNvPr id="5122" name="Picture 2" descr="C:\Users\1\Desktop\Английский язык\khirurg_6398-megainf.r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2000250"/>
            <a:ext cx="3429000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13" y="3571875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6" descr="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071563"/>
            <a:ext cx="571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5" descr="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25" y="500063"/>
            <a:ext cx="571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7" descr="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3857625"/>
            <a:ext cx="5715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5715000"/>
            <a:ext cx="571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8" descr="fly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2857500"/>
            <a:ext cx="571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9" descr="d02c83a5141b6102f8c0e8394cda97e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5072063"/>
            <a:ext cx="18097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714500" y="1428750"/>
            <a:ext cx="58578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 - подняться на носки и улыбнуться,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Два – руки вверх и подтянуться,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 - согнуться, разогнуться,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Четыре - снова всё начать.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Пять - на пояс руки ставим, 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Шесть - повороты туловища начинаем,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Семь - по глубже всем вздохнуть.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Восемь - мы разок присядем,</a:t>
            </a:r>
          </a:p>
          <a:p>
            <a:pPr algn="just"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Девять - урок наш продолжаем.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80400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Врач - НЕВРОПАТОЛОГ</a:t>
            </a:r>
          </a:p>
        </p:txBody>
      </p:sp>
      <p:pic>
        <p:nvPicPr>
          <p:cNvPr id="6146" name="Picture 2" descr="C:\Users\1\Desktop\Английский язык\doct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2643188"/>
            <a:ext cx="44577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3429000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80400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Задание врача - НЕВРОПАТОЛОГА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258888" y="2205038"/>
            <a:ext cx="6626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Упростите выражение:</a:t>
            </a:r>
            <a:endParaRPr lang="ru-RU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14313" y="3213100"/>
            <a:ext cx="8715375" cy="302418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514350" indent="-514350" algn="ctr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31а +127 + 48а.  Вычислите при а = 4; 10.</a:t>
            </a:r>
          </a:p>
          <a:p>
            <a:pPr marL="514350" indent="-51435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2) 23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+ 174 + 68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Вычислите при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= 8; 100.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/>
      <p:bldP spid="184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351838" cy="858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cs typeface="+mn-cs"/>
              </a:rPr>
              <a:t> 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Врач - ТЕРАПЕВТ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1\Desktop\Английский язык\aboutphoto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1857375"/>
            <a:ext cx="4010025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63" y="3500438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C:\Users\1\Desktop\Kosmos-g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549275"/>
            <a:ext cx="6953250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357188" y="357188"/>
            <a:ext cx="8351837" cy="858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Задание врача - ТЕРАПЕВТА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000125" y="1571625"/>
            <a:ext cx="692943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САМОСТОЯТЕЛЬНАЯ  РАБОТА</a:t>
            </a:r>
          </a:p>
        </p:txBody>
      </p:sp>
      <p:sp>
        <p:nvSpPr>
          <p:cNvPr id="32771" name="Rectangle 1"/>
          <p:cNvSpPr>
            <a:spLocks noChangeArrowheads="1"/>
          </p:cNvSpPr>
          <p:nvPr/>
        </p:nvSpPr>
        <p:spPr bwMode="auto">
          <a:xfrm>
            <a:off x="0" y="2428875"/>
            <a:ext cx="4643438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вариант</a:t>
            </a:r>
          </a:p>
          <a:p>
            <a:endParaRPr lang="ru-RU" sz="900"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 Вычислите:   7324-2545;</a:t>
            </a:r>
            <a:endParaRPr lang="ru-RU" sz="900">
              <a:cs typeface="Calibri" pitchFamily="34" charset="0"/>
            </a:endParaRPr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2.    Вычислите:   318 ∙ 32 ;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3.   Вычислите:   4824 : 36 ;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4.   Какое действие выполняется последним:   540 – 82 : 2 + 13 ∙ 3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5.   3 м 4 см – это …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6.   Найдите площадь прямоугольника со сторонами 4 см и 13 см.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7.   Турист проехал на автомобиле 552 км за 6 часов. Какова скорость автомобиля?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8.   У Пети было 32 марки, а у Коли – на 4 марки меньше. Сколько марок было у Коли?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9.   Галя прочитала 42 страницы, а ее сестра в 2 раза больше. Сколько страниц прочитала сестра?</a:t>
            </a:r>
            <a:endParaRPr lang="ru-RU" sz="900"/>
          </a:p>
          <a:p>
            <a:pPr eaLnBrk="0" hangingPunct="0"/>
            <a:r>
              <a:rPr lang="ru-RU" sz="1200">
                <a:latin typeface="Times New Roman" pitchFamily="18" charset="0"/>
                <a:cs typeface="Calibri" pitchFamily="34" charset="0"/>
              </a:rPr>
              <a:t>10.   Из двух пунктов одновременно выехали два мотоцикла, скорость одного 60 км/ч, скорость второго 70 км/ч. Через сколько часов они встретятся, если расстояние между пунктами 390 км?</a:t>
            </a:r>
            <a:endParaRPr lang="ru-RU" sz="900"/>
          </a:p>
        </p:txBody>
      </p:sp>
      <p:sp>
        <p:nvSpPr>
          <p:cNvPr id="32772" name="Прямоугольник 4"/>
          <p:cNvSpPr>
            <a:spLocks noChangeArrowheads="1"/>
          </p:cNvSpPr>
          <p:nvPr/>
        </p:nvSpPr>
        <p:spPr bwMode="auto">
          <a:xfrm>
            <a:off x="4643438" y="2428875"/>
            <a:ext cx="45005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вариант</a:t>
            </a:r>
          </a:p>
          <a:p>
            <a:pPr eaLnBrk="0" hangingPunct="0"/>
            <a:endParaRPr lang="ru-RU" sz="12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  Вычислите:   9342-5465;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   Вычислите:   263 ∙ 21 ;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  Вычислите:   10836 : 43;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  Какое действие выполняется последним:   570 + 14 ∙ 4 - 48 : 3 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  5 км 26 м – это …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  Найдите площадь прямоугольника со сторонами 6 см и 12 см.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  Всадник проскакал 144 км со скоростью 24 км/ч.    Какое время он затратил на этот путь?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   В классе 14 мальчиков, а девочек на 2 больше, чем мальчиков. Сколько девочек в классе?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  Рабочий изготовил 36 деталей, а его ученик в 4 раза меньше. Сколько деталей изготовил ученик?</a:t>
            </a:r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   Из двух деревень, расстояние между которыми 24 км, одновременно навстречу друг другу вышли два пешехода. Скорость одного 3 км/ч, скорость второго 5 км/ч. Через сколько часов они встретятся?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428625" y="142875"/>
            <a:ext cx="8320088" cy="1728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ЛОГИЧЕСКАЯ  ПАУЗА </a:t>
            </a:r>
          </a:p>
        </p:txBody>
      </p:sp>
      <p:pic>
        <p:nvPicPr>
          <p:cNvPr id="33794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1857375"/>
            <a:ext cx="3571875" cy="459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357188" y="857250"/>
            <a:ext cx="8137525" cy="1441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Задание – ГЛАВНОГО  ВРАЧА</a:t>
            </a:r>
          </a:p>
        </p:txBody>
      </p:sp>
      <p:pic>
        <p:nvPicPr>
          <p:cNvPr id="8194" name="Picture 2" descr="C:\Users\1\Desktop\Английский язык\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857500"/>
            <a:ext cx="3667125" cy="330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2000250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285750" y="785813"/>
            <a:ext cx="8137525" cy="14414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Задание – ГЛАВНОГО  ВРАЧА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3786187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РЕШИТЕ ЗАДАЧУ: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Степа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Смекалкин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задумал число.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Потом он умножил это число на 19 и к произведению прибавил 19.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ответе у него тоже получилось 19. Какое число задумал Степа?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3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1643063"/>
            <a:ext cx="2643187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738" y="109538"/>
            <a:ext cx="8156575" cy="2646362"/>
          </a:xfrm>
          <a:prstGeom prst="rect">
            <a:avLst/>
          </a:prstGeom>
          <a:noFill/>
        </p:spPr>
      </p:pic>
      <p:pic>
        <p:nvPicPr>
          <p:cNvPr id="36866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75" y="2928938"/>
            <a:ext cx="244316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63" y="2143125"/>
            <a:ext cx="5715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КАРТА МЕДОСМОТРА 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КЛАССА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ОТОЛАРИНГОЛОГ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ОФТАЛЬМОЛОГ    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СТОМАТОЛОГ        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КАРДИОЛОГ           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ХИРУРГ                    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НЕВРОПАТОЛОГ                       здоровы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US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</a:t>
            </a:r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ТЕРАПЕВТ                                   здоровы</a:t>
            </a:r>
            <a:endParaRPr lang="en-US" sz="2200" u="sng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sz="2200" u="sng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ГЛАВНЫЙ ВРАЧ</a:t>
            </a:r>
            <a:endParaRPr lang="ru-RU" sz="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200" u="sng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ЗАКЛЮЧЕНИЕ                             здоровы</a:t>
            </a:r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755650" y="1412875"/>
            <a:ext cx="7777163" cy="23383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44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ИТОГ  УРОКА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28688" y="3000375"/>
            <a:ext cx="735806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 b="1">
                <a:solidFill>
                  <a:srgbClr val="00277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Сегодня на уроке я повторил и запомнил…</a:t>
            </a:r>
            <a:endParaRPr lang="ru-RU" sz="2400" b="1">
              <a:solidFill>
                <a:srgbClr val="002776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b="1">
                <a:solidFill>
                  <a:srgbClr val="00277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понял…</a:t>
            </a:r>
            <a:endParaRPr lang="ru-RU" sz="2400" b="1">
              <a:solidFill>
                <a:srgbClr val="002776"/>
              </a:solidFill>
            </a:endParaRPr>
          </a:p>
          <a:p>
            <a:pPr eaLnBrk="0" hangingPunct="0"/>
            <a:r>
              <a:rPr lang="ru-RU" sz="2400" b="1">
                <a:solidFill>
                  <a:srgbClr val="002776"/>
                </a:solidFill>
                <a:latin typeface="Times New Roman" pitchFamily="18" charset="0"/>
                <a:cs typeface="Calibri" pitchFamily="34" charset="0"/>
              </a:rPr>
              <a:t>Я научился…</a:t>
            </a:r>
            <a:endParaRPr lang="ru-RU" sz="2400" b="1">
              <a:solidFill>
                <a:srgbClr val="002776"/>
              </a:solidFill>
            </a:endParaRPr>
          </a:p>
          <a:p>
            <a:pPr eaLnBrk="0" hangingPunct="0"/>
            <a:r>
              <a:rPr lang="ru-RU" sz="2400" b="1">
                <a:solidFill>
                  <a:srgbClr val="002776"/>
                </a:solidFill>
                <a:latin typeface="Times New Roman" pitchFamily="18" charset="0"/>
                <a:cs typeface="Calibri" pitchFamily="34" charset="0"/>
              </a:rPr>
              <a:t>У меня не получилось…</a:t>
            </a:r>
            <a:endParaRPr lang="ru-RU" sz="2400" b="1">
              <a:solidFill>
                <a:srgbClr val="002776"/>
              </a:solidFill>
            </a:endParaRPr>
          </a:p>
          <a:p>
            <a:pPr eaLnBrk="0" hangingPunct="0"/>
            <a:r>
              <a:rPr lang="ru-RU" sz="2400" b="1">
                <a:solidFill>
                  <a:srgbClr val="002776"/>
                </a:solidFill>
                <a:latin typeface="Times New Roman" pitchFamily="18" charset="0"/>
                <a:cs typeface="Calibri" pitchFamily="34" charset="0"/>
              </a:rPr>
              <a:t>Мне хотелось бы…</a:t>
            </a:r>
            <a:endParaRPr lang="ru-RU" sz="2400" b="1">
              <a:solidFill>
                <a:srgbClr val="002776"/>
              </a:solidFill>
            </a:endParaRPr>
          </a:p>
          <a:p>
            <a:pPr eaLnBrk="0" hangingPunct="0"/>
            <a:r>
              <a:rPr lang="ru-RU" sz="2400" b="1">
                <a:solidFill>
                  <a:srgbClr val="002776"/>
                </a:solidFill>
                <a:latin typeface="Times New Roman" pitchFamily="18" charset="0"/>
                <a:cs typeface="Calibri" pitchFamily="34" charset="0"/>
              </a:rPr>
              <a:t>Я справлюсь с домашней работой…</a:t>
            </a:r>
            <a:endParaRPr lang="ru-RU" sz="2400" b="1">
              <a:solidFill>
                <a:srgbClr val="00277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8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FLOWER2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8" y="3571875"/>
            <a:ext cx="140335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928688" y="1571625"/>
            <a:ext cx="7715250" cy="18716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ДОМАШНЕЕ  ЗАДАНИЕ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5072063"/>
            <a:ext cx="785812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449 (а),  № 450 (г),  составить  кроссворд  по  изученным  темам.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428736"/>
            <a:ext cx="817025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«Полёт – это математика»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В. Чкалов.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684213" y="549275"/>
            <a:ext cx="7775575" cy="51847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ТЕМА    УРОКА   :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ВСЕ    ДЕЙСТВИЯ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С    НАТУРАЛЬНЫМИ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ЧИСЛАМИ. </a:t>
            </a:r>
          </a:p>
        </p:txBody>
      </p:sp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4357688"/>
            <a:ext cx="17145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0002374639-thu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75" y="2571750"/>
            <a:ext cx="2525713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Прямоугольник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9038" y="109538"/>
            <a:ext cx="6559550" cy="2646362"/>
          </a:xfrm>
          <a:prstGeom prst="rect">
            <a:avLst/>
          </a:prstGeom>
          <a:noFill/>
        </p:spPr>
      </p:pic>
      <p:pic>
        <p:nvPicPr>
          <p:cNvPr id="17411" name="Picture 2" descr="C:\Users\1\Desktop\e6019b30696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3714750"/>
            <a:ext cx="2000250" cy="257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\Desktop\Английский язык\k210208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786063"/>
            <a:ext cx="4271963" cy="284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323850" y="928688"/>
            <a:ext cx="8424863" cy="1131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gradFill>
                  <a:gsLst>
                    <a:gs pos="0">
                      <a:schemeClr val="accent4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 ___                 </a:t>
            </a:r>
            <a:endParaRPr lang="en-US" sz="3600" b="1" dirty="0">
              <a:gradFill>
                <a:gsLst>
                  <a:gs pos="0">
                    <a:schemeClr val="accent4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2" descr="C:\Users\1\Desktop\e6019b3069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3714750"/>
            <a:ext cx="214312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428596" y="500042"/>
            <a:ext cx="8424863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gradFill>
                  <a:gsLst>
                    <a:gs pos="0">
                      <a:schemeClr val="accent4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Задание врача – ОТОЛАРИНГОЛОГА</a:t>
            </a:r>
            <a:endParaRPr lang="en-US" sz="3600" b="1" dirty="0">
              <a:gradFill>
                <a:gsLst>
                  <a:gs pos="0">
                    <a:schemeClr val="accent4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gradFill>
                  <a:gsLst>
                    <a:gs pos="0">
                      <a:schemeClr val="accent4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Times New Roman" pitchFamily="18" charset="0"/>
                <a:cs typeface="Times New Roman" pitchFamily="18" charset="0"/>
              </a:rPr>
              <a:t> (Устный счет). </a:t>
            </a:r>
            <a:endParaRPr lang="ru-RU" sz="3600" b="1" dirty="0">
              <a:gradFill>
                <a:gsLst>
                  <a:gs pos="0">
                    <a:schemeClr val="accent4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835150" y="2133600"/>
            <a:ext cx="5761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ВЫЧИСЛИТЕ:</a:t>
            </a:r>
          </a:p>
        </p:txBody>
      </p:sp>
      <p:pic>
        <p:nvPicPr>
          <p:cNvPr id="19459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4286250"/>
            <a:ext cx="1766888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25"/>
          <p:cNvSpPr>
            <a:spLocks noChangeArrowheads="1"/>
          </p:cNvSpPr>
          <p:nvPr/>
        </p:nvSpPr>
        <p:spPr bwMode="auto">
          <a:xfrm>
            <a:off x="1000125" y="264318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1" name="Rectangle 29"/>
          <p:cNvSpPr>
            <a:spLocks noChangeArrowheads="1"/>
          </p:cNvSpPr>
          <p:nvPr/>
        </p:nvSpPr>
        <p:spPr bwMode="auto">
          <a:xfrm>
            <a:off x="1000125" y="350043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83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2" name="Rectangle 27"/>
          <p:cNvSpPr>
            <a:spLocks noChangeArrowheads="1"/>
          </p:cNvSpPr>
          <p:nvPr/>
        </p:nvSpPr>
        <p:spPr bwMode="auto">
          <a:xfrm>
            <a:off x="2357438" y="350043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88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3" name="Rectangle 28"/>
          <p:cNvSpPr>
            <a:spLocks noChangeArrowheads="1"/>
          </p:cNvSpPr>
          <p:nvPr/>
        </p:nvSpPr>
        <p:spPr bwMode="auto">
          <a:xfrm>
            <a:off x="3714750" y="350043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9464" name="Rectangle 30"/>
          <p:cNvSpPr>
            <a:spLocks noChangeArrowheads="1"/>
          </p:cNvSpPr>
          <p:nvPr/>
        </p:nvSpPr>
        <p:spPr bwMode="auto">
          <a:xfrm>
            <a:off x="3714750" y="264318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170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5" name="Rectangle 26"/>
          <p:cNvSpPr>
            <a:spLocks noChangeArrowheads="1"/>
          </p:cNvSpPr>
          <p:nvPr/>
        </p:nvSpPr>
        <p:spPr bwMode="auto">
          <a:xfrm>
            <a:off x="2357438" y="2643188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165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571500" y="2214563"/>
            <a:ext cx="2928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Найдите пропущенные числа:</a:t>
            </a:r>
            <a:endParaRPr lang="ru-RU" sz="9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+mn-cs"/>
            </a:endParaRPr>
          </a:p>
          <a:p>
            <a:pPr algn="just" eaLnBrk="0" hangingPunct="0">
              <a:defRPr/>
            </a:pPr>
            <a:endParaRPr lang="ru-RU" sz="1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defRPr/>
            </a:pP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</a:t>
            </a:r>
            <a:endParaRPr lang="ru-RU" dirty="0">
              <a:latin typeface="Arial" pitchFamily="34" charset="0"/>
              <a:cs typeface="+mn-cs"/>
            </a:endParaRPr>
          </a:p>
        </p:txBody>
      </p:sp>
      <p:sp>
        <p:nvSpPr>
          <p:cNvPr id="19467" name="Rectangle 32"/>
          <p:cNvSpPr>
            <a:spLocks noChangeArrowheads="1"/>
          </p:cNvSpPr>
          <p:nvPr/>
        </p:nvSpPr>
        <p:spPr bwMode="auto">
          <a:xfrm>
            <a:off x="342900" y="45720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100"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8" name="Rectangle 3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  <a:p>
            <a:pPr eaLnBrk="0" hangingPunct="0"/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19469" name="Rectangle 39"/>
          <p:cNvSpPr>
            <a:spLocks noChangeArrowheads="1"/>
          </p:cNvSpPr>
          <p:nvPr/>
        </p:nvSpPr>
        <p:spPr bwMode="auto">
          <a:xfrm>
            <a:off x="5214938" y="5643563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9470" name="Rectangle 34"/>
          <p:cNvSpPr>
            <a:spLocks noChangeArrowheads="1"/>
          </p:cNvSpPr>
          <p:nvPr/>
        </p:nvSpPr>
        <p:spPr bwMode="auto">
          <a:xfrm>
            <a:off x="3857625" y="5643563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71" name="Rectangle 38"/>
          <p:cNvSpPr>
            <a:spLocks noChangeArrowheads="1"/>
          </p:cNvSpPr>
          <p:nvPr/>
        </p:nvSpPr>
        <p:spPr bwMode="auto">
          <a:xfrm>
            <a:off x="6572250" y="4714875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52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72" name="Rectangle 35"/>
          <p:cNvSpPr>
            <a:spLocks noChangeArrowheads="1"/>
          </p:cNvSpPr>
          <p:nvPr/>
        </p:nvSpPr>
        <p:spPr bwMode="auto">
          <a:xfrm>
            <a:off x="5214938" y="4714875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26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73" name="Rectangle 37"/>
          <p:cNvSpPr>
            <a:spLocks noChangeArrowheads="1"/>
          </p:cNvSpPr>
          <p:nvPr/>
        </p:nvSpPr>
        <p:spPr bwMode="auto">
          <a:xfrm>
            <a:off x="3857625" y="4714875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9474" name="Rectangle 36"/>
          <p:cNvSpPr>
            <a:spLocks noChangeArrowheads="1"/>
          </p:cNvSpPr>
          <p:nvPr/>
        </p:nvSpPr>
        <p:spPr bwMode="auto">
          <a:xfrm>
            <a:off x="6572250" y="5643563"/>
            <a:ext cx="1171575" cy="714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44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75" name="Rectangle 40"/>
          <p:cNvSpPr>
            <a:spLocks noChangeArrowheads="1"/>
          </p:cNvSpPr>
          <p:nvPr/>
        </p:nvSpPr>
        <p:spPr bwMode="auto">
          <a:xfrm>
            <a:off x="3429000" y="4714875"/>
            <a:ext cx="64293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б)</a:t>
            </a:r>
            <a:endParaRPr lang="ru-RU" sz="90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76" name="Rectangle 4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500313" y="2143125"/>
            <a:ext cx="4071937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400" b="1">
                <a:solidFill>
                  <a:srgbClr val="00449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Вычислите устно:  25*17*4 + 300*0 – 272 : 272.</a:t>
            </a:r>
          </a:p>
          <a:p>
            <a:endParaRPr lang="ru-RU" sz="1400" b="1">
              <a:solidFill>
                <a:srgbClr val="00449E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ru-RU" sz="1400" b="1">
              <a:solidFill>
                <a:srgbClr val="00449E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При каком значении буквы верно равенство?</a:t>
            </a:r>
            <a:endParaRPr lang="ru-RU" sz="1400" b="1">
              <a:solidFill>
                <a:srgbClr val="00449E"/>
              </a:solidFill>
              <a:cs typeface="Calibri" pitchFamily="34" charset="0"/>
            </a:endParaRPr>
          </a:p>
          <a:p>
            <a:pPr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                               а + 18 = 18</a:t>
            </a:r>
          </a:p>
          <a:p>
            <a:pPr eaLnBrk="0" hangingPunct="0"/>
            <a:endParaRPr lang="ru-RU" sz="1400" b="1">
              <a:solidFill>
                <a:srgbClr val="00449E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1400" b="1">
              <a:solidFill>
                <a:srgbClr val="00449E"/>
              </a:solidFill>
            </a:endParaRPr>
          </a:p>
          <a:p>
            <a:pPr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4. Вычислите устно:   </a:t>
            </a:r>
          </a:p>
          <a:p>
            <a:pPr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  90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– 45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: 15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* 28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– 12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 : 8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 u="sng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+ 27  </a:t>
            </a:r>
            <a:endParaRPr lang="ru-RU" sz="1400" b="1">
              <a:solidFill>
                <a:srgbClr val="00449E"/>
              </a:solidFill>
            </a:endParaRPr>
          </a:p>
          <a:p>
            <a:pPr algn="ctr" eaLnBrk="0" hangingPunct="0"/>
            <a:r>
              <a:rPr lang="ru-RU" sz="1400" b="1">
                <a:solidFill>
                  <a:srgbClr val="00449E"/>
                </a:solidFill>
                <a:latin typeface="Times New Roman" pitchFamily="18" charset="0"/>
                <a:cs typeface="Calibri" pitchFamily="34" charset="0"/>
              </a:rPr>
              <a:t>     ? </a:t>
            </a:r>
            <a:endParaRPr lang="ru-RU" sz="1400" b="1">
              <a:solidFill>
                <a:srgbClr val="00449E"/>
              </a:solidFill>
            </a:endParaRPr>
          </a:p>
        </p:txBody>
      </p:sp>
      <p:pic>
        <p:nvPicPr>
          <p:cNvPr id="20482" name="Picture 2" descr="C:\Users\1\Desktop\e6019b3069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428625"/>
            <a:ext cx="1766888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285750" y="285750"/>
            <a:ext cx="8358188" cy="141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71E5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Врач - ОФТАЛЬМОЛОГ</a:t>
            </a:r>
          </a:p>
        </p:txBody>
      </p:sp>
      <p:pic>
        <p:nvPicPr>
          <p:cNvPr id="2050" name="Picture 2" descr="C:\Users\1\Desktop\Английский язык\02051462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2071688"/>
            <a:ext cx="3238500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1\Desktop\Английский язык\det_oft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571625"/>
            <a:ext cx="43561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" descr="C:\Users\1\Desktop\e6019b30696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13" y="4286250"/>
            <a:ext cx="1833562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Яркая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ppt/theme/themeOverride2.xml><?xml version="1.0" encoding="utf-8"?>
<a:themeOverride xmlns:a="http://schemas.openxmlformats.org/drawingml/2006/main">
  <a:clrScheme name="Яркая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463</Words>
  <Application>Microsoft Office PowerPoint</Application>
  <PresentationFormat>Экран (4:3)</PresentationFormat>
  <Paragraphs>107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Constantia</vt:lpstr>
      <vt:lpstr>Arial</vt:lpstr>
      <vt:lpstr>Calibri</vt:lpstr>
      <vt:lpstr>Wingdings 2</vt:lpstr>
      <vt:lpstr>Times New Roman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Adel</cp:lastModifiedBy>
  <cp:revision>25</cp:revision>
  <dcterms:created xsi:type="dcterms:W3CDTF">2011-04-12T19:54:15Z</dcterms:created>
  <dcterms:modified xsi:type="dcterms:W3CDTF">2012-05-03T06:28:52Z</dcterms:modified>
</cp:coreProperties>
</file>