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6"/>
  </p:notesMasterIdLst>
  <p:handoutMasterIdLst>
    <p:handoutMasterId r:id="rId57"/>
  </p:handoutMasterIdLst>
  <p:sldIdLst>
    <p:sldId id="256" r:id="rId2"/>
    <p:sldId id="257" r:id="rId3"/>
    <p:sldId id="259" r:id="rId4"/>
    <p:sldId id="260" r:id="rId5"/>
    <p:sldId id="263" r:id="rId6"/>
    <p:sldId id="262" r:id="rId7"/>
    <p:sldId id="264" r:id="rId8"/>
    <p:sldId id="261" r:id="rId9"/>
    <p:sldId id="319" r:id="rId10"/>
    <p:sldId id="265" r:id="rId11"/>
    <p:sldId id="283" r:id="rId12"/>
    <p:sldId id="266" r:id="rId13"/>
    <p:sldId id="288" r:id="rId14"/>
    <p:sldId id="290" r:id="rId15"/>
    <p:sldId id="282" r:id="rId16"/>
    <p:sldId id="292" r:id="rId17"/>
    <p:sldId id="293" r:id="rId18"/>
    <p:sldId id="294" r:id="rId19"/>
    <p:sldId id="303" r:id="rId20"/>
    <p:sldId id="289" r:id="rId21"/>
    <p:sldId id="279" r:id="rId22"/>
    <p:sldId id="280" r:id="rId23"/>
    <p:sldId id="281" r:id="rId24"/>
    <p:sldId id="267" r:id="rId25"/>
    <p:sldId id="284" r:id="rId26"/>
    <p:sldId id="285" r:id="rId27"/>
    <p:sldId id="287" r:id="rId28"/>
    <p:sldId id="314" r:id="rId29"/>
    <p:sldId id="312" r:id="rId30"/>
    <p:sldId id="313" r:id="rId31"/>
    <p:sldId id="268" r:id="rId32"/>
    <p:sldId id="299" r:id="rId33"/>
    <p:sldId id="304" r:id="rId34"/>
    <p:sldId id="295" r:id="rId35"/>
    <p:sldId id="309" r:id="rId36"/>
    <p:sldId id="308" r:id="rId37"/>
    <p:sldId id="307" r:id="rId38"/>
    <p:sldId id="270" r:id="rId39"/>
    <p:sldId id="305" r:id="rId40"/>
    <p:sldId id="296" r:id="rId41"/>
    <p:sldId id="302" r:id="rId42"/>
    <p:sldId id="269" r:id="rId43"/>
    <p:sldId id="298" r:id="rId44"/>
    <p:sldId id="277" r:id="rId45"/>
    <p:sldId id="276" r:id="rId46"/>
    <p:sldId id="273" r:id="rId47"/>
    <p:sldId id="272" r:id="rId48"/>
    <p:sldId id="274" r:id="rId49"/>
    <p:sldId id="275" r:id="rId50"/>
    <p:sldId id="278" r:id="rId51"/>
    <p:sldId id="320" r:id="rId52"/>
    <p:sldId id="321" r:id="rId53"/>
    <p:sldId id="322" r:id="rId54"/>
    <p:sldId id="323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4" autoAdjust="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37ABE-9CD7-4932-9808-AC00422612D6}" type="datetimeFigureOut">
              <a:rPr lang="ru-RU" smtClean="0"/>
              <a:pPr/>
              <a:t>04.05.2012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C093B-EEDC-4574-A62C-1B31A63C0F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896E8-69E1-4961-A9F4-2CE77A5DCCFA}" type="datetimeFigureOut">
              <a:rPr lang="ru-RU" smtClean="0"/>
              <a:pPr/>
              <a:t>04.05.2012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F2DC8-CC7A-456B-AE87-BBD7F29AA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F2DC8-CC7A-456B-AE87-BBD7F29AA09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ED13A-BC5C-44DE-9AC6-1DD6453694BE}" type="datetimeFigureOut">
              <a:rPr lang="ru-RU" smtClean="0"/>
              <a:pPr/>
              <a:t>04.05.2012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06F4D-3189-4BAF-9DDD-AC969FF3E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ED13A-BC5C-44DE-9AC6-1DD6453694BE}" type="datetimeFigureOut">
              <a:rPr lang="ru-RU" smtClean="0"/>
              <a:pPr/>
              <a:t>04.05.2012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06F4D-3189-4BAF-9DDD-AC969FF3E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ED13A-BC5C-44DE-9AC6-1DD6453694BE}" type="datetimeFigureOut">
              <a:rPr lang="ru-RU" smtClean="0"/>
              <a:pPr/>
              <a:t>04.05.2012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06F4D-3189-4BAF-9DDD-AC969FF3E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ED13A-BC5C-44DE-9AC6-1DD6453694BE}" type="datetimeFigureOut">
              <a:rPr lang="ru-RU" smtClean="0"/>
              <a:pPr/>
              <a:t>04.05.2012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06F4D-3189-4BAF-9DDD-AC969FF3E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ED13A-BC5C-44DE-9AC6-1DD6453694BE}" type="datetimeFigureOut">
              <a:rPr lang="ru-RU" smtClean="0"/>
              <a:pPr/>
              <a:t>04.05.2012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06F4D-3189-4BAF-9DDD-AC969FF3E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ED13A-BC5C-44DE-9AC6-1DD6453694BE}" type="datetimeFigureOut">
              <a:rPr lang="ru-RU" smtClean="0"/>
              <a:pPr/>
              <a:t>04.05.2012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06F4D-3189-4BAF-9DDD-AC969FF3E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ED13A-BC5C-44DE-9AC6-1DD6453694BE}" type="datetimeFigureOut">
              <a:rPr lang="ru-RU" smtClean="0"/>
              <a:pPr/>
              <a:t>04.05.2012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06F4D-3189-4BAF-9DDD-AC969FF3E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ED13A-BC5C-44DE-9AC6-1DD6453694BE}" type="datetimeFigureOut">
              <a:rPr lang="ru-RU" smtClean="0"/>
              <a:pPr/>
              <a:t>04.05.2012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06F4D-3189-4BAF-9DDD-AC969FF3E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ED13A-BC5C-44DE-9AC6-1DD6453694BE}" type="datetimeFigureOut">
              <a:rPr lang="ru-RU" smtClean="0"/>
              <a:pPr/>
              <a:t>04.05.2012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06F4D-3189-4BAF-9DDD-AC969FF3E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ED13A-BC5C-44DE-9AC6-1DD6453694BE}" type="datetimeFigureOut">
              <a:rPr lang="ru-RU" smtClean="0"/>
              <a:pPr/>
              <a:t>04.05.2012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06F4D-3189-4BAF-9DDD-AC969FF3E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ED13A-BC5C-44DE-9AC6-1DD6453694BE}" type="datetimeFigureOut">
              <a:rPr lang="ru-RU" smtClean="0"/>
              <a:pPr/>
              <a:t>04.05.2012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7606F4D-3189-4BAF-9DDD-AC969FF3E3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2EED13A-BC5C-44DE-9AC6-1DD6453694BE}" type="datetimeFigureOut">
              <a:rPr lang="ru-RU" smtClean="0"/>
              <a:pPr/>
              <a:t>04.05.2012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7606F4D-3189-4BAF-9DDD-AC969FF3E36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!!!Festival\__Temp\611667\&#1055;&#1088;&#1077;&#1079;&#1077;&#1085;&#1090;&#1072;&#1094;&#1080;&#1103;%20ppt\&#1054;&#1090;&#1088;&#1099;&#1074;&#1086;&#1082;%20&#1050;&#1072;&#1079;&#1072;&#1095;&#1080;&#1081;%20&#1044;&#1086;&#1085;.mp3" TargetMode="Externa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Дон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Окружающий мир   4 класс</a:t>
            </a:r>
          </a:p>
          <a:p>
            <a:r>
              <a:rPr lang="ru-RU" dirty="0" smtClean="0"/>
              <a:t>Тема: Водоёмы нашего края. </a:t>
            </a:r>
            <a:r>
              <a:rPr lang="ru-RU" smtClean="0"/>
              <a:t>Дон</a:t>
            </a:r>
            <a:endParaRPr lang="ru-RU" dirty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058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 изменяется Дон в разные     времена года </a:t>
            </a:r>
            <a:endParaRPr lang="ru-RU" dirty="0"/>
          </a:p>
        </p:txBody>
      </p:sp>
      <p:pic>
        <p:nvPicPr>
          <p:cNvPr id="1026" name="Picture 2" descr="E:\дон2\Дон\0_331ac_c1db0c32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  <p:pic>
        <p:nvPicPr>
          <p:cNvPr id="4" name="Отрывок Казачий Д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2859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00"/>
                            </p:stCondLst>
                            <p:childTnLst>
                              <p:par>
                                <p:cTn id="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8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дон2\Дон\don_w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дон2\Дон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дон2\Дон\reka-Don%20768x4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E:\дон2\Дон\Seasonal Shorelin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0" y="-2286000"/>
            <a:ext cx="15240000" cy="1143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3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дон2\Дон\don_river_to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E:\дон2\Дон\зимняя рек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786114" y="-2286040"/>
            <a:ext cx="15240000" cy="1143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74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дон2\Дон\иней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928990" y="-2214602"/>
            <a:ext cx="15240000" cy="1143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84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дон2\Дон\don_river_to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E:\дон2\Дон\don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35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1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3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786446" y="704088"/>
            <a:ext cx="2976554" cy="493949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Донская земля! Почти на 500   км протянулась она с севера на юг и с запада на восток.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1676400"/>
            <a:ext cx="2743200" cy="45720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image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785794"/>
            <a:ext cx="5215006" cy="4857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:\дон2\Дон\river_xoper7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43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дон2\Дон\5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дон2\Дон\1413814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дон2\Дон\1305182940_199138832_1----12-99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дон2\Дон\081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дон2\Дон\e62a8aee77b134a9bbdc826d64c1e0c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дон2\Дон\foto1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2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дон2\Дон\foto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28604"/>
            <a:ext cx="450056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1725612"/>
            <a:ext cx="4643438" cy="513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429256" y="357166"/>
          <a:ext cx="3524250" cy="1657350"/>
        </p:xfrm>
        <a:graphic>
          <a:graphicData uri="http://schemas.openxmlformats.org/drawingml/2006/table">
            <a:tbl>
              <a:tblPr/>
              <a:tblGrid>
                <a:gridCol w="3524250"/>
              </a:tblGrid>
              <a:tr h="165735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ts val="139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+mj-lt"/>
                        <a:buNone/>
                        <a:tabLst>
                          <a:tab pos="299085" algn="l"/>
                        </a:tabLst>
                      </a:pPr>
                      <a:r>
                        <a:rPr lang="ru-RU" sz="1100" u="none" strike="noStrike" spc="25" dirty="0" smtClean="0">
                          <a:latin typeface="Arial Unicode MS"/>
                          <a:ea typeface="Arial Unicode MS"/>
                          <a:cs typeface="Arial Unicode MS"/>
                        </a:rPr>
                        <a:t>1. Утка-кряква</a:t>
                      </a:r>
                      <a: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  <a:t>: самка (а) и самец (б).</a:t>
                      </a:r>
                    </a:p>
                    <a:p>
                      <a:pPr marL="342900" marR="12700" lvl="0" indent="-342900" algn="ctr">
                        <a:lnSpc>
                          <a:spcPts val="139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+mj-lt"/>
                        <a:buNone/>
                        <a:tabLst>
                          <a:tab pos="287020" algn="l"/>
                        </a:tabLst>
                      </a:pPr>
                      <a:r>
                        <a:rPr lang="ru-RU" sz="1100" u="none" strike="noStrike" spc="25" dirty="0" smtClean="0">
                          <a:latin typeface="Arial Unicode MS"/>
                          <a:ea typeface="Arial Unicode MS"/>
                          <a:cs typeface="Arial Unicode MS"/>
                        </a:rPr>
                        <a:t>2.Бобр</a:t>
                      </a:r>
                      <a: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  <a:t>, его плотина и хатка. 3. Камыш.</a:t>
                      </a:r>
                      <a:b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</a:br>
                      <a: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  <a:t>4. Клоп-водомерка. 5. Жук-плавунец. 6. </a:t>
                      </a:r>
                      <a:r>
                        <a:rPr lang="ru-RU" sz="1100" u="none" strike="noStrike" spc="25" dirty="0" err="1">
                          <a:latin typeface="Arial Unicode MS"/>
                          <a:ea typeface="Arial Unicode MS"/>
                          <a:cs typeface="Arial Unicode MS"/>
                        </a:rPr>
                        <a:t>Ка</a:t>
                      </a:r>
                      <a: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  <a:t>-</a:t>
                      </a:r>
                      <a:b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</a:br>
                      <a:r>
                        <a:rPr lang="ru-RU" sz="1100" u="none" strike="noStrike" spc="25" dirty="0" err="1">
                          <a:latin typeface="Arial Unicode MS"/>
                          <a:ea typeface="Arial Unicode MS"/>
                          <a:cs typeface="Arial Unicode MS"/>
                        </a:rPr>
                        <a:t>рась</a:t>
                      </a:r>
                      <a: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  <a:t>. 7. Двустворчатые моллюски. 8. Речной</a:t>
                      </a:r>
                      <a:b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</a:br>
                      <a: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  <a:t>рак. 9. Микроскопические зелёные </a:t>
                      </a:r>
                      <a:r>
                        <a:rPr lang="ru-RU" sz="1100" u="none" strike="noStrike" spc="25" dirty="0" err="1">
                          <a:latin typeface="Arial Unicode MS"/>
                          <a:ea typeface="Arial Unicode MS"/>
                          <a:cs typeface="Arial Unicode MS"/>
                        </a:rPr>
                        <a:t>водо</a:t>
                      </a:r>
                      <a: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  <a:t>-</a:t>
                      </a:r>
                      <a:b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</a:br>
                      <a: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  <a:t>росли. 10. Тростник. 11. Цапля. 12. </a:t>
                      </a:r>
                      <a:r>
                        <a:rPr lang="ru-RU" sz="1100" u="none" strike="noStrike" spc="25" dirty="0" err="1">
                          <a:latin typeface="Arial Unicode MS"/>
                          <a:ea typeface="Arial Unicode MS"/>
                          <a:cs typeface="Arial Unicode MS"/>
                        </a:rPr>
                        <a:t>Стрело</a:t>
                      </a:r>
                      <a: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  <a:t>-</a:t>
                      </a:r>
                      <a:b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</a:br>
                      <a: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  <a:t>лист 13. Рогоз. 14. Кубышки. 15. Лягушка.</a:t>
                      </a:r>
                      <a:b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</a:br>
                      <a: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  <a:t>16. Кувшинка. 17. Щука. 18. Головастики.</a:t>
                      </a:r>
                      <a:b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</a:br>
                      <a:r>
                        <a:rPr lang="ru-RU" sz="1100" u="none" strike="noStrike" spc="25" dirty="0">
                          <a:latin typeface="Arial Unicode MS"/>
                          <a:ea typeface="Arial Unicode MS"/>
                          <a:cs typeface="Arial Unicode MS"/>
                        </a:rPr>
                        <a:t>19. Катушка. 20. Элодея. 21. Прудовик.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4282" y="0"/>
            <a:ext cx="8572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Растения и животные реки Дон</a:t>
            </a:r>
            <a:endParaRPr lang="ru-RU" dirty="0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одержимое 13"/>
          <p:cNvSpPr>
            <a:spLocks noGrp="1"/>
          </p:cNvSpPr>
          <p:nvPr>
            <p:ph idx="4294967295"/>
          </p:nvPr>
        </p:nvSpPr>
        <p:spPr>
          <a:xfrm>
            <a:off x="0" y="1357313"/>
            <a:ext cx="8229600" cy="4389437"/>
          </a:xfrm>
        </p:spPr>
        <p:txBody>
          <a:bodyPr/>
          <a:lstStyle/>
          <a:p>
            <a:r>
              <a:rPr lang="ru-RU" dirty="0" smtClean="0"/>
              <a:t>1 – скопа речная</a:t>
            </a:r>
          </a:p>
          <a:p>
            <a:r>
              <a:rPr lang="ru-RU" dirty="0" smtClean="0"/>
              <a:t>2 – чайка</a:t>
            </a:r>
          </a:p>
          <a:p>
            <a:r>
              <a:rPr lang="ru-RU" dirty="0" smtClean="0"/>
              <a:t>3 – журавль-красавка</a:t>
            </a:r>
          </a:p>
          <a:p>
            <a:r>
              <a:rPr lang="ru-RU" dirty="0" smtClean="0"/>
              <a:t>4 – лебедь</a:t>
            </a:r>
          </a:p>
          <a:p>
            <a:r>
              <a:rPr lang="ru-RU" dirty="0" smtClean="0"/>
              <a:t>5 – белый журавль</a:t>
            </a:r>
          </a:p>
          <a:p>
            <a:r>
              <a:rPr lang="ru-RU" dirty="0" smtClean="0"/>
              <a:t>6 – вальдшнеп</a:t>
            </a:r>
          </a:p>
          <a:p>
            <a:r>
              <a:rPr lang="ru-RU" dirty="0" smtClean="0"/>
              <a:t>7 – утка-кряква(селезень)</a:t>
            </a:r>
          </a:p>
          <a:p>
            <a:r>
              <a:rPr lang="ru-RU" dirty="0" smtClean="0"/>
              <a:t>8 – большая белая цапля</a:t>
            </a:r>
          </a:p>
          <a:p>
            <a:endParaRPr lang="ru-RU" dirty="0"/>
          </a:p>
        </p:txBody>
      </p:sp>
      <p:pic>
        <p:nvPicPr>
          <p:cNvPr id="3" name="Рисунок 2" descr="picture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14810" y="1214422"/>
            <a:ext cx="4929190" cy="564357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286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Особое значение Дон имеет для водоплавающих и околоводных птиц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2" y="704088"/>
            <a:ext cx="2476488" cy="558243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На территории Ростовской области протекает 150 рек. Самая крупная река – Дон. </a:t>
            </a:r>
            <a:endParaRPr lang="ru-RU" sz="3600" dirty="0"/>
          </a:p>
        </p:txBody>
      </p:sp>
      <p:pic>
        <p:nvPicPr>
          <p:cNvPr id="3" name="Picture 2" descr="image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714356"/>
            <a:ext cx="5215006" cy="4857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7446" y="714356"/>
            <a:ext cx="2976554" cy="465373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1 – карась</a:t>
            </a:r>
            <a:br>
              <a:rPr lang="ru-RU" sz="3600" dirty="0" smtClean="0"/>
            </a:br>
            <a:r>
              <a:rPr lang="ru-RU" sz="3600" dirty="0" smtClean="0"/>
              <a:t>2 – сельдь</a:t>
            </a:r>
            <a:br>
              <a:rPr lang="ru-RU" sz="3600" dirty="0" smtClean="0"/>
            </a:br>
            <a:r>
              <a:rPr lang="ru-RU" sz="3600" dirty="0" smtClean="0"/>
              <a:t>3 – окунь</a:t>
            </a:r>
            <a:br>
              <a:rPr lang="ru-RU" sz="3600" dirty="0" smtClean="0"/>
            </a:br>
            <a:r>
              <a:rPr lang="ru-RU" sz="3600" dirty="0" smtClean="0"/>
              <a:t>4 – лещ</a:t>
            </a:r>
            <a:br>
              <a:rPr lang="ru-RU" sz="3600" dirty="0" smtClean="0"/>
            </a:br>
            <a:r>
              <a:rPr lang="ru-RU" sz="3600" dirty="0" smtClean="0"/>
              <a:t>5 – карп</a:t>
            </a:r>
            <a:br>
              <a:rPr lang="ru-RU" sz="3600" dirty="0" smtClean="0"/>
            </a:br>
            <a:r>
              <a:rPr lang="ru-RU" sz="3600" dirty="0" smtClean="0"/>
              <a:t>6 –щука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picture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5786446" cy="38576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348" y="50004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Издавна донской край славится рыбой. Здесь водится более 70 видов рыб.</a:t>
            </a:r>
            <a:endParaRPr lang="ru-RU" dirty="0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а 28 из 258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8305800" cy="92869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Как люди используют реку Дон</a:t>
            </a:r>
            <a:endParaRPr lang="ru-RU" sz="3200" dirty="0"/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E:\дон2\Дон\foto3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E:\дон2\Дон\normal_do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:\дон2\Дон\115402876275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E:\дон2\Дон\zTnLAIWrU1txXD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E:\дон2\Дон\SL37286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E:\дон2\Дон\SL37254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а 58 из 25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E:\дон2\Дон\SL37033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643602" cy="6858000"/>
          </a:xfrm>
          <a:prstGeom prst="rect">
            <a:avLst/>
          </a:prstGeom>
          <a:noFill/>
        </p:spPr>
      </p:pic>
      <p:pic>
        <p:nvPicPr>
          <p:cNvPr id="4" name="Рисунок 3" descr="picture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1"/>
            <a:ext cx="3786182" cy="68579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2198" y="714356"/>
            <a:ext cx="2857520" cy="5643602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Слово «Дон» обозначает «река», или «вода». Оно сохранилось с тех времен, когда здесь жили древние народы. Дон, четыре раза меняя направление, протекает по территории Тульской, Воронежской, Волгоградской и Ростовской областей </a:t>
            </a:r>
            <a:endParaRPr lang="ru-RU" sz="2800" dirty="0"/>
          </a:p>
        </p:txBody>
      </p:sp>
      <p:pic>
        <p:nvPicPr>
          <p:cNvPr id="1026" name="Picture 2" descr="E:\Дон\14010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5357850" cy="564360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E:\дон2\Дон\adedd68997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E:\дон2\Дон\image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а 48 из 78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E:\дон2\Дон\0_258cc_51d7d762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642910" y="571480"/>
            <a:ext cx="785818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люди влияют на реку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Дон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Люди издавна селятся и  ведут хозяйственную деятельность на берегах реки. Часто это приводит к нежелательным последствиям. Так при распашке земель близко к урезу воды во время паводков и сильных дождей потоки несут с собой множества песка и ила, что приводит к обмелению водоёмов, 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значит,  изменяется естественная среда обитания многих  речных обитателей, порой это приводит даже к вымиранию отдельных видов.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В верхнем течении Дона берега песчаные, поэтому высокоскоростные речные суда, поднимая при прохождении с высокой скоростью большую волну, разбивают берега, изменяя русло и глубину реки.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E:\дон2\Дон\dbb969f4653b51931d0d46c1735a57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а 2 из 14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а 62 из 1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1519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6 из 1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2 из 4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3400420" cy="5439556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Исток реки </a:t>
            </a:r>
            <a:br>
              <a:rPr lang="ru-RU" sz="2700" dirty="0" smtClean="0"/>
            </a:br>
            <a:r>
              <a:rPr lang="ru-RU" sz="2700" dirty="0" smtClean="0"/>
              <a:t>Дон находится в Детском парке города Новомосковска Тульской области. Небольшой ручеёк вытекает из-под большого серого валуна на улице Комсомольской. Уже через несколько километров Дон протекает малой речкой по березнякам, ельникам и дубравам. Постепенно Дон покидает леса и течёт по степям.</a:t>
            </a:r>
            <a:endParaRPr lang="ru-RU" dirty="0"/>
          </a:p>
        </p:txBody>
      </p:sp>
      <p:pic>
        <p:nvPicPr>
          <p:cNvPr id="3074" name="Picture 2" descr="E:\Дон\_pUP1G17p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1" y="642918"/>
            <a:ext cx="4500594" cy="578647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857232"/>
            <a:ext cx="750099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 люди делают для охраны реки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целях сохранения реки и приумножения её богатств люди занимаются охраной водных ресурсов.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6" name="Picture 2" descr="image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2285992"/>
            <a:ext cx="671517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166843"/>
            <a:ext cx="7286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На отдельных участках Дона созданы специальные природные зоны и заповедники для разведения редких животных и птиц, таких как выхухоль, </a:t>
            </a:r>
            <a:r>
              <a:rPr lang="ru-RU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орлан-белохвост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скопа речная и других.</a:t>
            </a:r>
            <a:endParaRPr lang="ru-RU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</a:t>
            </a:r>
            <a:endParaRPr lang="ru-RU" dirty="0" smtClean="0">
              <a:latin typeface="Arial" pitchFamily="34" charset="0"/>
            </a:endParaRPr>
          </a:p>
        </p:txBody>
      </p:sp>
      <p:pic>
        <p:nvPicPr>
          <p:cNvPr id="69634" name="Picture 2" descr="image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2428868"/>
            <a:ext cx="407196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Picture 3" descr="image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2000240"/>
            <a:ext cx="357190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850112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ряде районов области действуют рыбоводческие хозяйства, которые занимаются разведением  ценных видов рыбы и выпускают малька в естественные водоёмы.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В верхнем течении запрещено судоходство для тех видов водного транспорта, которые сильно разрушают берега.       </a:t>
            </a:r>
            <a:endParaRPr lang="ru-RU" sz="2000" dirty="0" smtClean="0">
              <a:latin typeface="Arial" pitchFamily="34" charset="0"/>
            </a:endParaRPr>
          </a:p>
        </p:txBody>
      </p:sp>
      <p:pic>
        <p:nvPicPr>
          <p:cNvPr id="70658" name="Picture 2" descr="image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857364"/>
            <a:ext cx="3857652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3" descr="image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6248" y="1857364"/>
            <a:ext cx="4572032" cy="3432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5500702"/>
            <a:ext cx="8786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Берегозащитные сооружения на южном побережье Цимлянского водохранилища</a:t>
            </a:r>
            <a:endParaRPr lang="ru-RU" dirty="0"/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0"/>
                            </p:stCondLst>
                            <p:childTnLst>
                              <p:par>
                                <p:cTn id="1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2428868"/>
            <a:ext cx="75009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СПАСИБО!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00034" y="285728"/>
            <a:ext cx="7851648" cy="91439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Использованные ресурсы</a:t>
            </a:r>
            <a:endParaRPr lang="ru-RU" sz="36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00034" y="1285860"/>
            <a:ext cx="7854696" cy="5072098"/>
          </a:xfrm>
        </p:spPr>
        <p:txBody>
          <a:bodyPr>
            <a:normAutofit lnSpcReduction="10000"/>
          </a:bodyPr>
          <a:lstStyle/>
          <a:p>
            <a:pPr marL="514350" lvl="0" indent="-514350" algn="l">
              <a:buAutoNum type="arabicPeriod"/>
            </a:pPr>
            <a:r>
              <a:rPr lang="ru-RU" dirty="0" err="1" smtClean="0"/>
              <a:t>М.П.Астапенко</a:t>
            </a:r>
            <a:r>
              <a:rPr lang="ru-RU" dirty="0" smtClean="0"/>
              <a:t>, Е.Ю.Сухаревская. Природа и история родного края: Книга для чтения в начальной школе, 2-е изд.доп., - Ростов </a:t>
            </a:r>
            <a:r>
              <a:rPr lang="ru-RU" dirty="0" err="1" smtClean="0"/>
              <a:t>н</a:t>
            </a:r>
            <a:r>
              <a:rPr lang="ru-RU" dirty="0" smtClean="0"/>
              <a:t>/Д.: «Издательство БАРОПРЕСС», 2006. – 320с.</a:t>
            </a:r>
          </a:p>
          <a:p>
            <a:pPr marL="514350" lvl="0" indent="-514350" algn="l">
              <a:buAutoNum type="arabicPeriod"/>
            </a:pPr>
            <a:r>
              <a:rPr lang="ru-RU" dirty="0" smtClean="0"/>
              <a:t>И.П.Сосновский. Редкие и исчезающие животные: По страницам красной книги  СССР.- </a:t>
            </a:r>
            <a:r>
              <a:rPr lang="ru-RU" dirty="0" err="1" smtClean="0"/>
              <a:t>М.:Энергоатомиздат</a:t>
            </a:r>
            <a:r>
              <a:rPr lang="ru-RU" dirty="0" smtClean="0"/>
              <a:t>, 1987г. – 368с.:ил.</a:t>
            </a:r>
          </a:p>
          <a:p>
            <a:pPr marL="514350" lvl="0" indent="-514350" algn="l">
              <a:buAutoNum type="arabicPeriod"/>
            </a:pPr>
            <a:r>
              <a:rPr lang="ru-RU" dirty="0" smtClean="0"/>
              <a:t>Под общей редакцией Назарова С.М., Остроуховой </a:t>
            </a:r>
            <a:r>
              <a:rPr lang="ru-RU" dirty="0" err="1" smtClean="0"/>
              <a:t>В.М.,Паращенко</a:t>
            </a:r>
            <a:r>
              <a:rPr lang="ru-RU" dirty="0" smtClean="0"/>
              <a:t> М.В. Экологический вестник Дона. Ростов – на –Дону, 2007г.</a:t>
            </a:r>
          </a:p>
          <a:p>
            <a:pPr marL="514350" lvl="0" indent="-514350" algn="l">
              <a:buAutoNum type="arabicPeriod"/>
            </a:pPr>
            <a:r>
              <a:rPr lang="ru-RU" dirty="0" smtClean="0"/>
              <a:t>Иллюстрации из Интернет-ресурса.</a:t>
            </a:r>
          </a:p>
          <a:p>
            <a:pPr marL="514350" lvl="0" indent="-514350" algn="l"/>
            <a:endParaRPr lang="ru-RU" dirty="0" smtClean="0"/>
          </a:p>
          <a:p>
            <a:pPr marL="514350" lvl="0" indent="-514350" algn="l">
              <a:buAutoNum type="arabicPeriod"/>
            </a:pPr>
            <a:endParaRPr lang="ru-RU" dirty="0" smtClean="0"/>
          </a:p>
          <a:p>
            <a:pPr marL="514350" lvl="0" indent="-514350" algn="l">
              <a:buAutoNum type="arabicPeriod"/>
            </a:pPr>
            <a:endParaRPr lang="ru-RU" dirty="0" smtClean="0"/>
          </a:p>
          <a:p>
            <a:pPr marL="514350" lvl="0" indent="-514350" algn="l">
              <a:buAutoNum type="arabicPeriod"/>
            </a:pPr>
            <a:endParaRPr lang="ru-RU" dirty="0" smtClean="0"/>
          </a:p>
          <a:p>
            <a:pPr marL="514350" lvl="0" indent="-514350" algn="l">
              <a:buAutoNum type="arabicPeriod"/>
            </a:pPr>
            <a:endParaRPr lang="ru-RU" dirty="0" smtClean="0"/>
          </a:p>
          <a:p>
            <a:pPr marL="514350" lvl="0" indent="-514350" algn="l">
              <a:buAutoNum type="arabicPeriod"/>
            </a:pPr>
            <a:endParaRPr lang="ru-RU" dirty="0" smtClean="0"/>
          </a:p>
          <a:p>
            <a:pPr marL="514350" lvl="0" indent="-514350" algn="l">
              <a:buAutoNum type="arabicPeriod"/>
            </a:pPr>
            <a:endParaRPr lang="ru-RU" dirty="0" smtClean="0"/>
          </a:p>
          <a:p>
            <a:pPr algn="l"/>
            <a:endParaRPr lang="ru-RU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04088"/>
            <a:ext cx="3143272" cy="5510994"/>
          </a:xfrm>
        </p:spPr>
        <p:txBody>
          <a:bodyPr>
            <a:noAutofit/>
          </a:bodyPr>
          <a:lstStyle/>
          <a:p>
            <a:r>
              <a:rPr lang="ru-RU" sz="2800" dirty="0" smtClean="0"/>
              <a:t>Уклон реки небольшой – всего 100м на 2км. Скорость течения невелика – 0,5 м/сек. За медленное, спокойное течение народ и назвал Дон тихим. В народных песнях и сказаниях Дон часто называют «Ивановичем»</a:t>
            </a:r>
            <a:endParaRPr lang="ru-RU" sz="2800" dirty="0"/>
          </a:p>
        </p:txBody>
      </p:sp>
      <p:pic>
        <p:nvPicPr>
          <p:cNvPr id="2050" name="Picture 2" descr="E:\Дон\%D0%B2%D1%8B%D0%B0%D0%B0%D0%B0%D0%B2%D0%B0%D0%B2%D0%B0%D0%B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571480"/>
            <a:ext cx="5057772" cy="564360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3471858" cy="5357850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На всём протяжении  в Дон сбегают ручьи, малые и большие реки, которые называют </a:t>
            </a:r>
            <a:r>
              <a:rPr lang="ru-RU" sz="2200" b="1" dirty="0" smtClean="0"/>
              <a:t>притоками.</a:t>
            </a:r>
            <a:r>
              <a:rPr lang="ru-RU" sz="2200" dirty="0" smtClean="0"/>
              <a:t> Все притоки назвать невозможно, ведь Дон питают </a:t>
            </a:r>
            <a:r>
              <a:rPr lang="ru-RU" sz="2200" dirty="0" smtClean="0">
                <a:solidFill>
                  <a:srgbClr val="FF0000"/>
                </a:solidFill>
              </a:rPr>
              <a:t>5255 притоков.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Крупнейшими </a:t>
            </a:r>
            <a:r>
              <a:rPr lang="ru-RU" sz="2200" b="1" dirty="0" smtClean="0"/>
              <a:t>правыми притоками </a:t>
            </a:r>
            <a:r>
              <a:rPr lang="ru-RU" sz="2200" dirty="0" smtClean="0"/>
              <a:t>являются: </a:t>
            </a:r>
            <a:r>
              <a:rPr lang="ru-RU" sz="2200" dirty="0" err="1" smtClean="0">
                <a:solidFill>
                  <a:srgbClr val="00B050"/>
                </a:solidFill>
              </a:rPr>
              <a:t>Непрядва</a:t>
            </a:r>
            <a:r>
              <a:rPr lang="ru-RU" sz="2200" dirty="0" smtClean="0">
                <a:solidFill>
                  <a:srgbClr val="00B050"/>
                </a:solidFill>
              </a:rPr>
              <a:t>, Красивая Меча, Быстрая Сосна, Тихая Сосна, Чёрная Калитва, Чир, </a:t>
            </a:r>
            <a:r>
              <a:rPr lang="ru-RU" sz="2200" dirty="0" err="1" smtClean="0">
                <a:solidFill>
                  <a:srgbClr val="00B050"/>
                </a:solidFill>
              </a:rPr>
              <a:t>Кагальник</a:t>
            </a:r>
            <a:r>
              <a:rPr lang="ru-RU" sz="2200" dirty="0" smtClean="0">
                <a:solidFill>
                  <a:srgbClr val="00B050"/>
                </a:solidFill>
              </a:rPr>
              <a:t>, Северский Донец. </a:t>
            </a:r>
            <a:r>
              <a:rPr lang="ru-RU" sz="2200" b="1" dirty="0" smtClean="0"/>
              <a:t>Левые притоки</a:t>
            </a:r>
            <a:r>
              <a:rPr lang="ru-RU" sz="2200" dirty="0" smtClean="0"/>
              <a:t>: </a:t>
            </a:r>
            <a:r>
              <a:rPr lang="ru-RU" sz="2200" dirty="0" smtClean="0">
                <a:solidFill>
                  <a:srgbClr val="00B0F0"/>
                </a:solidFill>
              </a:rPr>
              <a:t>Воронеж, </a:t>
            </a:r>
            <a:r>
              <a:rPr lang="ru-RU" sz="2200" dirty="0" err="1" smtClean="0">
                <a:solidFill>
                  <a:srgbClr val="00B0F0"/>
                </a:solidFill>
              </a:rPr>
              <a:t>Осеред</a:t>
            </a:r>
            <a:r>
              <a:rPr lang="ru-RU" sz="2200" dirty="0" smtClean="0">
                <a:solidFill>
                  <a:srgbClr val="00B0F0"/>
                </a:solidFill>
              </a:rPr>
              <a:t>, Битюг, Хопёр, Медведица, </a:t>
            </a:r>
            <a:r>
              <a:rPr lang="ru-RU" sz="2200" dirty="0" err="1" smtClean="0">
                <a:solidFill>
                  <a:srgbClr val="00B0F0"/>
                </a:solidFill>
              </a:rPr>
              <a:t>Иловля</a:t>
            </a:r>
            <a:r>
              <a:rPr lang="ru-RU" sz="2200" dirty="0" smtClean="0">
                <a:solidFill>
                  <a:srgbClr val="00B0F0"/>
                </a:solidFill>
              </a:rPr>
              <a:t>, Сал, Западный </a:t>
            </a:r>
            <a:r>
              <a:rPr lang="ru-RU" sz="2200" dirty="0" err="1" smtClean="0">
                <a:solidFill>
                  <a:srgbClr val="00B0F0"/>
                </a:solidFill>
              </a:rPr>
              <a:t>Маныч</a:t>
            </a:r>
            <a:r>
              <a:rPr lang="ru-RU" sz="3600" dirty="0" smtClean="0">
                <a:solidFill>
                  <a:srgbClr val="00B0F0"/>
                </a:solidFill>
              </a:rPr>
              <a:t>.</a:t>
            </a:r>
            <a:endParaRPr lang="ru-RU" sz="3600" dirty="0">
              <a:solidFill>
                <a:srgbClr val="00B0F0"/>
              </a:solidFill>
            </a:endParaRPr>
          </a:p>
        </p:txBody>
      </p:sp>
      <p:pic>
        <p:nvPicPr>
          <p:cNvPr id="4098" name="Picture 2" descr="E:\Дон\5907045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819150"/>
            <a:ext cx="4786346" cy="561024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704088"/>
            <a:ext cx="3357586" cy="5582432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По территории нашей области Дон протекает дважды: на севере по </a:t>
            </a:r>
            <a:r>
              <a:rPr lang="ru-RU" sz="2800" dirty="0" err="1" smtClean="0"/>
              <a:t>Верхнедонскому</a:t>
            </a:r>
            <a:r>
              <a:rPr lang="ru-RU" sz="2800" dirty="0" smtClean="0"/>
              <a:t> и </a:t>
            </a:r>
            <a:r>
              <a:rPr lang="ru-RU" sz="2800" dirty="0" err="1" smtClean="0"/>
              <a:t>Вёшенскому</a:t>
            </a:r>
            <a:r>
              <a:rPr lang="ru-RU" sz="2800" dirty="0" smtClean="0"/>
              <a:t> районам на протяжении 120км и от Цимлянского водохранилища до Азовского моря – 300км. А общая длина Дона 1870км.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" name="Picture 2" descr="image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785794"/>
            <a:ext cx="5215006" cy="4857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3636" y="285728"/>
            <a:ext cx="2619364" cy="5725308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   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400" dirty="0" smtClean="0"/>
              <a:t>В своём нижнем течении Тихий Дон разливается всё шире и шире.</a:t>
            </a:r>
            <a:br>
              <a:rPr lang="ru-RU" sz="2400" dirty="0" smtClean="0"/>
            </a:br>
            <a:r>
              <a:rPr lang="ru-RU" sz="2400" dirty="0" smtClean="0"/>
              <a:t>Устье Дона называют «гирлом» ( когда-то здесь стояла турецкая крепость </a:t>
            </a:r>
            <a:r>
              <a:rPr lang="ru-RU" sz="2400" dirty="0" err="1" smtClean="0"/>
              <a:t>Азак</a:t>
            </a:r>
            <a:r>
              <a:rPr lang="ru-RU" sz="2400" dirty="0" smtClean="0"/>
              <a:t>- ныне город Азов). Юго-западнее г. Таганрога Дон впадает в Таганрогский залив Азовского моря.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37890" name="Picture 2" descr="E:\дон2\Дон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0076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621</TotalTime>
  <Words>580</Words>
  <Application>Microsoft Office PowerPoint</Application>
  <PresentationFormat>Экран (4:3)</PresentationFormat>
  <Paragraphs>51</Paragraphs>
  <Slides>54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Поток</vt:lpstr>
      <vt:lpstr>Дон</vt:lpstr>
      <vt:lpstr>Донская земля! Почти на 500   км протянулась она с севера на юг и с запада на восток.</vt:lpstr>
      <vt:lpstr>На территории Ростовской области протекает 150 рек. Самая крупная река – Дон. </vt:lpstr>
      <vt:lpstr>Слово «Дон» обозначает «река», или «вода». Оно сохранилось с тех времен, когда здесь жили древние народы. Дон, четыре раза меняя направление, протекает по территории Тульской, Воронежской, Волгоградской и Ростовской областей </vt:lpstr>
      <vt:lpstr>Исток реки  Дон находится в Детском парке города Новомосковска Тульской области. Небольшой ручеёк вытекает из-под большого серого валуна на улице Комсомольской. Уже через несколько километров Дон протекает малой речкой по березнякам, ельникам и дубравам. Постепенно Дон покидает леса и течёт по степям.</vt:lpstr>
      <vt:lpstr>Уклон реки небольшой – всего 100м на 2км. Скорость течения невелика – 0,5 м/сек. За медленное, спокойное течение народ и назвал Дон тихим. В народных песнях и сказаниях Дон часто называют «Ивановичем»</vt:lpstr>
      <vt:lpstr>На всём протяжении  в Дон сбегают ручьи, малые и большие реки, которые называют притоками. Все притоки назвать невозможно, ведь Дон питают 5255 притоков. Крупнейшими правыми притоками являются: Непрядва, Красивая Меча, Быстрая Сосна, Тихая Сосна, Чёрная Калитва, Чир, Кагальник, Северский Донец. Левые притоки: Воронеж, Осеред, Битюг, Хопёр, Медведица, Иловля, Сал, Западный Маныч.</vt:lpstr>
      <vt:lpstr>По территории нашей области Дон протекает дважды: на севере по Верхнедонскому и Вёшенскому районам на протяжении 120км и от Цимлянского водохранилища до Азовского моря – 300км. А общая длина Дона 1870км.   </vt:lpstr>
      <vt:lpstr>        В своём нижнем течении Тихий Дон разливается всё шире и шире. Устье Дона называют «гирлом» ( когда-то здесь стояла турецкая крепость Азак- ныне город Азов). Юго-западнее г. Таганрога Дон впадает в Таганрогский залив Азовского моря. </vt:lpstr>
      <vt:lpstr>Как изменяется Дон в разные     времена года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1 – карась 2 – сельдь 3 – окунь 4 – лещ 5 – карп 6 –щука </vt:lpstr>
      <vt:lpstr>Как люди используют реку Дон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Использованные ресурсы</vt:lpstr>
    </vt:vector>
  </TitlesOfParts>
  <Company>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Дон</dc:title>
  <dc:creator>1</dc:creator>
  <cp:lastModifiedBy>Tata</cp:lastModifiedBy>
  <cp:revision>139</cp:revision>
  <dcterms:created xsi:type="dcterms:W3CDTF">2011-11-10T11:37:22Z</dcterms:created>
  <dcterms:modified xsi:type="dcterms:W3CDTF">2012-05-04T16:00:31Z</dcterms:modified>
</cp:coreProperties>
</file>