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63" r:id="rId4"/>
    <p:sldId id="274" r:id="rId5"/>
    <p:sldId id="275" r:id="rId6"/>
    <p:sldId id="276" r:id="rId7"/>
    <p:sldId id="273" r:id="rId8"/>
    <p:sldId id="272" r:id="rId9"/>
    <p:sldId id="264" r:id="rId10"/>
    <p:sldId id="269" r:id="rId11"/>
    <p:sldId id="270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EE1651-5352-4AB5-BB7F-B2837BBDDBA9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3D234C1C-CA83-4F77-BE96-8716A254F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EB2A-BC00-4335-B4FF-2022EE0E498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3C317-216C-4277-8412-7B6DA7C1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4C9C-0E84-4022-97A9-5B10F411E9D3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9AA26-9F0C-4947-AB0A-AC505FF4D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1092-B321-4A7C-BBD2-CD6D9077280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379A-B8FB-4F36-9C80-97B31AC39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F191-8E88-44D1-8354-5AB94BDADD8F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73E35-AB40-4706-BBA4-E7201CF15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6127-4BB2-4C62-99F7-AE847D1A58F5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92F3-ADF0-4480-A981-794D5C530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1DED-4DAD-499B-96A0-612D8E23ECD6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0738-090C-4997-8C96-05A9EBF36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DF22-28F6-4D93-84E5-1F10F0B0F9F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144BB-67FF-4972-9CB0-1B18042C1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D6F8-AB97-49D8-B33A-D7845A5F930E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513A-32EC-4BD4-B3E3-5F79D60CA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E2623-F35A-4304-B534-E62AEF4BE2D3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85FB-5556-4A6C-AA50-C19A86BA6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4B60-5E48-421D-943F-ACBDA32B4216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D9ACB-57F5-44D1-BF5B-111804BD4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7C429-3665-43EF-AE3B-134DB188FD62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6D48-08E9-4A2E-9886-A44984240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AA3C41-F274-4F43-ADF1-C85C690D5954}" type="datetime1">
              <a:rPr lang="ru-RU" smtClean="0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B18429-68FB-4065-B2A7-64A794051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5.radikal.ru/i107/0811/b9/54107fe7ddd4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4"/>
          <p:cNvGrpSpPr>
            <a:grpSpLocks/>
          </p:cNvGrpSpPr>
          <p:nvPr/>
        </p:nvGrpSpPr>
        <p:grpSpPr bwMode="auto">
          <a:xfrm>
            <a:off x="714375" y="500042"/>
            <a:ext cx="8072438" cy="5711846"/>
            <a:chOff x="714348" y="500019"/>
            <a:chExt cx="8072494" cy="5712091"/>
          </a:xfrm>
        </p:grpSpPr>
        <p:pic>
          <p:nvPicPr>
            <p:cNvPr id="2" name="Picture 24" descr="54107fe7ddd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 l="1875" t="1875" r="1750" b="7417"/>
            <a:stretch>
              <a:fillRect/>
            </a:stretch>
          </p:blipFill>
          <p:spPr>
            <a:xfrm>
              <a:off x="714348" y="2929019"/>
              <a:ext cx="3487762" cy="3283091"/>
            </a:xfrm>
            <a:prstGeom prst="rect">
              <a:avLst/>
            </a:prstGeom>
            <a:ln w="76200" cmpd="tri">
              <a:solidFill>
                <a:schemeClr val="tx2"/>
              </a:solidFill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" name="Горизонтальный свиток 2"/>
            <p:cNvSpPr/>
            <p:nvPr/>
          </p:nvSpPr>
          <p:spPr>
            <a:xfrm>
              <a:off x="4857752" y="4143508"/>
              <a:ext cx="3929090" cy="1676472"/>
            </a:xfrm>
            <a:prstGeom prst="horizontalScroll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МОУ «Клишинская ООШ» Учитель:Денисова О.Н.</a:t>
              </a:r>
              <a:endParaRPr lang="ru-RU" sz="1050" dirty="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Урок-игра .2 класс</a:t>
              </a:r>
            </a:p>
            <a:p>
              <a:pPr eaLnBrk="0" hangingPunct="0"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Предмет «Окружающий мир»  </a:t>
              </a:r>
              <a:endParaRPr lang="ru-RU" sz="105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Блок-схема: альтернативный процесс 3"/>
            <p:cNvSpPr/>
            <p:nvPr/>
          </p:nvSpPr>
          <p:spPr>
            <a:xfrm>
              <a:off x="2214529" y="500019"/>
              <a:ext cx="4786347" cy="2145268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Берегись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автомобиля!</a:t>
              </a: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3"/>
          <p:cNvGrpSpPr>
            <a:grpSpLocks/>
          </p:cNvGrpSpPr>
          <p:nvPr/>
        </p:nvGrpSpPr>
        <p:grpSpPr bwMode="auto">
          <a:xfrm>
            <a:off x="971550" y="1916113"/>
            <a:ext cx="7272338" cy="3302000"/>
            <a:chOff x="703" y="935"/>
            <a:chExt cx="4581" cy="2080"/>
          </a:xfrm>
        </p:grpSpPr>
        <p:pic>
          <p:nvPicPr>
            <p:cNvPr id="11271" name="Picture 10" descr="2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935"/>
              <a:ext cx="2042" cy="2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1" descr="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935"/>
              <a:ext cx="2086" cy="2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785938" y="428625"/>
            <a:ext cx="6643687" cy="11922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 Black" pitchFamily="34" charset="0"/>
              </a:rPr>
              <a:t>Конкурс «Знаешь ли ты дорожные знаки?»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71550" y="5286375"/>
            <a:ext cx="3671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Надземный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пешеходный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переход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59338" y="5286375"/>
            <a:ext cx="3927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Подземный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пешеходный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переход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38" y="500063"/>
            <a:ext cx="6643687" cy="1192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 Black" pitchFamily="34" charset="0"/>
              </a:rPr>
              <a:t>Конкурс «Знаешь ли ты дорожные знаки?»</a:t>
            </a:r>
          </a:p>
        </p:txBody>
      </p:sp>
      <p:grpSp>
        <p:nvGrpSpPr>
          <p:cNvPr id="12291" name="Group 8"/>
          <p:cNvGrpSpPr>
            <a:grpSpLocks/>
          </p:cNvGrpSpPr>
          <p:nvPr/>
        </p:nvGrpSpPr>
        <p:grpSpPr bwMode="auto">
          <a:xfrm>
            <a:off x="785813" y="1928813"/>
            <a:ext cx="7643812" cy="3357562"/>
            <a:chOff x="431" y="935"/>
            <a:chExt cx="4856" cy="2086"/>
          </a:xfrm>
        </p:grpSpPr>
        <p:pic>
          <p:nvPicPr>
            <p:cNvPr id="12295" name="Picture 4" descr="2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" y="935"/>
              <a:ext cx="2086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5" descr="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43" y="935"/>
              <a:ext cx="2044" cy="2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75" y="5286375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Движение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пешеходов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запрещено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929188" y="5286375"/>
            <a:ext cx="392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Движение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на велосипедах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запрещено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3125" y="571500"/>
            <a:ext cx="5929313" cy="647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rial Black" pitchFamily="34" charset="0"/>
              </a:rPr>
              <a:t>    Конкурс «Светофор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14500" y="1428750"/>
            <a:ext cx="5526088" cy="3167063"/>
            <a:chOff x="1111" y="164"/>
            <a:chExt cx="3481" cy="1995"/>
          </a:xfrm>
        </p:grpSpPr>
        <p:pic>
          <p:nvPicPr>
            <p:cNvPr id="13319" name="Picture 4" descr="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1" y="164"/>
              <a:ext cx="1735" cy="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5" descr="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31" y="300"/>
              <a:ext cx="961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214438" y="4643438"/>
            <a:ext cx="37147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Транспортный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светофор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643438" y="4714875"/>
            <a:ext cx="4143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Пешеходный</a:t>
            </a:r>
          </a:p>
          <a:p>
            <a:pPr algn="ctr"/>
            <a:r>
              <a:rPr lang="ru-RU" sz="3200">
                <a:solidFill>
                  <a:srgbClr val="FF0000"/>
                </a:solidFill>
                <a:latin typeface="Comic Sans MS" pitchFamily="66" charset="0"/>
              </a:rPr>
              <a:t>светофор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500188" y="642938"/>
            <a:ext cx="6929437" cy="2281237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Чтоб по улицам шагать,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Надо очень много знать.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И, конечно, без сомнения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omic Sans MS" pitchFamily="66" charset="0"/>
              </a:rPr>
              <a:t>Помнить правила движения!</a:t>
            </a:r>
          </a:p>
        </p:txBody>
      </p:sp>
      <p:pic>
        <p:nvPicPr>
          <p:cNvPr id="6" name="Picture 4" descr="9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86190"/>
            <a:ext cx="3357586" cy="251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Копия 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3817935" cy="24793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285875"/>
            <a:ext cx="3333750" cy="41767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285750" y="2828925"/>
            <a:ext cx="671512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«Правила дорожного движения»– 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FF0000"/>
                </a:solidFill>
                <a:latin typeface="Comic Sans MS" pitchFamily="66" charset="0"/>
              </a:rPr>
              <a:t>это ЗАКОН </a:t>
            </a:r>
            <a:r>
              <a:rPr lang="ru-RU" sz="2000" b="1">
                <a:latin typeface="Comic Sans MS" pitchFamily="66" charset="0"/>
              </a:rPr>
              <a:t>улиц и дорог для всех. </a:t>
            </a:r>
          </a:p>
          <a:p>
            <a:pPr>
              <a:lnSpc>
                <a:spcPct val="200000"/>
              </a:lnSpc>
            </a:pPr>
            <a:r>
              <a:rPr lang="ru-RU" sz="2000" b="1">
                <a:latin typeface="Comic Sans MS" pitchFamily="66" charset="0"/>
              </a:rPr>
              <a:t>И этот </a:t>
            </a:r>
            <a:r>
              <a:rPr lang="ru-RU" sz="2000" b="1">
                <a:solidFill>
                  <a:srgbClr val="FF0000"/>
                </a:solidFill>
                <a:latin typeface="Comic Sans MS" pitchFamily="66" charset="0"/>
              </a:rPr>
              <a:t>ЗАКОН </a:t>
            </a:r>
            <a:r>
              <a:rPr lang="ru-RU" sz="2000" b="1">
                <a:latin typeface="Comic Sans MS" pitchFamily="66" charset="0"/>
              </a:rPr>
              <a:t> надо строго выполнять.</a:t>
            </a:r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1357313" y="1643063"/>
            <a:ext cx="373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solidFill>
                  <a:srgbClr val="FF0000"/>
                </a:solidFill>
                <a:latin typeface="Arial Black" pitchFamily="34" charset="0"/>
              </a:rPr>
              <a:t>Помни!</a:t>
            </a:r>
            <a:endParaRPr lang="ru-RU" sz="48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75" y="571500"/>
            <a:ext cx="5500688" cy="647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Конкурс «Разминка»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0313" y="1714500"/>
            <a:ext cx="4187825" cy="1531938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 автобус, не трамвай.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Не нуждается в бензине,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Хоть колёса на резине.</a:t>
            </a:r>
            <a:endParaRPr lang="ru-RU" sz="2400" b="1" dirty="0"/>
          </a:p>
        </p:txBody>
      </p:sp>
      <p:pic>
        <p:nvPicPr>
          <p:cNvPr id="5" name="Picture 2" descr="E:\Картинки\ТРОЛЛЕЙБУС.gif"/>
          <p:cNvPicPr>
            <a:picLocks noChangeAspect="1" noChangeArrowheads="1"/>
          </p:cNvPicPr>
          <p:nvPr/>
        </p:nvPicPr>
        <p:blipFill>
          <a:blip r:embed="rId2"/>
          <a:srcRect l="7407" t="7915" b="7645"/>
          <a:stretch>
            <a:fillRect/>
          </a:stretch>
        </p:blipFill>
        <p:spPr bwMode="auto">
          <a:xfrm>
            <a:off x="3000375" y="3643313"/>
            <a:ext cx="40179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3 из 53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929063"/>
            <a:ext cx="3000375" cy="227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214563" y="1428750"/>
            <a:ext cx="4357687" cy="200977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Для этого коня еда-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Бензин, и масло, и вода.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На лугу он не пасётся,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По дороге он несётся.</a:t>
            </a:r>
            <a:r>
              <a:rPr lang="ru-RU" sz="28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75" y="571500"/>
            <a:ext cx="5500688" cy="647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Конкурс «Разминка»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5"/>
          <p:cNvGrpSpPr>
            <a:grpSpLocks/>
          </p:cNvGrpSpPr>
          <p:nvPr/>
        </p:nvGrpSpPr>
        <p:grpSpPr bwMode="auto">
          <a:xfrm>
            <a:off x="4071938" y="4214813"/>
            <a:ext cx="3286125" cy="2286000"/>
            <a:chOff x="2571736" y="4857760"/>
            <a:chExt cx="2385299" cy="1866894"/>
          </a:xfrm>
        </p:grpSpPr>
        <p:pic>
          <p:nvPicPr>
            <p:cNvPr id="3" name="Picture 7" descr="E:\Картинки\ТРАМВАЙ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1736" y="4857760"/>
              <a:ext cx="2385299" cy="18668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151" name="TextBox 37"/>
            <p:cNvSpPr txBox="1">
              <a:spLocks noChangeArrowheads="1"/>
            </p:cNvSpPr>
            <p:nvPr/>
          </p:nvSpPr>
          <p:spPr bwMode="auto">
            <a:xfrm>
              <a:off x="4357686" y="4857760"/>
              <a:ext cx="57150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4400" b="1" i="1">
                <a:solidFill>
                  <a:schemeClr val="bg1"/>
                </a:solidFill>
                <a:latin typeface="Century Schoolbook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14500" y="1500188"/>
            <a:ext cx="6357938" cy="248602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eaLnBrk="0" hangingPunct="0">
              <a:defRPr/>
            </a:pPr>
            <a:r>
              <a:rPr lang="ru-RU" sz="2800" b="1" dirty="0">
                <a:cs typeface="Times New Roman" pitchFamily="18" charset="0"/>
              </a:rPr>
              <a:t>Незнакомец краснокожий</a:t>
            </a:r>
            <a:endParaRPr lang="ru-RU" sz="2800" b="1" dirty="0"/>
          </a:p>
          <a:p>
            <a:pPr indent="449263" eaLnBrk="0" hangingPunct="0">
              <a:defRPr/>
            </a:pPr>
            <a:r>
              <a:rPr lang="ru-RU" sz="2800" b="1" dirty="0">
                <a:cs typeface="Times New Roman" pitchFamily="18" charset="0"/>
              </a:rPr>
              <a:t>С ярко-жёлтой полосой,</a:t>
            </a:r>
            <a:endParaRPr lang="ru-RU" sz="2800" b="1" dirty="0"/>
          </a:p>
          <a:p>
            <a:pPr indent="449263" eaLnBrk="0" hangingPunct="0">
              <a:defRPr/>
            </a:pPr>
            <a:r>
              <a:rPr lang="ru-RU" sz="2800" b="1" dirty="0">
                <a:cs typeface="Times New Roman" pitchFamily="18" charset="0"/>
              </a:rPr>
              <a:t>На автобус чуть похожий,</a:t>
            </a:r>
            <a:endParaRPr lang="ru-RU" sz="2800" b="1" dirty="0"/>
          </a:p>
          <a:p>
            <a:pPr indent="449263" eaLnBrk="0" hangingPunct="0">
              <a:defRPr/>
            </a:pPr>
            <a:r>
              <a:rPr lang="ru-RU" sz="2800" b="1" dirty="0">
                <a:cs typeface="Times New Roman" pitchFamily="18" charset="0"/>
              </a:rPr>
              <a:t>На троллейбус чуть похожий-</a:t>
            </a:r>
            <a:endParaRPr lang="ru-RU" sz="2800" b="1" dirty="0"/>
          </a:p>
          <a:p>
            <a:pPr indent="449263" eaLnBrk="0" hangingPunct="0">
              <a:defRPr/>
            </a:pPr>
            <a:r>
              <a:rPr lang="ru-RU" sz="2800" b="1" dirty="0">
                <a:cs typeface="Times New Roman" pitchFamily="18" charset="0"/>
              </a:rPr>
              <a:t>Кто же всё же он такой?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57375" y="571500"/>
            <a:ext cx="5500688" cy="647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Конкурс «Разминка»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4000500"/>
            <a:ext cx="30003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1785938" y="1573213"/>
            <a:ext cx="6315075" cy="1944687"/>
          </a:xfrm>
          <a:prstGeom prst="wedgeRoundRectCallout">
            <a:avLst>
              <a:gd name="adj1" fmla="val -24259"/>
              <a:gd name="adj2" fmla="val 62481"/>
              <a:gd name="adj3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Многолюден, шумен, молод.</a:t>
            </a: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  <a:p>
            <a:pPr indent="449263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Под землёй грохочет город:</a:t>
            </a: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  <a:p>
            <a:pPr indent="449263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А дома с народом тут</a:t>
            </a: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  <a:p>
            <a:pPr indent="449263" eaLnBrk="0" hangingPunct="0"/>
            <a:r>
              <a:rPr lang="ru-RU" sz="28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Вдоль улицы бегут.</a:t>
            </a: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75" y="571500"/>
            <a:ext cx="5500688" cy="647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Конкурс «Разминка»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img1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4000500"/>
            <a:ext cx="371475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85938" y="1571625"/>
            <a:ext cx="5500687" cy="2009775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263" eaLnBrk="0" hangingPunct="0">
              <a:defRPr/>
            </a:pPr>
            <a:r>
              <a:rPr lang="ru-RU" sz="2800" b="1" dirty="0"/>
              <a:t>Загудел глазастый жук,</a:t>
            </a:r>
          </a:p>
          <a:p>
            <a:pPr indent="449263" eaLnBrk="0" hangingPunct="0">
              <a:defRPr/>
            </a:pPr>
            <a:r>
              <a:rPr lang="ru-RU" sz="2800" b="1" dirty="0"/>
              <a:t>Обогнул зелёный луг.</a:t>
            </a:r>
          </a:p>
          <a:p>
            <a:pPr indent="449263" eaLnBrk="0" hangingPunct="0">
              <a:defRPr/>
            </a:pPr>
            <a:r>
              <a:rPr lang="ru-RU" sz="2800" b="1" dirty="0"/>
              <a:t>У дороги смял ковыль</a:t>
            </a:r>
          </a:p>
          <a:p>
            <a:pPr indent="449263" eaLnBrk="0" hangingPunct="0">
              <a:defRPr/>
            </a:pPr>
            <a:r>
              <a:rPr lang="ru-RU" sz="2800" b="1" dirty="0"/>
              <a:t>И ушёл, оставив пыль.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75" y="571500"/>
            <a:ext cx="5500688" cy="647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Конкурс «Разминка»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Картинки\АВТОБУС.jpg"/>
          <p:cNvPicPr>
            <a:picLocks noChangeAspect="1" noChangeArrowheads="1"/>
          </p:cNvPicPr>
          <p:nvPr/>
        </p:nvPicPr>
        <p:blipFill>
          <a:blip r:embed="rId2"/>
          <a:srcRect l="4301" t="6433" r="5348" b="6715"/>
          <a:stretch>
            <a:fillRect/>
          </a:stretch>
        </p:blipFill>
        <p:spPr bwMode="auto">
          <a:xfrm>
            <a:off x="2500313" y="3929063"/>
            <a:ext cx="3889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1692275" y="1644650"/>
            <a:ext cx="5832475" cy="1944688"/>
          </a:xfrm>
          <a:prstGeom prst="wedgeRoundRectCallout">
            <a:avLst>
              <a:gd name="adj1" fmla="val -18181"/>
              <a:gd name="adj2" fmla="val 62491"/>
              <a:gd name="adj3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eaLnBrk="0" hangingPunct="0">
              <a:defRPr/>
            </a:pPr>
            <a:r>
              <a:rPr lang="ru-RU" sz="2800" b="1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Что за чудо этот дом-</a:t>
            </a:r>
            <a:endParaRPr lang="ru-RU" sz="2800" b="1" dirty="0">
              <a:solidFill>
                <a:schemeClr val="dk1"/>
              </a:solidFill>
              <a:latin typeface="+mn-lt"/>
            </a:endParaRPr>
          </a:p>
          <a:p>
            <a:pPr indent="449263" eaLnBrk="0" hangingPunct="0">
              <a:defRPr/>
            </a:pPr>
            <a:r>
              <a:rPr lang="ru-RU" sz="2800" b="1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Окна светлые кругом,</a:t>
            </a:r>
            <a:endParaRPr lang="ru-RU" sz="2800" b="1" dirty="0">
              <a:solidFill>
                <a:schemeClr val="dk1"/>
              </a:solidFill>
              <a:latin typeface="+mn-lt"/>
            </a:endParaRPr>
          </a:p>
          <a:p>
            <a:pPr indent="449263" eaLnBrk="0" hangingPunct="0">
              <a:defRPr/>
            </a:pPr>
            <a:r>
              <a:rPr lang="ru-RU" sz="2800" b="1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Носит обувь на резине,</a:t>
            </a:r>
            <a:endParaRPr lang="ru-RU" sz="2800" b="1" dirty="0">
              <a:solidFill>
                <a:schemeClr val="dk1"/>
              </a:solidFill>
              <a:latin typeface="+mn-lt"/>
            </a:endParaRPr>
          </a:p>
          <a:p>
            <a:pPr indent="449263" eaLnBrk="0" hangingPunct="0">
              <a:defRPr/>
            </a:pPr>
            <a:r>
              <a:rPr lang="ru-RU" sz="2800" b="1" dirty="0">
                <a:solidFill>
                  <a:schemeClr val="dk1"/>
                </a:solidFill>
                <a:latin typeface="+mn-lt"/>
                <a:cs typeface="Times New Roman" pitchFamily="18" charset="0"/>
              </a:rPr>
              <a:t>А питается бензином. </a:t>
            </a:r>
            <a:endParaRPr lang="ru-RU" sz="2800" b="1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75" y="571500"/>
            <a:ext cx="5500688" cy="6477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Arial Black" pitchFamily="34" charset="0"/>
              </a:rPr>
              <a:t>Конкурс «Разминка»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38" y="500063"/>
            <a:ext cx="6643687" cy="11922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Arial Black" pitchFamily="34" charset="0"/>
              </a:rPr>
              <a:t>Конкурс «Знаешь ли ты дорожные знаки?»</a:t>
            </a:r>
          </a:p>
        </p:txBody>
      </p:sp>
      <p:grpSp>
        <p:nvGrpSpPr>
          <p:cNvPr id="10243" name="Group 19"/>
          <p:cNvGrpSpPr>
            <a:grpSpLocks/>
          </p:cNvGrpSpPr>
          <p:nvPr/>
        </p:nvGrpSpPr>
        <p:grpSpPr bwMode="auto">
          <a:xfrm>
            <a:off x="827088" y="1844675"/>
            <a:ext cx="7488237" cy="3527425"/>
            <a:chOff x="703" y="831"/>
            <a:chExt cx="4717" cy="2222"/>
          </a:xfrm>
        </p:grpSpPr>
        <p:pic>
          <p:nvPicPr>
            <p:cNvPr id="10247" name="Picture 16" descr="2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936"/>
              <a:ext cx="2041" cy="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18" descr="159504_w640_h640_41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98" y="831"/>
              <a:ext cx="2222" cy="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859338" y="5429250"/>
            <a:ext cx="3713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Пешеходная 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дорожка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827088" y="5500688"/>
            <a:ext cx="388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Пешеходный</a:t>
            </a:r>
          </a:p>
          <a:p>
            <a:pPr algn="ctr"/>
            <a:r>
              <a:rPr lang="ru-RU" sz="2400" b="1">
                <a:solidFill>
                  <a:srgbClr val="000099"/>
                </a:solidFill>
                <a:latin typeface="Comic Sans MS" pitchFamily="66" charset="0"/>
              </a:rPr>
              <a:t> переход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259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Ученик 6</cp:lastModifiedBy>
  <cp:revision>37</cp:revision>
  <dcterms:created xsi:type="dcterms:W3CDTF">2011-04-05T13:08:14Z</dcterms:created>
  <dcterms:modified xsi:type="dcterms:W3CDTF">2011-04-20T08:32:32Z</dcterms:modified>
</cp:coreProperties>
</file>