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6"/>
  </p:notesMasterIdLst>
  <p:sldIdLst>
    <p:sldId id="315" r:id="rId2"/>
    <p:sldId id="256" r:id="rId3"/>
    <p:sldId id="264" r:id="rId4"/>
    <p:sldId id="257" r:id="rId5"/>
    <p:sldId id="258" r:id="rId6"/>
    <p:sldId id="268" r:id="rId7"/>
    <p:sldId id="265" r:id="rId8"/>
    <p:sldId id="262" r:id="rId9"/>
    <p:sldId id="261" r:id="rId10"/>
    <p:sldId id="263" r:id="rId11"/>
    <p:sldId id="269" r:id="rId12"/>
    <p:sldId id="270" r:id="rId13"/>
    <p:sldId id="271" r:id="rId14"/>
    <p:sldId id="273" r:id="rId15"/>
    <p:sldId id="276" r:id="rId16"/>
    <p:sldId id="278" r:id="rId17"/>
    <p:sldId id="309" r:id="rId18"/>
    <p:sldId id="310" r:id="rId19"/>
    <p:sldId id="316" r:id="rId20"/>
    <p:sldId id="284" r:id="rId21"/>
    <p:sldId id="285" r:id="rId22"/>
    <p:sldId id="287" r:id="rId23"/>
    <p:sldId id="291" r:id="rId24"/>
    <p:sldId id="292" r:id="rId25"/>
    <p:sldId id="297" r:id="rId26"/>
    <p:sldId id="293" r:id="rId27"/>
    <p:sldId id="294" r:id="rId28"/>
    <p:sldId id="295" r:id="rId29"/>
    <p:sldId id="296" r:id="rId30"/>
    <p:sldId id="404" r:id="rId31"/>
    <p:sldId id="405" r:id="rId32"/>
    <p:sldId id="300" r:id="rId33"/>
    <p:sldId id="301" r:id="rId34"/>
    <p:sldId id="302" r:id="rId35"/>
    <p:sldId id="303" r:id="rId36"/>
    <p:sldId id="304" r:id="rId37"/>
    <p:sldId id="395" r:id="rId38"/>
    <p:sldId id="308" r:id="rId39"/>
    <p:sldId id="396" r:id="rId40"/>
    <p:sldId id="397" r:id="rId41"/>
    <p:sldId id="398" r:id="rId42"/>
    <p:sldId id="399" r:id="rId43"/>
    <p:sldId id="400" r:id="rId44"/>
    <p:sldId id="417" r:id="rId45"/>
    <p:sldId id="380" r:id="rId46"/>
    <p:sldId id="381" r:id="rId47"/>
    <p:sldId id="382" r:id="rId48"/>
    <p:sldId id="384" r:id="rId49"/>
    <p:sldId id="383" r:id="rId50"/>
    <p:sldId id="385" r:id="rId51"/>
    <p:sldId id="386" r:id="rId52"/>
    <p:sldId id="387" r:id="rId53"/>
    <p:sldId id="388" r:id="rId54"/>
    <p:sldId id="392" r:id="rId55"/>
    <p:sldId id="394" r:id="rId56"/>
    <p:sldId id="409" r:id="rId57"/>
    <p:sldId id="410" r:id="rId58"/>
    <p:sldId id="411" r:id="rId59"/>
    <p:sldId id="412" r:id="rId60"/>
    <p:sldId id="413" r:id="rId61"/>
    <p:sldId id="414" r:id="rId62"/>
    <p:sldId id="313" r:id="rId63"/>
    <p:sldId id="314" r:id="rId64"/>
    <p:sldId id="416" r:id="rId6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CCFF99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91" autoAdjust="0"/>
    <p:restoredTop sz="86377" autoAdjust="0"/>
  </p:normalViewPr>
  <p:slideViewPr>
    <p:cSldViewPr>
      <p:cViewPr varScale="1">
        <p:scale>
          <a:sx n="92" d="100"/>
          <a:sy n="92" d="100"/>
        </p:scale>
        <p:origin x="-1717" y="-8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6652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8043FB8A-2542-47C7-8D44-4AEC517E1C77}" type="datetimeFigureOut">
              <a:rPr lang="ru-RU"/>
              <a:pPr>
                <a:defRPr/>
              </a:pPr>
              <a:t>04.05.2012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DF5BEF51-4523-491C-A98B-63701C9679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584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A4E1336-FAAA-4025-931F-E09B3EAFFA94}" type="slidenum">
              <a:rPr lang="ru-RU" smtClean="0">
                <a:cs typeface="Arial" charset="0"/>
              </a:rPr>
              <a:pPr/>
              <a:t>21</a:t>
            </a:fld>
            <a:endParaRPr lang="ru-RU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891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7DC6A61-9747-4B63-BCB9-E18A99989E8B}" type="slidenum">
              <a:rPr lang="ru-RU" smtClean="0">
                <a:cs typeface="Arial" charset="0"/>
              </a:rPr>
              <a:pPr/>
              <a:t>23</a:t>
            </a:fld>
            <a:endParaRPr lang="ru-RU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608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39958F0-C70D-46FA-82AD-8AAD8DF40543}" type="slidenum">
              <a:rPr lang="ru-RU" smtClean="0">
                <a:cs typeface="Arial" charset="0"/>
              </a:rPr>
              <a:pPr/>
              <a:t>29</a:t>
            </a:fld>
            <a:endParaRPr lang="ru-RU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747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3FE0A9D-E481-425F-AB5F-873225A92EEC}" type="slidenum">
              <a:rPr lang="ru-RU" smtClean="0">
                <a:cs typeface="Arial" charset="0"/>
              </a:rPr>
              <a:pPr/>
              <a:t>56</a:t>
            </a:fld>
            <a:endParaRPr lang="ru-RU" smtClean="0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A8C53D-5C81-4E14-BA80-FB1A556E5E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5D09FE-B08B-4579-A37E-D357B5B5ED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BD5D6C-B9DF-4750-B73E-619ECE345C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603013-3771-4E32-ADD7-2369BD4589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4270AD-AF41-4571-B07B-E8D50CA59F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82C37B-443E-4C01-B1EC-9E576D9A09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C915E5-91E4-4AE4-8B58-B9D304DFC2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AE4573-14E7-4CF2-A05D-83565753A5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58162A-83A9-4421-B6BB-40C438A204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628429-4C1F-43A8-8FBD-5F71F6BE9E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5898FD-79F4-45C8-B2E5-3194EC57F4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6A556361-E8A9-4E94-B521-B4735FA0BF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med">
    <p:dissolv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9.wav"/><Relationship Id="rId5" Type="http://schemas.openxmlformats.org/officeDocument/2006/relationships/image" Target="../media/image8.png"/><Relationship Id="rId4" Type="http://schemas.openxmlformats.org/officeDocument/2006/relationships/image" Target="../media/image2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0.wav"/><Relationship Id="rId6" Type="http://schemas.openxmlformats.org/officeDocument/2006/relationships/image" Target="../media/image8.png"/><Relationship Id="rId5" Type="http://schemas.openxmlformats.org/officeDocument/2006/relationships/image" Target="../media/image31.wmf"/><Relationship Id="rId4" Type="http://schemas.openxmlformats.org/officeDocument/2006/relationships/image" Target="../media/image30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1.wav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2.wav"/><Relationship Id="rId5" Type="http://schemas.openxmlformats.org/officeDocument/2006/relationships/image" Target="../media/image8.png"/><Relationship Id="rId4" Type="http://schemas.openxmlformats.org/officeDocument/2006/relationships/image" Target="../media/image36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3.wav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4.wav"/><Relationship Id="rId5" Type="http://schemas.openxmlformats.org/officeDocument/2006/relationships/image" Target="../media/image39.jpe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5.wav"/><Relationship Id="rId5" Type="http://schemas.openxmlformats.org/officeDocument/2006/relationships/image" Target="../media/image8.png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6.xml"/><Relationship Id="rId1" Type="http://schemas.openxmlformats.org/officeDocument/2006/relationships/audio" Target="NULL" TargetMode="External"/><Relationship Id="rId4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image" Target="../media/image2.wmf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image" Target="../media/image5.wmf"/><Relationship Id="rId5" Type="http://schemas.openxmlformats.org/officeDocument/2006/relationships/image" Target="../media/image4.wmf"/><Relationship Id="rId4" Type="http://schemas.openxmlformats.org/officeDocument/2006/relationships/image" Target="../media/image3.wmf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2.wav"/><Relationship Id="rId5" Type="http://schemas.openxmlformats.org/officeDocument/2006/relationships/image" Target="../media/image8.png"/><Relationship Id="rId4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\\Tata\(d)%20movi\!!!Festival\__Temp\611941\&#1042;%20&#1083;&#1077;&#1089;%20%20&#1087;&#1086;%20%20&#1103;&#1075;&#1086;&#1076;&#1099;%20%20&#1087;&#1086;&#1081;&#1076;&#1105;&#1084;\&#1059;&#1089;&#1072;&#1090;&#1099;&#1081;%20&#1053;&#1103;&#1085;&#1100;.mp3" TargetMode="External"/><Relationship Id="rId6" Type="http://schemas.openxmlformats.org/officeDocument/2006/relationships/image" Target="../media/image61.png"/><Relationship Id="rId5" Type="http://schemas.openxmlformats.org/officeDocument/2006/relationships/image" Target="../media/image60.jpeg"/><Relationship Id="rId4" Type="http://schemas.openxmlformats.org/officeDocument/2006/relationships/image" Target="../media/image5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Relationship Id="rId6" Type="http://schemas.openxmlformats.org/officeDocument/2006/relationships/image" Target="../media/image14.wmf"/><Relationship Id="rId5" Type="http://schemas.openxmlformats.org/officeDocument/2006/relationships/image" Target="../media/image13.jpeg"/><Relationship Id="rId4" Type="http://schemas.openxmlformats.org/officeDocument/2006/relationships/image" Target="../media/image12.wmf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gi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79.gi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6" Type="http://schemas.openxmlformats.org/officeDocument/2006/relationships/image" Target="../media/image8.png"/><Relationship Id="rId5" Type="http://schemas.openxmlformats.org/officeDocument/2006/relationships/image" Target="../media/image16.jpeg"/><Relationship Id="rId4" Type="http://schemas.openxmlformats.org/officeDocument/2006/relationships/image" Target="../media/image6.w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7" Type="http://schemas.openxmlformats.org/officeDocument/2006/relationships/image" Target="../media/image88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6.wav"/><Relationship Id="rId4" Type="http://schemas.openxmlformats.org/officeDocument/2006/relationships/image" Target="../media/image8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7.wav"/><Relationship Id="rId4" Type="http://schemas.openxmlformats.org/officeDocument/2006/relationships/image" Target="../media/image8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8.wav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Relationship Id="rId6" Type="http://schemas.openxmlformats.org/officeDocument/2006/relationships/image" Target="../media/image8.png"/><Relationship Id="rId5" Type="http://schemas.openxmlformats.org/officeDocument/2006/relationships/image" Target="../media/image18.wmf"/><Relationship Id="rId4" Type="http://schemas.openxmlformats.org/officeDocument/2006/relationships/image" Target="../media/image17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9.wav"/><Relationship Id="rId4" Type="http://schemas.openxmlformats.org/officeDocument/2006/relationships/image" Target="../media/image8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0.wav"/><Relationship Id="rId4" Type="http://schemas.openxmlformats.org/officeDocument/2006/relationships/image" Target="../media/image8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jpeg"/><Relationship Id="rId3" Type="http://schemas.openxmlformats.org/officeDocument/2006/relationships/image" Target="../media/image103.gif"/><Relationship Id="rId7" Type="http://schemas.openxmlformats.org/officeDocument/2006/relationships/image" Target="../media/image107.pn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6.png"/><Relationship Id="rId11" Type="http://schemas.openxmlformats.org/officeDocument/2006/relationships/image" Target="../media/image111.jpeg"/><Relationship Id="rId5" Type="http://schemas.openxmlformats.org/officeDocument/2006/relationships/image" Target="../media/image105.jpeg"/><Relationship Id="rId10" Type="http://schemas.openxmlformats.org/officeDocument/2006/relationships/image" Target="../media/image110.jpeg"/><Relationship Id="rId4" Type="http://schemas.openxmlformats.org/officeDocument/2006/relationships/image" Target="../media/image104.png"/><Relationship Id="rId9" Type="http://schemas.openxmlformats.org/officeDocument/2006/relationships/image" Target="../media/image109.jpe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jpeg"/><Relationship Id="rId3" Type="http://schemas.openxmlformats.org/officeDocument/2006/relationships/image" Target="../media/image104.png"/><Relationship Id="rId7" Type="http://schemas.openxmlformats.org/officeDocument/2006/relationships/image" Target="../media/image109.jpeg"/><Relationship Id="rId2" Type="http://schemas.openxmlformats.org/officeDocument/2006/relationships/image" Target="../media/image103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2.jpeg"/><Relationship Id="rId11" Type="http://schemas.openxmlformats.org/officeDocument/2006/relationships/image" Target="../media/image107.png"/><Relationship Id="rId5" Type="http://schemas.openxmlformats.org/officeDocument/2006/relationships/image" Target="../media/image106.png"/><Relationship Id="rId10" Type="http://schemas.openxmlformats.org/officeDocument/2006/relationships/image" Target="../media/image108.jpeg"/><Relationship Id="rId4" Type="http://schemas.openxmlformats.org/officeDocument/2006/relationships/image" Target="../media/image112.jpeg"/><Relationship Id="rId9" Type="http://schemas.openxmlformats.org/officeDocument/2006/relationships/image" Target="../media/image111.jpe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png"/><Relationship Id="rId3" Type="http://schemas.openxmlformats.org/officeDocument/2006/relationships/image" Target="../media/image114.png"/><Relationship Id="rId7" Type="http://schemas.openxmlformats.org/officeDocument/2006/relationships/image" Target="../media/image118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7.png"/><Relationship Id="rId5" Type="http://schemas.openxmlformats.org/officeDocument/2006/relationships/image" Target="../media/image116.png"/><Relationship Id="rId4" Type="http://schemas.openxmlformats.org/officeDocument/2006/relationships/image" Target="../media/image115.png"/><Relationship Id="rId9" Type="http://schemas.openxmlformats.org/officeDocument/2006/relationships/image" Target="../media/image120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Relationship Id="rId5" Type="http://schemas.openxmlformats.org/officeDocument/2006/relationships/image" Target="../media/image8.pn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Relationship Id="rId6" Type="http://schemas.openxmlformats.org/officeDocument/2006/relationships/image" Target="../media/image8.png"/><Relationship Id="rId5" Type="http://schemas.openxmlformats.org/officeDocument/2006/relationships/image" Target="../media/image23.wmf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Relationship Id="rId6" Type="http://schemas.openxmlformats.org/officeDocument/2006/relationships/image" Target="../media/image8.png"/><Relationship Id="rId5" Type="http://schemas.openxmlformats.org/officeDocument/2006/relationships/image" Target="../media/image26.jpeg"/><Relationship Id="rId4" Type="http://schemas.openxmlformats.org/officeDocument/2006/relationships/image" Target="../media/image2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4338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5943600"/>
            <a:ext cx="8229600" cy="731838"/>
          </a:xfrm>
        </p:spPr>
        <p:txBody>
          <a:bodyPr/>
          <a:lstStyle/>
          <a:p>
            <a:pPr eaLnBrk="1" hangingPunct="1"/>
            <a:r>
              <a:rPr lang="ru-RU" sz="3600" smtClean="0">
                <a:solidFill>
                  <a:schemeClr val="hlink"/>
                </a:solidFill>
              </a:rPr>
              <a:t>ОБЛЕ</a:t>
            </a:r>
            <a:r>
              <a:rPr lang="ru-RU" sz="3600" smtClean="0">
                <a:solidFill>
                  <a:schemeClr val="tx1"/>
                </a:solidFill>
              </a:rPr>
              <a:t>ПИ</a:t>
            </a:r>
            <a:r>
              <a:rPr lang="ru-RU" sz="3600" smtClean="0">
                <a:solidFill>
                  <a:schemeClr val="hlink"/>
                </a:solidFill>
              </a:rPr>
              <a:t>ХА</a:t>
            </a:r>
          </a:p>
        </p:txBody>
      </p:sp>
      <p:pic>
        <p:nvPicPr>
          <p:cNvPr id="23554" name="Picture 8" descr="oblepih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09600" y="3200400"/>
            <a:ext cx="2362200" cy="2343150"/>
          </a:xfrm>
        </p:spPr>
      </p:pic>
      <p:pic>
        <p:nvPicPr>
          <p:cNvPr id="23555" name="Picture 11" descr="MCj01231910000[1]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57600" y="304800"/>
            <a:ext cx="5167313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9" name="Picture 13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610600" y="-533400"/>
            <a:ext cx="233363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6" fill="hold"/>
                                        <p:tgtEl>
                                          <p:spTgt spid="194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69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4"/>
          <p:cNvSpPr>
            <a:spLocks noGrp="1" noChangeArrowheads="1"/>
          </p:cNvSpPr>
          <p:nvPr>
            <p:ph type="title"/>
          </p:nvPr>
        </p:nvSpPr>
        <p:spPr>
          <a:xfrm>
            <a:off x="2362200" y="5867400"/>
            <a:ext cx="6172200" cy="808038"/>
          </a:xfrm>
        </p:spPr>
        <p:txBody>
          <a:bodyPr/>
          <a:lstStyle/>
          <a:p>
            <a:pPr eaLnBrk="1" hangingPunct="1"/>
            <a:r>
              <a:rPr lang="ru-RU" sz="3600" smtClean="0">
                <a:solidFill>
                  <a:schemeClr val="hlink"/>
                </a:solidFill>
              </a:rPr>
              <a:t>КЛУБ</a:t>
            </a:r>
            <a:r>
              <a:rPr lang="ru-RU" sz="3600" smtClean="0">
                <a:solidFill>
                  <a:schemeClr val="tx1"/>
                </a:solidFill>
              </a:rPr>
              <a:t>НИ</a:t>
            </a:r>
            <a:r>
              <a:rPr lang="ru-RU" sz="3600" smtClean="0">
                <a:solidFill>
                  <a:schemeClr val="hlink"/>
                </a:solidFill>
              </a:rPr>
              <a:t>КА </a:t>
            </a:r>
          </a:p>
        </p:txBody>
      </p:sp>
      <p:pic>
        <p:nvPicPr>
          <p:cNvPr id="24578" name="Picture 9" descr="MPj0409786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1400" y="304800"/>
            <a:ext cx="5346700" cy="4887913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4579" name="Picture 13" descr="MCj01227030000[1]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4114800"/>
            <a:ext cx="2743200" cy="238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15" descr="Food02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14400" y="533400"/>
            <a:ext cx="2106613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4" name="Picture 1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610600" y="-457200"/>
            <a:ext cx="233363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6" fill="hold"/>
                                        <p:tgtEl>
                                          <p:spTgt spid="327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78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4"/>
          <p:cNvSpPr>
            <a:spLocks noGrp="1" noChangeArrowheads="1"/>
          </p:cNvSpPr>
          <p:nvPr>
            <p:ph type="title"/>
          </p:nvPr>
        </p:nvSpPr>
        <p:spPr>
          <a:xfrm>
            <a:off x="1143000" y="6019800"/>
            <a:ext cx="5943600" cy="655638"/>
          </a:xfrm>
        </p:spPr>
        <p:txBody>
          <a:bodyPr/>
          <a:lstStyle/>
          <a:p>
            <a:pPr eaLnBrk="1" hangingPunct="1"/>
            <a:r>
              <a:rPr lang="ru-RU" sz="3600" smtClean="0">
                <a:solidFill>
                  <a:schemeClr val="hlink"/>
                </a:solidFill>
              </a:rPr>
              <a:t>ЕЖЕ</a:t>
            </a:r>
            <a:r>
              <a:rPr lang="ru-RU" sz="3600" smtClean="0">
                <a:solidFill>
                  <a:schemeClr val="tx1"/>
                </a:solidFill>
              </a:rPr>
              <a:t>ВИ</a:t>
            </a:r>
            <a:r>
              <a:rPr lang="ru-RU" sz="3600" smtClean="0">
                <a:solidFill>
                  <a:schemeClr val="hlink"/>
                </a:solidFill>
              </a:rPr>
              <a:t>КА</a:t>
            </a:r>
          </a:p>
        </p:txBody>
      </p:sp>
      <p:pic>
        <p:nvPicPr>
          <p:cNvPr id="25602" name="Picture 5" descr="blackberry_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4724400"/>
            <a:ext cx="1368425" cy="196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8" name="Picture 1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910638" y="-609600"/>
            <a:ext cx="233362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13" descr="0020047"/>
          <p:cNvPicPr>
            <a:picLocks noChangeAspect="1" noChangeArrowheads="1"/>
          </p:cNvPicPr>
          <p:nvPr/>
        </p:nvPicPr>
        <p:blipFill>
          <a:blip r:embed="rId5">
            <a:lum bright="6000" contrast="6000"/>
          </a:blip>
          <a:srcRect/>
          <a:stretch>
            <a:fillRect/>
          </a:stretch>
        </p:blipFill>
        <p:spPr bwMode="auto">
          <a:xfrm>
            <a:off x="6629400" y="4800600"/>
            <a:ext cx="2286000" cy="18732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5605" name="Picture 14" descr="EH0023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05000" y="152400"/>
            <a:ext cx="6705600" cy="44545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6" fill="hold"/>
                                        <p:tgtEl>
                                          <p:spTgt spid="348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82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6"/>
          <p:cNvSpPr>
            <a:spLocks noGrp="1" noChangeArrowheads="1"/>
          </p:cNvSpPr>
          <p:nvPr>
            <p:ph type="title"/>
          </p:nvPr>
        </p:nvSpPr>
        <p:spPr>
          <a:xfrm>
            <a:off x="762000" y="5943600"/>
            <a:ext cx="8229600" cy="808038"/>
          </a:xfrm>
        </p:spPr>
        <p:txBody>
          <a:bodyPr/>
          <a:lstStyle/>
          <a:p>
            <a:pPr eaLnBrk="1" hangingPunct="1"/>
            <a:r>
              <a:rPr lang="ru-RU" sz="3600" smtClean="0">
                <a:solidFill>
                  <a:schemeClr val="hlink"/>
                </a:solidFill>
              </a:rPr>
              <a:t>ГОЛУ</a:t>
            </a:r>
            <a:r>
              <a:rPr lang="ru-RU" sz="3600" smtClean="0">
                <a:solidFill>
                  <a:schemeClr val="tx1"/>
                </a:solidFill>
              </a:rPr>
              <a:t>БИ</a:t>
            </a:r>
            <a:r>
              <a:rPr lang="ru-RU" sz="3600" smtClean="0">
                <a:solidFill>
                  <a:schemeClr val="hlink"/>
                </a:solidFill>
              </a:rPr>
              <a:t>КА</a:t>
            </a:r>
            <a:r>
              <a:rPr lang="ru-RU" smtClean="0"/>
              <a:t> </a:t>
            </a:r>
          </a:p>
        </p:txBody>
      </p:sp>
      <p:pic>
        <p:nvPicPr>
          <p:cNvPr id="26626" name="Picture 10" descr="blueberries_on_plant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9460"/>
          <a:stretch>
            <a:fillRect/>
          </a:stretch>
        </p:blipFill>
        <p:spPr>
          <a:xfrm>
            <a:off x="3200400" y="304800"/>
            <a:ext cx="5638800" cy="4767263"/>
          </a:xfrm>
          <a:ln w="19050">
            <a:solidFill>
              <a:srgbClr val="000000"/>
            </a:solidFill>
          </a:ln>
        </p:spPr>
      </p:pic>
      <p:pic>
        <p:nvPicPr>
          <p:cNvPr id="26627" name="Picture 11" descr="MCj03586110000[1]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3886200"/>
            <a:ext cx="2590800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9" name="Picture 1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534400" y="-533400"/>
            <a:ext cx="233363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6" fill="hold"/>
                                        <p:tgtEl>
                                          <p:spTgt spid="368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79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5943600"/>
            <a:ext cx="8229600" cy="655638"/>
          </a:xfrm>
        </p:spPr>
        <p:txBody>
          <a:bodyPr/>
          <a:lstStyle/>
          <a:p>
            <a:pPr eaLnBrk="1" hangingPunct="1"/>
            <a:r>
              <a:rPr lang="ru-RU" sz="3600" smtClean="0">
                <a:solidFill>
                  <a:schemeClr val="hlink"/>
                </a:solidFill>
              </a:rPr>
              <a:t>БРУС</a:t>
            </a:r>
            <a:r>
              <a:rPr lang="ru-RU" sz="3600" smtClean="0">
                <a:solidFill>
                  <a:schemeClr val="tx1"/>
                </a:solidFill>
              </a:rPr>
              <a:t>НИ</a:t>
            </a:r>
            <a:r>
              <a:rPr lang="ru-RU" sz="3600" smtClean="0">
                <a:solidFill>
                  <a:schemeClr val="hlink"/>
                </a:solidFill>
              </a:rPr>
              <a:t>КА</a:t>
            </a:r>
          </a:p>
        </p:txBody>
      </p:sp>
      <p:pic>
        <p:nvPicPr>
          <p:cNvPr id="27650" name="Picture 5" descr="MCj0193548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9800" y="1295400"/>
            <a:ext cx="4672013" cy="400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0" name="Picture 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82000" y="-609600"/>
            <a:ext cx="233363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6" fill="hold"/>
                                        <p:tgtEl>
                                          <p:spTgt spid="471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110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6019800"/>
            <a:ext cx="8229600" cy="655638"/>
          </a:xfrm>
        </p:spPr>
        <p:txBody>
          <a:bodyPr/>
          <a:lstStyle/>
          <a:p>
            <a:pPr eaLnBrk="1" hangingPunct="1"/>
            <a:r>
              <a:rPr lang="ru-RU" sz="3600" smtClean="0">
                <a:solidFill>
                  <a:schemeClr val="hlink"/>
                </a:solidFill>
              </a:rPr>
              <a:t>ЧЕР</a:t>
            </a:r>
            <a:r>
              <a:rPr lang="ru-RU" sz="3600" smtClean="0">
                <a:solidFill>
                  <a:schemeClr val="tx1"/>
                </a:solidFill>
              </a:rPr>
              <a:t>НИ</a:t>
            </a:r>
            <a:r>
              <a:rPr lang="ru-RU" sz="3600" smtClean="0">
                <a:solidFill>
                  <a:schemeClr val="hlink"/>
                </a:solidFill>
              </a:rPr>
              <a:t>КА</a:t>
            </a:r>
          </a:p>
        </p:txBody>
      </p:sp>
      <p:pic>
        <p:nvPicPr>
          <p:cNvPr id="28674" name="Picture 5" descr="MCj0193576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505200"/>
            <a:ext cx="2895600" cy="286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3" name="Picture 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610600" y="-533400"/>
            <a:ext cx="233363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8" descr="6988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1725" y="168275"/>
            <a:ext cx="5135563" cy="52578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7" fill="hold"/>
                                        <p:tgtEl>
                                          <p:spTgt spid="501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18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5791200"/>
            <a:ext cx="6248400" cy="808038"/>
          </a:xfrm>
        </p:spPr>
        <p:txBody>
          <a:bodyPr/>
          <a:lstStyle/>
          <a:p>
            <a:pPr eaLnBrk="1" hangingPunct="1"/>
            <a:r>
              <a:rPr lang="ru-RU" sz="3600" smtClean="0">
                <a:solidFill>
                  <a:schemeClr val="hlink"/>
                </a:solidFill>
              </a:rPr>
              <a:t>ЧЕ</a:t>
            </a:r>
            <a:r>
              <a:rPr lang="ru-RU" sz="3600" smtClean="0">
                <a:solidFill>
                  <a:schemeClr val="tx1"/>
                </a:solidFill>
              </a:rPr>
              <a:t>РЕ</a:t>
            </a:r>
            <a:r>
              <a:rPr lang="ru-RU" sz="3600" smtClean="0">
                <a:solidFill>
                  <a:schemeClr val="hlink"/>
                </a:solidFill>
              </a:rPr>
              <a:t>ШНЯ</a:t>
            </a:r>
          </a:p>
        </p:txBody>
      </p:sp>
      <p:pic>
        <p:nvPicPr>
          <p:cNvPr id="29698" name="Picture 5" descr="002005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228600"/>
            <a:ext cx="7086600" cy="47244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9699" name="Picture 6" descr="002005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9800" y="4038600"/>
            <a:ext cx="2819400" cy="2559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54280" name="Picture 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534400" y="-457200"/>
            <a:ext cx="233363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6" fill="hold"/>
                                        <p:tgtEl>
                                          <p:spTgt spid="542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280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391400" y="57912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46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1746" name="Рисунок 3" descr="luk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895600"/>
            <a:ext cx="7772400" cy="1470025"/>
          </a:xfrm>
        </p:spPr>
        <p:txBody>
          <a:bodyPr/>
          <a:lstStyle/>
          <a:p>
            <a:pPr eaLnBrk="1" hangingPunct="1"/>
            <a:r>
              <a:rPr lang="ru-RU" sz="6000" b="1" u="sng" smtClean="0">
                <a:solidFill>
                  <a:schemeClr val="hlink"/>
                </a:solidFill>
              </a:rPr>
              <a:t>Ягоды</a:t>
            </a:r>
            <a:r>
              <a:rPr lang="ru-RU" sz="5400" b="1" u="sng" smtClean="0">
                <a:solidFill>
                  <a:schemeClr val="hlink"/>
                </a:solidFill>
              </a:rPr>
              <a:t> </a:t>
            </a:r>
          </a:p>
        </p:txBody>
      </p:sp>
      <p:pic>
        <p:nvPicPr>
          <p:cNvPr id="15362" name="Picture 5" descr="MCj0123231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381000"/>
            <a:ext cx="2241550" cy="264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6" descr="MCj01935580000[1]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81400" y="5562600"/>
            <a:ext cx="228600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7" descr="MCj01230370000[1]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00" y="4495800"/>
            <a:ext cx="1768475" cy="211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8" descr="MCj02461990000[1]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86600" y="228600"/>
            <a:ext cx="1917700" cy="210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9" descr="MCj01232290000[1]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52800" y="381000"/>
            <a:ext cx="2514600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10" descr="MCj02462090000[1]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8600" y="4602163"/>
            <a:ext cx="1746250" cy="225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1" name="Picture 11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8458200" y="-685800"/>
            <a:ext cx="233363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7" fill="hold"/>
                                        <p:tgtEl>
                                          <p:spTgt spid="51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31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57200" y="3700463"/>
            <a:ext cx="8305800" cy="114300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33794" name="Заголовок 2"/>
          <p:cNvSpPr>
            <a:spLocks noGrp="1"/>
          </p:cNvSpPr>
          <p:nvPr>
            <p:ph type="ctrTitle"/>
          </p:nvPr>
        </p:nvSpPr>
        <p:spPr>
          <a:xfrm>
            <a:off x="457200" y="1433513"/>
            <a:ext cx="8305800" cy="19812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3379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428625"/>
            <a:ext cx="7786688" cy="5715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</p:pic>
      <p:pic>
        <p:nvPicPr>
          <p:cNvPr id="5" name="Rectangle 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00338" y="3913188"/>
            <a:ext cx="5353050" cy="232251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196975"/>
            <a:ext cx="8569325" cy="5256213"/>
          </a:xfrm>
        </p:spPr>
        <p:txBody>
          <a:bodyPr/>
          <a:lstStyle/>
          <a:p>
            <a:pPr marL="273050" indent="-273050" eaLnBrk="1" hangingPunct="1">
              <a:lnSpc>
                <a:spcPct val="80000"/>
              </a:lnSpc>
              <a:buFontTx/>
              <a:buNone/>
            </a:pPr>
            <a:r>
              <a:rPr lang="ru-RU" sz="1400" smtClean="0">
                <a:latin typeface="Times New Roman" pitchFamily="18" charset="0"/>
              </a:rPr>
              <a:t>               </a:t>
            </a:r>
            <a:r>
              <a:rPr lang="ru-RU" sz="1800" b="1" smtClean="0">
                <a:solidFill>
                  <a:srgbClr val="00B050"/>
                </a:solidFill>
                <a:latin typeface="Times New Roman" pitchFamily="18" charset="0"/>
              </a:rPr>
              <a:t>Как выглядит.</a:t>
            </a:r>
            <a:r>
              <a:rPr lang="ru-RU" sz="1400" smtClean="0">
                <a:solidFill>
                  <a:srgbClr val="00B050"/>
                </a:solidFill>
                <a:latin typeface="Times New Roman" pitchFamily="18" charset="0"/>
              </a:rPr>
              <a:t>  </a:t>
            </a:r>
            <a:r>
              <a:rPr lang="ru-RU" sz="1800" smtClean="0">
                <a:latin typeface="Times New Roman" pitchFamily="18" charset="0"/>
              </a:rPr>
              <a:t>Ежевика- кустарник высотой до 3м. Стебли прямые или  </a:t>
            </a:r>
          </a:p>
          <a:p>
            <a:pPr marL="273050" indent="-273050" eaLnBrk="1" hangingPunct="1">
              <a:lnSpc>
                <a:spcPct val="8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свешивающиеся, с шипами. Цветки белые или розовые,                 </a:t>
            </a:r>
          </a:p>
          <a:p>
            <a:pPr marL="273050" indent="-273050" eaLnBrk="1" hangingPunct="1">
              <a:lnSpc>
                <a:spcPct val="8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собраны на концах ветвей. Листья тройчатые, светло-</a:t>
            </a:r>
          </a:p>
          <a:p>
            <a:pPr marL="273050" indent="-273050" eaLnBrk="1" hangingPunct="1">
              <a:lnSpc>
                <a:spcPct val="8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зеленого цвета, по краю зубчатые, с обеих сторон   </a:t>
            </a:r>
          </a:p>
          <a:p>
            <a:pPr marL="273050" indent="-273050" eaLnBrk="1" hangingPunct="1">
              <a:lnSpc>
                <a:spcPct val="8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волосистые. Плоды блестящие, черные. Они имеют кисло-</a:t>
            </a:r>
          </a:p>
          <a:p>
            <a:pPr marL="273050" indent="-273050" eaLnBrk="1" hangingPunct="1">
              <a:lnSpc>
                <a:spcPct val="8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сладкий, терпкий вкус. Запах слабый.</a:t>
            </a:r>
          </a:p>
          <a:p>
            <a:pPr marL="273050" indent="-273050" eaLnBrk="1" hangingPunct="1">
              <a:lnSpc>
                <a:spcPct val="80000"/>
              </a:lnSpc>
              <a:buFont typeface="Wingdings 2" pitchFamily="18" charset="2"/>
              <a:buChar char=""/>
            </a:pPr>
            <a:r>
              <a:rPr lang="ru-RU" sz="1800" smtClean="0">
                <a:latin typeface="Times New Roman" pitchFamily="18" charset="0"/>
              </a:rPr>
              <a:t>                                  </a:t>
            </a:r>
            <a:r>
              <a:rPr lang="ru-RU" sz="1800" b="1" smtClean="0">
                <a:solidFill>
                  <a:srgbClr val="00B050"/>
                </a:solidFill>
                <a:latin typeface="Times New Roman" pitchFamily="18" charset="0"/>
              </a:rPr>
              <a:t>Где и как растет. </a:t>
            </a:r>
            <a:r>
              <a:rPr lang="ru-RU" sz="1800" smtClean="0">
                <a:latin typeface="Times New Roman" pitchFamily="18" charset="0"/>
              </a:rPr>
              <a:t>Растет в диком виде по берегам рек, во  </a:t>
            </a:r>
          </a:p>
          <a:p>
            <a:pPr marL="273050" indent="-273050" eaLnBrk="1" hangingPunct="1">
              <a:lnSpc>
                <a:spcPct val="8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влажных лесах. Их заросли, часто совершенно </a:t>
            </a:r>
          </a:p>
          <a:p>
            <a:pPr marL="273050" indent="-273050" eaLnBrk="1" hangingPunct="1">
              <a:lnSpc>
                <a:spcPct val="8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непроходимые из-за изогнутых колючек на ветках. </a:t>
            </a:r>
          </a:p>
          <a:p>
            <a:pPr marL="273050" indent="-273050" eaLnBrk="1" hangingPunct="1">
              <a:lnSpc>
                <a:spcPct val="8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Любимые места ежевики- светлые леса, вырубки, обочины </a:t>
            </a:r>
          </a:p>
          <a:p>
            <a:pPr marL="273050" indent="-273050" eaLnBrk="1" hangingPunct="1">
              <a:lnSpc>
                <a:spcPct val="8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дорог и солнечные склоны. Особенность ежевики в том, что </a:t>
            </a:r>
          </a:p>
          <a:p>
            <a:pPr marL="273050" indent="-273050" eaLnBrk="1" hangingPunct="1">
              <a:lnSpc>
                <a:spcPct val="8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она цветет с мая до зимы.   </a:t>
            </a:r>
          </a:p>
          <a:p>
            <a:pPr marL="273050" indent="-273050" eaLnBrk="1" hangingPunct="1">
              <a:lnSpc>
                <a:spcPct val="80000"/>
              </a:lnSpc>
              <a:buFontTx/>
              <a:buNone/>
            </a:pPr>
            <a:r>
              <a:rPr lang="ru-RU" sz="1800" b="1" smtClean="0">
                <a:solidFill>
                  <a:srgbClr val="00CCFF"/>
                </a:solidFill>
                <a:latin typeface="Times New Roman" pitchFamily="18" charset="0"/>
              </a:rPr>
              <a:t>                                      </a:t>
            </a:r>
            <a:r>
              <a:rPr lang="ru-RU" sz="1800" b="1" smtClean="0">
                <a:solidFill>
                  <a:srgbClr val="00B050"/>
                </a:solidFill>
                <a:latin typeface="Times New Roman" pitchFamily="18" charset="0"/>
              </a:rPr>
              <a:t>Польза и применение.</a:t>
            </a:r>
            <a:r>
              <a:rPr lang="ru-RU" sz="1800" smtClean="0">
                <a:solidFill>
                  <a:srgbClr val="00B050"/>
                </a:solidFill>
                <a:latin typeface="Times New Roman" pitchFamily="18" charset="0"/>
              </a:rPr>
              <a:t> </a:t>
            </a:r>
            <a:r>
              <a:rPr lang="ru-RU" sz="1800" smtClean="0">
                <a:latin typeface="Times New Roman" pitchFamily="18" charset="0"/>
              </a:rPr>
              <a:t>Из листьев ежевики готовят вкусный</a:t>
            </a:r>
          </a:p>
          <a:p>
            <a:pPr marL="273050" indent="-273050" eaLnBrk="1" hangingPunct="1">
              <a:lnSpc>
                <a:spcPct val="8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и полезный чай. Очень полезен ежевичный сок. Плоды ежевики применяют</a:t>
            </a:r>
          </a:p>
          <a:p>
            <a:pPr marL="273050" indent="-273050" eaLnBrk="1" hangingPunct="1">
              <a:lnSpc>
                <a:spcPct val="8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при болях в суставах, воспалении почек, при кашле. Свежие ягоды</a:t>
            </a:r>
          </a:p>
          <a:p>
            <a:pPr marL="273050" indent="-273050" eaLnBrk="1" hangingPunct="1">
              <a:lnSpc>
                <a:spcPct val="8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употребляют в пищу. Они, подобно малине, обладают способностью утолять</a:t>
            </a:r>
          </a:p>
          <a:p>
            <a:pPr marL="273050" indent="-273050" eaLnBrk="1" hangingPunct="1">
              <a:lnSpc>
                <a:spcPct val="8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жажду. В сыром и сушеном виде ягоды ежевики используют для варки варенья,</a:t>
            </a:r>
          </a:p>
          <a:p>
            <a:pPr marL="273050" indent="-273050" eaLnBrk="1" hangingPunct="1">
              <a:lnSpc>
                <a:spcPct val="8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начинки для пирогов, приготовления настоек, сиропов, пастилы и компотов.</a:t>
            </a:r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0"/>
            <a:ext cx="7772400" cy="1143000"/>
          </a:xfrm>
        </p:spPr>
        <p:txBody>
          <a:bodyPr/>
          <a:lstStyle/>
          <a:p>
            <a:pPr eaLnBrk="1" hangingPunct="1"/>
            <a:r>
              <a:rPr lang="ru-RU" sz="5100" b="1" smtClean="0"/>
              <a:t>                </a:t>
            </a:r>
            <a:r>
              <a:rPr lang="ru-RU" sz="5100" b="1" u="sng" smtClean="0">
                <a:solidFill>
                  <a:srgbClr val="00B050"/>
                </a:solidFill>
              </a:rPr>
              <a:t>Ежевика</a:t>
            </a:r>
          </a:p>
        </p:txBody>
      </p:sp>
      <p:pic>
        <p:nvPicPr>
          <p:cNvPr id="34819" name="Picture 4" descr="SWScan0005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628775"/>
            <a:ext cx="2195512" cy="301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196975"/>
            <a:ext cx="8642350" cy="5400675"/>
          </a:xfrm>
        </p:spPr>
        <p:txBody>
          <a:bodyPr/>
          <a:lstStyle/>
          <a:p>
            <a:pPr marL="273050" indent="-273050" algn="just" eaLnBrk="1" hangingPunct="1">
              <a:lnSpc>
                <a:spcPct val="90000"/>
              </a:lnSpc>
              <a:buFontTx/>
              <a:buNone/>
            </a:pPr>
            <a:r>
              <a:rPr lang="ru-RU" sz="1800" smtClean="0">
                <a:solidFill>
                  <a:srgbClr val="00CCFF"/>
                </a:solidFill>
                <a:latin typeface="Times New Roman" pitchFamily="18" charset="0"/>
              </a:rPr>
              <a:t>               </a:t>
            </a:r>
            <a:r>
              <a:rPr lang="ru-RU" sz="1800" b="1" smtClean="0">
                <a:solidFill>
                  <a:srgbClr val="00B050"/>
                </a:solidFill>
                <a:latin typeface="Times New Roman" pitchFamily="18" charset="0"/>
              </a:rPr>
              <a:t>Как выглядит. </a:t>
            </a:r>
            <a:r>
              <a:rPr lang="ru-RU" sz="1800" smtClean="0">
                <a:latin typeface="Times New Roman" pitchFamily="18" charset="0"/>
              </a:rPr>
              <a:t>Малина- полукустарник с прямыми высокими стеблями.  </a:t>
            </a:r>
          </a:p>
          <a:p>
            <a:pPr marL="273050" indent="-273050" algn="just" eaLnBrk="1" hangingPunct="1">
              <a:lnSpc>
                <a:spcPct val="9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Множество корней малины проходит через землю и дает  </a:t>
            </a:r>
          </a:p>
          <a:p>
            <a:pPr marL="273050" indent="-273050" algn="just" eaLnBrk="1" hangingPunct="1">
              <a:lnSpc>
                <a:spcPct val="9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новые побеги. Листья состоят из трех листочков, зубчатых </a:t>
            </a:r>
          </a:p>
          <a:p>
            <a:pPr marL="273050" indent="-273050" algn="just" eaLnBrk="1" hangingPunct="1">
              <a:lnSpc>
                <a:spcPct val="9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по краю. Сверху они темно-зеленые, снизу беловатые, </a:t>
            </a:r>
          </a:p>
          <a:p>
            <a:pPr marL="273050" indent="-273050" algn="just" eaLnBrk="1" hangingPunct="1">
              <a:lnSpc>
                <a:spcPct val="9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опушены мелкими волосками. Цветки белые, собраны в  </a:t>
            </a:r>
          </a:p>
          <a:p>
            <a:pPr marL="273050" indent="-273050" algn="just" eaLnBrk="1" hangingPunct="1">
              <a:lnSpc>
                <a:spcPct val="9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небольшие соцветия. Плоды красные, у садовых сортов </a:t>
            </a:r>
          </a:p>
          <a:p>
            <a:pPr marL="273050" indent="-273050" algn="just" eaLnBrk="1" hangingPunct="1">
              <a:lnSpc>
                <a:spcPct val="9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бывают желтые, ароматные, сладкие.</a:t>
            </a:r>
          </a:p>
          <a:p>
            <a:pPr marL="273050" indent="-273050" algn="just" eaLnBrk="1" hangingPunct="1">
              <a:lnSpc>
                <a:spcPct val="9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</a:t>
            </a:r>
            <a:r>
              <a:rPr lang="ru-RU" sz="1800" b="1" smtClean="0">
                <a:solidFill>
                  <a:srgbClr val="00B050"/>
                </a:solidFill>
                <a:latin typeface="Times New Roman" pitchFamily="18" charset="0"/>
              </a:rPr>
              <a:t>Где и как растет. </a:t>
            </a:r>
            <a:r>
              <a:rPr lang="ru-RU" sz="1800" smtClean="0">
                <a:latin typeface="Times New Roman" pitchFamily="18" charset="0"/>
              </a:rPr>
              <a:t>Малина образует небольшие заросли там, </a:t>
            </a:r>
          </a:p>
          <a:p>
            <a:pPr marL="273050" indent="-273050" algn="just" eaLnBrk="1" hangingPunct="1">
              <a:lnSpc>
                <a:spcPct val="9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где когда-то были старые поселения, поэтому сохранились </a:t>
            </a:r>
          </a:p>
          <a:p>
            <a:pPr marL="273050" indent="-273050" algn="just" eaLnBrk="1" hangingPunct="1">
              <a:lnSpc>
                <a:spcPct val="9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слои земной земли, перемешанной с золой и углями. </a:t>
            </a:r>
          </a:p>
          <a:p>
            <a:pPr marL="273050" indent="-273050" algn="just" eaLnBrk="1" hangingPunct="1">
              <a:lnSpc>
                <a:spcPct val="9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Малина устроена так, что может перезимовать даже при </a:t>
            </a:r>
          </a:p>
          <a:p>
            <a:pPr marL="273050" indent="-273050" algn="just" eaLnBrk="1" hangingPunct="1">
              <a:lnSpc>
                <a:spcPct val="9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очень сильных морозах под укрытием толстого снежного</a:t>
            </a:r>
          </a:p>
          <a:p>
            <a:pPr marL="273050" indent="-273050" algn="just" eaLnBrk="1" hangingPunct="1">
              <a:lnSpc>
                <a:spcPct val="9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покрова. Малина поздно зацветает, цветы появляются лишь в июне.</a:t>
            </a:r>
          </a:p>
          <a:p>
            <a:pPr marL="273050" indent="-273050" algn="just" eaLnBrk="1" hangingPunct="1">
              <a:lnSpc>
                <a:spcPct val="90000"/>
              </a:lnSpc>
              <a:buFontTx/>
              <a:buNone/>
            </a:pPr>
            <a:r>
              <a:rPr lang="ru-RU" sz="1800" b="1" smtClean="0">
                <a:solidFill>
                  <a:srgbClr val="00B050"/>
                </a:solidFill>
                <a:latin typeface="Times New Roman" pitchFamily="18" charset="0"/>
              </a:rPr>
              <a:t>     Польза и применение. </a:t>
            </a:r>
            <a:r>
              <a:rPr lang="ru-RU" sz="1800" smtClean="0">
                <a:latin typeface="Times New Roman" pitchFamily="18" charset="0"/>
              </a:rPr>
              <a:t>Эту ягоду ценят не только за вкус и аромат, но и за ее</a:t>
            </a:r>
          </a:p>
          <a:p>
            <a:pPr marL="273050" indent="-273050" algn="just" eaLnBrk="1" hangingPunct="1">
              <a:lnSpc>
                <a:spcPct val="9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удивительные целебные свойства. Малина не теряет своих полезных качеств даже</a:t>
            </a:r>
          </a:p>
          <a:p>
            <a:pPr marL="273050" indent="-273050" algn="just" eaLnBrk="1" hangingPunct="1">
              <a:lnSpc>
                <a:spcPct val="9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после тепловой обработки. Цветы малины дают много нектара, из которого пчелы</a:t>
            </a:r>
          </a:p>
          <a:p>
            <a:pPr marL="273050" indent="-273050" algn="just" eaLnBrk="1" hangingPunct="1">
              <a:lnSpc>
                <a:spcPct val="9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делают вкусный мед.</a:t>
            </a:r>
            <a:endParaRPr lang="ru-RU" sz="1800" b="1" smtClean="0">
              <a:latin typeface="Times New Roman" pitchFamily="18" charset="0"/>
            </a:endParaRPr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-142875"/>
            <a:ext cx="8229600" cy="1384300"/>
          </a:xfrm>
        </p:spPr>
        <p:txBody>
          <a:bodyPr/>
          <a:lstStyle/>
          <a:p>
            <a:pPr eaLnBrk="1" hangingPunct="1"/>
            <a:r>
              <a:rPr lang="ru-RU" smtClean="0"/>
              <a:t>                          </a:t>
            </a:r>
            <a:r>
              <a:rPr lang="ru-RU" sz="5100" b="1" u="sng" smtClean="0">
                <a:solidFill>
                  <a:srgbClr val="00B050"/>
                </a:solidFill>
              </a:rPr>
              <a:t>Малина</a:t>
            </a:r>
          </a:p>
        </p:txBody>
      </p:sp>
      <p:pic>
        <p:nvPicPr>
          <p:cNvPr id="36867" name="Picture 4" descr="SWScan0006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628775"/>
            <a:ext cx="221615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1412875"/>
            <a:ext cx="8964612" cy="5256213"/>
          </a:xfrm>
        </p:spPr>
        <p:txBody>
          <a:bodyPr/>
          <a:lstStyle/>
          <a:p>
            <a:pPr marL="273050" indent="-273050" eaLnBrk="1" hangingPunct="1">
              <a:lnSpc>
                <a:spcPct val="90000"/>
              </a:lnSpc>
              <a:buFontTx/>
              <a:buNone/>
            </a:pPr>
            <a:r>
              <a:rPr lang="ru-RU" sz="1800" b="1" smtClean="0">
                <a:solidFill>
                  <a:srgbClr val="00CCFF"/>
                </a:solidFill>
                <a:latin typeface="Times New Roman" pitchFamily="18" charset="0"/>
              </a:rPr>
              <a:t>         </a:t>
            </a:r>
            <a:r>
              <a:rPr lang="ru-RU" sz="1800" b="1" smtClean="0">
                <a:solidFill>
                  <a:srgbClr val="00B050"/>
                </a:solidFill>
                <a:latin typeface="Times New Roman" pitchFamily="18" charset="0"/>
              </a:rPr>
              <a:t>Как выглядит. </a:t>
            </a:r>
            <a:r>
              <a:rPr lang="ru-RU" sz="1800" smtClean="0">
                <a:latin typeface="Times New Roman" pitchFamily="18" charset="0"/>
              </a:rPr>
              <a:t>Вороний глаз- многолетнее травянистое растение. Стебель прямой,  </a:t>
            </a:r>
          </a:p>
          <a:p>
            <a:pPr marL="273050" indent="-273050" eaLnBrk="1" hangingPunct="1">
              <a:lnSpc>
                <a:spcPct val="9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 гладкий, высотой 15-45 см. четыре листа яйцевидной формы,  </a:t>
            </a:r>
          </a:p>
          <a:p>
            <a:pPr marL="273050" indent="-273050" eaLnBrk="1" hangingPunct="1">
              <a:lnSpc>
                <a:spcPct val="9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 заостренные, голые, собраны в верхней части стебля, </a:t>
            </a:r>
          </a:p>
          <a:p>
            <a:pPr marL="273050" indent="-273050" eaLnBrk="1" hangingPunct="1">
              <a:lnSpc>
                <a:spcPct val="9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 расположены накрест. Цветок один, приподнят над основанием </a:t>
            </a:r>
          </a:p>
          <a:p>
            <a:pPr marL="273050" indent="-273050" eaLnBrk="1" hangingPunct="1">
              <a:lnSpc>
                <a:spcPct val="9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 листьев. Состоит из 4-5 наружных зеленых листочков и 4-5 более </a:t>
            </a:r>
          </a:p>
          <a:p>
            <a:pPr marL="273050" indent="-273050" eaLnBrk="1" hangingPunct="1">
              <a:lnSpc>
                <a:spcPct val="9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 узких и коротких, желтовато-зеленых внутренних неопадающих </a:t>
            </a:r>
          </a:p>
          <a:p>
            <a:pPr marL="273050" indent="-273050" eaLnBrk="1" hangingPunct="1">
              <a:lnSpc>
                <a:spcPct val="9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 листочков. Из цветка развивается плод - синевато-черная </a:t>
            </a:r>
          </a:p>
          <a:p>
            <a:pPr marL="273050" indent="-273050" eaLnBrk="1" hangingPunct="1">
              <a:lnSpc>
                <a:spcPct val="9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 блестящая ягода.</a:t>
            </a:r>
          </a:p>
          <a:p>
            <a:pPr marL="273050" indent="-273050" eaLnBrk="1" hangingPunct="1">
              <a:lnSpc>
                <a:spcPct val="9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 </a:t>
            </a:r>
            <a:r>
              <a:rPr lang="ru-RU" sz="1800" b="1" smtClean="0">
                <a:solidFill>
                  <a:srgbClr val="00B050"/>
                </a:solidFill>
                <a:latin typeface="Times New Roman" pitchFamily="18" charset="0"/>
              </a:rPr>
              <a:t>Где и как растет. </a:t>
            </a:r>
            <a:r>
              <a:rPr lang="ru-RU" sz="1800" smtClean="0">
                <a:latin typeface="Times New Roman" pitchFamily="18" charset="0"/>
              </a:rPr>
              <a:t>Растет в тенистых лиственных, смешанных и </a:t>
            </a:r>
          </a:p>
          <a:p>
            <a:pPr marL="273050" indent="-273050" eaLnBrk="1" hangingPunct="1">
              <a:lnSpc>
                <a:spcPct val="9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 хвойных лесах во влажной почве. Цветет с мая по июнь. Плоды </a:t>
            </a:r>
          </a:p>
          <a:p>
            <a:pPr marL="273050" indent="-273050" eaLnBrk="1" hangingPunct="1">
              <a:lnSpc>
                <a:spcPct val="9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 созревают в июне и августе.</a:t>
            </a:r>
          </a:p>
          <a:p>
            <a:pPr marL="273050" indent="-273050" eaLnBrk="1" hangingPunct="1">
              <a:lnSpc>
                <a:spcPct val="90000"/>
              </a:lnSpc>
              <a:buFontTx/>
              <a:buNone/>
            </a:pPr>
            <a:r>
              <a:rPr lang="ru-RU" sz="1800" b="1" smtClean="0">
                <a:solidFill>
                  <a:srgbClr val="00B050"/>
                </a:solidFill>
                <a:latin typeface="Times New Roman" pitchFamily="18" charset="0"/>
              </a:rPr>
              <a:t>Польза и применение.</a:t>
            </a:r>
            <a:r>
              <a:rPr lang="ru-RU" sz="1800" b="1" smtClean="0">
                <a:solidFill>
                  <a:srgbClr val="00CCFF"/>
                </a:solidFill>
                <a:latin typeface="Times New Roman" pitchFamily="18" charset="0"/>
              </a:rPr>
              <a:t> </a:t>
            </a:r>
            <a:r>
              <a:rPr lang="ru-RU" sz="1800" smtClean="0">
                <a:latin typeface="Times New Roman" pitchFamily="18" charset="0"/>
              </a:rPr>
              <a:t>В давние времена верили, что «заколдованных» людей можно</a:t>
            </a:r>
          </a:p>
          <a:p>
            <a:pPr marL="273050" indent="-273050" eaLnBrk="1" hangingPunct="1">
              <a:lnSpc>
                <a:spcPct val="9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«расколдовать» с помощью вороньего глаза.  В народной медицине настойку растения</a:t>
            </a:r>
          </a:p>
          <a:p>
            <a:pPr marL="273050" indent="-273050" eaLnBrk="1" hangingPunct="1">
              <a:lnSpc>
                <a:spcPct val="9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применяют в виде капель при головных болях, болезнях горла, а также как средство,</a:t>
            </a:r>
          </a:p>
          <a:p>
            <a:pPr marL="273050" indent="-273050" eaLnBrk="1" hangingPunct="1">
              <a:lnSpc>
                <a:spcPct val="9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улучшающее аппетит. Свежий сок растения употребляют при заболеваниях глаз, </a:t>
            </a:r>
          </a:p>
          <a:p>
            <a:pPr marL="273050" indent="-273050" eaLnBrk="1" hangingPunct="1">
              <a:lnSpc>
                <a:spcPct val="9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головной боли, потере сознания. Применение вороньего глаза требует особой </a:t>
            </a:r>
          </a:p>
          <a:p>
            <a:pPr marL="273050" indent="-273050" eaLnBrk="1" hangingPunct="1">
              <a:lnSpc>
                <a:spcPct val="9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осторожности, так как в большой дозе вызывает отравление.</a:t>
            </a:r>
            <a:endParaRPr lang="ru-RU" sz="1800" b="1" smtClean="0">
              <a:solidFill>
                <a:srgbClr val="00CCFF"/>
              </a:solidFill>
              <a:latin typeface="Times New Roman" pitchFamily="18" charset="0"/>
            </a:endParaRP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3843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/>
              <a:t>         </a:t>
            </a:r>
            <a:r>
              <a:rPr lang="ru-RU" sz="4000" b="1" dirty="0" smtClean="0"/>
              <a:t>              </a:t>
            </a:r>
            <a:r>
              <a:rPr lang="ru-RU" b="1" u="sng" dirty="0">
                <a:solidFill>
                  <a:srgbClr val="00B050"/>
                </a:solidFill>
              </a:rPr>
              <a:t>Вороний глаз</a:t>
            </a:r>
            <a:r>
              <a:rPr lang="ru-RU" b="1" dirty="0">
                <a:solidFill>
                  <a:srgbClr val="00B050"/>
                </a:solidFill>
              </a:rPr>
              <a:t>       </a:t>
            </a:r>
            <a:br>
              <a:rPr lang="ru-RU" b="1" dirty="0">
                <a:solidFill>
                  <a:srgbClr val="00B050"/>
                </a:solidFill>
              </a:rPr>
            </a:br>
            <a:r>
              <a:rPr lang="ru-RU" b="1" dirty="0">
                <a:solidFill>
                  <a:srgbClr val="00B050"/>
                </a:solidFill>
              </a:rPr>
              <a:t>      </a:t>
            </a:r>
            <a:r>
              <a:rPr lang="ru-RU" b="1" dirty="0" smtClean="0">
                <a:solidFill>
                  <a:srgbClr val="00B050"/>
                </a:solidFill>
              </a:rPr>
              <a:t>          (</a:t>
            </a:r>
            <a:r>
              <a:rPr lang="ru-RU" b="1" dirty="0">
                <a:solidFill>
                  <a:srgbClr val="00B050"/>
                </a:solidFill>
              </a:rPr>
              <a:t>ядовитая  ягода)</a:t>
            </a:r>
          </a:p>
        </p:txBody>
      </p:sp>
      <p:pic>
        <p:nvPicPr>
          <p:cNvPr id="37891" name="Picture 4" descr="вороний глаз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773238"/>
            <a:ext cx="2138363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268413"/>
            <a:ext cx="8893175" cy="525621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1800" b="1" smtClean="0">
                <a:solidFill>
                  <a:srgbClr val="00CCFF"/>
                </a:solidFill>
                <a:latin typeface="Times New Roman" pitchFamily="18" charset="0"/>
              </a:rPr>
              <a:t>            </a:t>
            </a:r>
            <a:r>
              <a:rPr lang="ru-RU" sz="1800" b="1" smtClean="0">
                <a:solidFill>
                  <a:srgbClr val="00B050"/>
                </a:solidFill>
                <a:latin typeface="Times New Roman" pitchFamily="18" charset="0"/>
              </a:rPr>
              <a:t>Как выглядит. </a:t>
            </a:r>
            <a:r>
              <a:rPr lang="ru-RU" sz="1800" smtClean="0">
                <a:latin typeface="Times New Roman" pitchFamily="18" charset="0"/>
              </a:rPr>
              <a:t>Клюква- вечнозеленый полукустарник со стелющимися, тонкими </a:t>
            </a:r>
          </a:p>
          <a:p>
            <a:pPr eaLnBrk="1" hangingPunct="1"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стеблями. Стебли гибкие, темно-бурые. Листья кожистые, </a:t>
            </a:r>
          </a:p>
          <a:p>
            <a:pPr eaLnBrk="1" hangingPunct="1"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блестящие, темно-зеленые, снизу сизоватые от воскового налета, </a:t>
            </a:r>
          </a:p>
          <a:p>
            <a:pPr eaLnBrk="1" hangingPunct="1"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местами с маленькими железистыми волосками. Цветки розово-</a:t>
            </a:r>
          </a:p>
          <a:p>
            <a:pPr eaLnBrk="1" hangingPunct="1"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красные, свисающие, расположены по одному или собраны чаще </a:t>
            </a:r>
          </a:p>
          <a:p>
            <a:pPr eaLnBrk="1" hangingPunct="1"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по 2-4, реже- по 6 бутонов на прошлогодних ветвях.</a:t>
            </a:r>
          </a:p>
          <a:p>
            <a:pPr eaLnBrk="1" hangingPunct="1"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</a:t>
            </a:r>
            <a:r>
              <a:rPr lang="ru-RU" sz="1800" b="1" smtClean="0">
                <a:solidFill>
                  <a:srgbClr val="00B050"/>
                </a:solidFill>
                <a:latin typeface="Times New Roman" pitchFamily="18" charset="0"/>
              </a:rPr>
              <a:t>Где и как растет. </a:t>
            </a:r>
            <a:r>
              <a:rPr lang="ru-RU" sz="1800" smtClean="0">
                <a:latin typeface="Times New Roman" pitchFamily="18" charset="0"/>
              </a:rPr>
              <a:t>Клюква образует заросли на торфяных болотах. </a:t>
            </a:r>
          </a:p>
          <a:p>
            <a:pPr eaLnBrk="1" hangingPunct="1"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Растет так же и во влажных лесах, на вырубках, возле пней. </a:t>
            </a:r>
          </a:p>
          <a:p>
            <a:pPr eaLnBrk="1" hangingPunct="1"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Цветет в мае-июне, плоды созревают в конце августа и в сентябре.</a:t>
            </a:r>
          </a:p>
          <a:p>
            <a:pPr eaLnBrk="1" hangingPunct="1"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</a:t>
            </a:r>
            <a:r>
              <a:rPr lang="ru-RU" sz="1800" b="1" smtClean="0">
                <a:solidFill>
                  <a:srgbClr val="00B050"/>
                </a:solidFill>
                <a:latin typeface="Times New Roman" pitchFamily="18" charset="0"/>
              </a:rPr>
              <a:t>Польза и применение. </a:t>
            </a:r>
            <a:r>
              <a:rPr lang="ru-RU" sz="1800" smtClean="0">
                <a:latin typeface="Times New Roman" pitchFamily="18" charset="0"/>
              </a:rPr>
              <a:t>По содержанию полезных веществ,  </a:t>
            </a:r>
          </a:p>
          <a:p>
            <a:pPr eaLnBrk="1" hangingPunct="1"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клюква- одна из самых полезных ягод. Плоды широко применяют</a:t>
            </a:r>
          </a:p>
          <a:p>
            <a:pPr eaLnBrk="1" hangingPunct="1">
              <a:buFontTx/>
              <a:buNone/>
            </a:pPr>
            <a:r>
              <a:rPr lang="ru-RU" sz="1800" smtClean="0">
                <a:latin typeface="Times New Roman" pitchFamily="18" charset="0"/>
              </a:rPr>
              <a:t>при лечении и многих заболеваниях. Клюквенный сок очищает раны и ожоги, ускоряет </a:t>
            </a:r>
          </a:p>
          <a:p>
            <a:pPr eaLnBrk="1" hangingPunct="1">
              <a:buFontTx/>
              <a:buNone/>
            </a:pPr>
            <a:r>
              <a:rPr lang="ru-RU" sz="1800" smtClean="0">
                <a:latin typeface="Times New Roman" pitchFamily="18" charset="0"/>
              </a:rPr>
              <a:t>их заживление. Сок в сочетании с медом пьют при кашле, ангине, простуде, острых </a:t>
            </a:r>
          </a:p>
          <a:p>
            <a:pPr eaLnBrk="1" hangingPunct="1">
              <a:buFontTx/>
              <a:buNone/>
            </a:pPr>
            <a:r>
              <a:rPr lang="ru-RU" sz="1800" smtClean="0">
                <a:latin typeface="Times New Roman" pitchFamily="18" charset="0"/>
              </a:rPr>
              <a:t>респираторных заболеваниях. Клюкву собирают осенью в три срока. </a:t>
            </a:r>
          </a:p>
          <a:p>
            <a:pPr eaLnBrk="1" hangingPunct="1">
              <a:buFontTx/>
              <a:buNone/>
            </a:pPr>
            <a:endParaRPr lang="ru-RU" sz="1800" b="1" smtClean="0">
              <a:solidFill>
                <a:srgbClr val="00CCFF"/>
              </a:solidFill>
              <a:latin typeface="Times New Roman" pitchFamily="18" charset="0"/>
            </a:endParaRPr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1384300"/>
          </a:xfrm>
        </p:spPr>
        <p:txBody>
          <a:bodyPr/>
          <a:lstStyle/>
          <a:p>
            <a:pPr eaLnBrk="1" hangingPunct="1"/>
            <a:r>
              <a:rPr lang="ru-RU" smtClean="0"/>
              <a:t>                       </a:t>
            </a:r>
            <a:r>
              <a:rPr lang="ru-RU" sz="5100" b="1" u="sng" smtClean="0">
                <a:solidFill>
                  <a:srgbClr val="00B050"/>
                </a:solidFill>
              </a:rPr>
              <a:t>Клюква</a:t>
            </a:r>
          </a:p>
        </p:txBody>
      </p:sp>
      <p:pic>
        <p:nvPicPr>
          <p:cNvPr id="39939" name="Picture 4" descr="клюкв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773238"/>
            <a:ext cx="2232025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1484313"/>
            <a:ext cx="8964612" cy="537368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1800" b="1" smtClean="0">
                <a:solidFill>
                  <a:srgbClr val="00B050"/>
                </a:solidFill>
                <a:latin typeface="Times New Roman" pitchFamily="18" charset="0"/>
              </a:rPr>
              <a:t>Как выглядит. </a:t>
            </a:r>
            <a:r>
              <a:rPr lang="ru-RU" sz="1800" smtClean="0">
                <a:latin typeface="Times New Roman" pitchFamily="18" charset="0"/>
              </a:rPr>
              <a:t>Волчье лыко- невысокий кустарник с серо- коричневой корой, из 2-3  </a:t>
            </a:r>
          </a:p>
          <a:p>
            <a:pPr eaLnBrk="1" hangingPunct="1"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веточек, если растение растет в лесу. Кора мочалистая, очень  </a:t>
            </a:r>
          </a:p>
          <a:p>
            <a:pPr eaLnBrk="1" hangingPunct="1"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прочная. Из-за этой коры сломать ветку очень трудно. Листья растут  </a:t>
            </a:r>
          </a:p>
          <a:p>
            <a:pPr eaLnBrk="1" hangingPunct="1"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в основном на концах ветвей. Цветет лыко до распускания листьев. </a:t>
            </a:r>
          </a:p>
          <a:p>
            <a:pPr eaLnBrk="1" hangingPunct="1"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Цветы розовые, с приятным запахом, расположены по 2-3 в пазухах </a:t>
            </a:r>
          </a:p>
          <a:p>
            <a:pPr eaLnBrk="1" hangingPunct="1"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опавших прошлогодних листьев. Косточка яйцевидная, блестящая, </a:t>
            </a:r>
          </a:p>
          <a:p>
            <a:pPr eaLnBrk="1" hangingPunct="1"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темно-бурая. </a:t>
            </a:r>
          </a:p>
          <a:p>
            <a:pPr eaLnBrk="1" hangingPunct="1"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</a:t>
            </a:r>
            <a:r>
              <a:rPr lang="ru-RU" sz="1800" b="1" smtClean="0">
                <a:solidFill>
                  <a:srgbClr val="00B050"/>
                </a:solidFill>
                <a:latin typeface="Times New Roman" pitchFamily="18" charset="0"/>
              </a:rPr>
              <a:t>Где и как растет. </a:t>
            </a:r>
            <a:r>
              <a:rPr lang="ru-RU" sz="1800" smtClean="0">
                <a:latin typeface="Times New Roman" pitchFamily="18" charset="0"/>
              </a:rPr>
              <a:t>Волчье лыко любит тенистые места. Растет по </a:t>
            </a:r>
          </a:p>
          <a:p>
            <a:pPr eaLnBrk="1" hangingPunct="1"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опушкам, в лесах, по берегам ручьев и в живых изгородях. </a:t>
            </a:r>
          </a:p>
          <a:p>
            <a:pPr eaLnBrk="1" hangingPunct="1"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Встречается, как правило, на больших расстояниях друг от друга. </a:t>
            </a:r>
          </a:p>
          <a:p>
            <a:pPr eaLnBrk="1" hangingPunct="1"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Находится под охраной. Плоды созревают в июле-августе.</a:t>
            </a:r>
            <a:r>
              <a:rPr lang="ru-RU" sz="1800" b="1" smtClean="0">
                <a:solidFill>
                  <a:srgbClr val="00CCFF"/>
                </a:solidFill>
                <a:latin typeface="Times New Roman" pitchFamily="18" charset="0"/>
              </a:rPr>
              <a:t> </a:t>
            </a:r>
          </a:p>
          <a:p>
            <a:pPr eaLnBrk="1" hangingPunct="1">
              <a:buFontTx/>
              <a:buNone/>
            </a:pPr>
            <a:r>
              <a:rPr lang="ru-RU" sz="1800" b="1" smtClean="0">
                <a:solidFill>
                  <a:srgbClr val="00B050"/>
                </a:solidFill>
                <a:latin typeface="Times New Roman" pitchFamily="18" charset="0"/>
              </a:rPr>
              <a:t>Польза и применение.</a:t>
            </a:r>
            <a:r>
              <a:rPr lang="ru-RU" sz="1800" smtClean="0">
                <a:solidFill>
                  <a:srgbClr val="00B050"/>
                </a:solidFill>
                <a:latin typeface="Times New Roman" pitchFamily="18" charset="0"/>
              </a:rPr>
              <a:t> </a:t>
            </a:r>
            <a:r>
              <a:rPr lang="ru-RU" sz="1800" smtClean="0">
                <a:latin typeface="Times New Roman" pitchFamily="18" charset="0"/>
              </a:rPr>
              <a:t>Эти ягоды, а также- листья, цветы и кора, очень ядовиты. </a:t>
            </a:r>
          </a:p>
          <a:p>
            <a:pPr eaLnBrk="1" hangingPunct="1">
              <a:buFontTx/>
              <a:buNone/>
            </a:pPr>
            <a:r>
              <a:rPr lang="ru-RU" sz="1800" smtClean="0">
                <a:latin typeface="Times New Roman" pitchFamily="18" charset="0"/>
              </a:rPr>
              <a:t>Соприкосновение с кожей любой части растения вызывает сильное раздражение. С </a:t>
            </a:r>
          </a:p>
          <a:p>
            <a:pPr eaLnBrk="1" hangingPunct="1">
              <a:buFontTx/>
              <a:buNone/>
            </a:pPr>
            <a:r>
              <a:rPr lang="ru-RU" sz="1800" smtClean="0">
                <a:latin typeface="Times New Roman" pitchFamily="18" charset="0"/>
              </a:rPr>
              <a:t>использованием свежей коры волчьего лыка, которую собирают перед началом цветения, </a:t>
            </a:r>
          </a:p>
          <a:p>
            <a:pPr eaLnBrk="1" hangingPunct="1">
              <a:buFontTx/>
              <a:buNone/>
            </a:pPr>
            <a:r>
              <a:rPr lang="ru-RU" sz="1800" smtClean="0">
                <a:latin typeface="Times New Roman" pitchFamily="18" charset="0"/>
              </a:rPr>
              <a:t>готовят лекарственное средство. Растение обладает свойством убивать насекомых.</a:t>
            </a:r>
            <a:endParaRPr lang="ru-RU" sz="1800" smtClean="0">
              <a:solidFill>
                <a:srgbClr val="00CCFF"/>
              </a:solidFill>
              <a:latin typeface="Times New Roman" pitchFamily="18" charset="0"/>
            </a:endParaRPr>
          </a:p>
        </p:txBody>
      </p:sp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1384300"/>
          </a:xfrm>
        </p:spPr>
        <p:txBody>
          <a:bodyPr/>
          <a:lstStyle/>
          <a:p>
            <a:pPr eaLnBrk="1" hangingPunct="1"/>
            <a:r>
              <a:rPr lang="ru-RU" b="1" smtClean="0"/>
              <a:t>                   </a:t>
            </a:r>
            <a:r>
              <a:rPr lang="ru-RU" b="1" u="sng" smtClean="0">
                <a:solidFill>
                  <a:srgbClr val="00B050"/>
                </a:solidFill>
              </a:rPr>
              <a:t>Волчье лыко</a:t>
            </a:r>
            <a:r>
              <a:rPr lang="ru-RU" b="1" smtClean="0">
                <a:solidFill>
                  <a:srgbClr val="00B050"/>
                </a:solidFill>
              </a:rPr>
              <a:t>        </a:t>
            </a:r>
            <a:br>
              <a:rPr lang="ru-RU" b="1" smtClean="0">
                <a:solidFill>
                  <a:srgbClr val="00B050"/>
                </a:solidFill>
              </a:rPr>
            </a:br>
            <a:r>
              <a:rPr lang="ru-RU" b="1" smtClean="0">
                <a:solidFill>
                  <a:srgbClr val="00B050"/>
                </a:solidFill>
              </a:rPr>
              <a:t>              </a:t>
            </a:r>
            <a:r>
              <a:rPr lang="ru-RU" b="1" u="sng" smtClean="0">
                <a:solidFill>
                  <a:srgbClr val="00B050"/>
                </a:solidFill>
              </a:rPr>
              <a:t>(ядовитая ягода)</a:t>
            </a:r>
          </a:p>
        </p:txBody>
      </p:sp>
      <p:pic>
        <p:nvPicPr>
          <p:cNvPr id="40963" name="Picture 4" descr="волчье лык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989138"/>
            <a:ext cx="2000250" cy="308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196975"/>
            <a:ext cx="8713788" cy="5400675"/>
          </a:xfrm>
        </p:spPr>
        <p:txBody>
          <a:bodyPr/>
          <a:lstStyle/>
          <a:p>
            <a:pPr marL="273050" indent="-273050" eaLnBrk="1" hangingPunct="1">
              <a:lnSpc>
                <a:spcPct val="80000"/>
              </a:lnSpc>
              <a:buFontTx/>
              <a:buNone/>
            </a:pPr>
            <a:r>
              <a:rPr lang="ru-RU" sz="1600" b="1" smtClean="0">
                <a:solidFill>
                  <a:srgbClr val="00B050"/>
                </a:solidFill>
                <a:latin typeface="Times New Roman" pitchFamily="18" charset="0"/>
              </a:rPr>
              <a:t>        </a:t>
            </a:r>
            <a:r>
              <a:rPr lang="ru-RU" sz="1800" b="1" smtClean="0">
                <a:solidFill>
                  <a:srgbClr val="00B050"/>
                </a:solidFill>
                <a:latin typeface="Times New Roman" pitchFamily="18" charset="0"/>
              </a:rPr>
              <a:t>Как выглядит. </a:t>
            </a:r>
            <a:r>
              <a:rPr lang="ru-RU" sz="1800" smtClean="0">
                <a:latin typeface="Times New Roman" pitchFamily="18" charset="0"/>
              </a:rPr>
              <a:t>Черника- многолетний, низкий (до 4 см) полукустарник. Растение  </a:t>
            </a:r>
          </a:p>
          <a:p>
            <a:pPr marL="273050" indent="-273050" eaLnBrk="1" hangingPunct="1">
              <a:lnSpc>
                <a:spcPct val="8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 сильно ветвистое, с серебристыми стеблями и зеленоватой </a:t>
            </a:r>
          </a:p>
          <a:p>
            <a:pPr marL="273050" indent="-273050" eaLnBrk="1" hangingPunct="1">
              <a:lnSpc>
                <a:spcPct val="8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 корой. Листья светло-зеленые, тонкие. Цветки мелкие, розовые, </a:t>
            </a:r>
          </a:p>
          <a:p>
            <a:pPr marL="273050" indent="-273050" eaLnBrk="1" hangingPunct="1">
              <a:lnSpc>
                <a:spcPct val="8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 расположены по одному на коротких цветоножках в пазухах </a:t>
            </a:r>
          </a:p>
          <a:p>
            <a:pPr marL="273050" indent="-273050" eaLnBrk="1" hangingPunct="1">
              <a:lnSpc>
                <a:spcPct val="8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 листьев. Плоды- шарообразные ягоды размером 5-8 мм, </a:t>
            </a:r>
          </a:p>
          <a:p>
            <a:pPr marL="273050" indent="-273050" eaLnBrk="1" hangingPunct="1">
              <a:lnSpc>
                <a:spcPct val="8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 снаружи окрашены в сине-черный цвет, сок ягод черники- </a:t>
            </a:r>
          </a:p>
          <a:p>
            <a:pPr marL="273050" indent="-273050" eaLnBrk="1" hangingPunct="1">
              <a:lnSpc>
                <a:spcPct val="8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 красный. Много мелких семян.</a:t>
            </a:r>
          </a:p>
          <a:p>
            <a:pPr marL="273050" indent="-273050" eaLnBrk="1" hangingPunct="1">
              <a:lnSpc>
                <a:spcPct val="8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 </a:t>
            </a:r>
            <a:r>
              <a:rPr lang="ru-RU" sz="1800" b="1" smtClean="0">
                <a:solidFill>
                  <a:srgbClr val="00B050"/>
                </a:solidFill>
                <a:latin typeface="Times New Roman" pitchFamily="18" charset="0"/>
              </a:rPr>
              <a:t>Где и как растет. </a:t>
            </a:r>
            <a:r>
              <a:rPr lang="ru-RU" sz="1800" smtClean="0">
                <a:latin typeface="Times New Roman" pitchFamily="18" charset="0"/>
              </a:rPr>
              <a:t>Растет в хвойных и смешанных лесах, в  </a:t>
            </a:r>
          </a:p>
          <a:p>
            <a:pPr marL="273050" indent="-273050" eaLnBrk="1" hangingPunct="1">
              <a:lnSpc>
                <a:spcPct val="8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 тундрах, на склонах гор и недалеко от болот. Черника особенно </a:t>
            </a:r>
          </a:p>
          <a:p>
            <a:pPr marL="273050" indent="-273050" eaLnBrk="1" hangingPunct="1">
              <a:lnSpc>
                <a:spcPct val="8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 любит сосновые боры. На зиму листья опадают. Цветет  </a:t>
            </a:r>
          </a:p>
          <a:p>
            <a:pPr marL="273050" indent="-273050" eaLnBrk="1" hangingPunct="1">
              <a:lnSpc>
                <a:spcPct val="8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 растение в мае- июне. Плоды созревают в июле-августе. </a:t>
            </a:r>
          </a:p>
          <a:p>
            <a:pPr marL="273050" indent="-273050" eaLnBrk="1" hangingPunct="1">
              <a:lnSpc>
                <a:spcPct val="80000"/>
              </a:lnSpc>
              <a:buFontTx/>
              <a:buNone/>
            </a:pPr>
            <a:r>
              <a:rPr lang="ru-RU" sz="1800" b="1" smtClean="0">
                <a:solidFill>
                  <a:srgbClr val="00CCFF"/>
                </a:solidFill>
                <a:latin typeface="Times New Roman" pitchFamily="18" charset="0"/>
              </a:rPr>
              <a:t>                                       </a:t>
            </a:r>
            <a:r>
              <a:rPr lang="ru-RU" sz="1800" b="1" smtClean="0">
                <a:solidFill>
                  <a:srgbClr val="00B050"/>
                </a:solidFill>
                <a:latin typeface="Times New Roman" pitchFamily="18" charset="0"/>
              </a:rPr>
              <a:t>Польза и применение. </a:t>
            </a:r>
            <a:r>
              <a:rPr lang="ru-RU" sz="1800" smtClean="0">
                <a:latin typeface="Times New Roman" pitchFamily="18" charset="0"/>
              </a:rPr>
              <a:t>Существует убеждение, что в том доме,  </a:t>
            </a:r>
          </a:p>
          <a:p>
            <a:pPr marL="273050" indent="-273050" eaLnBrk="1" hangingPunct="1">
              <a:lnSpc>
                <a:spcPct val="8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 где едят чернику, врачу нечего делать. Собирают ягоды</a:t>
            </a:r>
            <a:r>
              <a:rPr lang="ru-RU" sz="1800" b="1" smtClean="0">
                <a:latin typeface="Times New Roman" pitchFamily="18" charset="0"/>
              </a:rPr>
              <a:t>,</a:t>
            </a:r>
            <a:r>
              <a:rPr lang="ru-RU" sz="1800" smtClean="0">
                <a:latin typeface="Times New Roman" pitchFamily="18" charset="0"/>
              </a:rPr>
              <a:t> </a:t>
            </a:r>
          </a:p>
          <a:p>
            <a:pPr marL="273050" indent="-273050" eaLnBrk="1" hangingPunct="1">
              <a:lnSpc>
                <a:spcPct val="8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дождавшись</a:t>
            </a:r>
            <a:r>
              <a:rPr lang="ru-RU" sz="1800" b="1" smtClean="0">
                <a:solidFill>
                  <a:srgbClr val="00CCFF"/>
                </a:solidFill>
                <a:latin typeface="Times New Roman" pitchFamily="18" charset="0"/>
              </a:rPr>
              <a:t> </a:t>
            </a:r>
            <a:r>
              <a:rPr lang="ru-RU" sz="1800" smtClean="0">
                <a:latin typeface="Times New Roman" pitchFamily="18" charset="0"/>
              </a:rPr>
              <a:t>их полной зрелости, в сухую</a:t>
            </a:r>
          </a:p>
          <a:p>
            <a:pPr marL="273050" indent="-273050" eaLnBrk="1" hangingPunct="1">
              <a:lnSpc>
                <a:spcPct val="8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погоду, утром, когда сойдет роса. Плоды черники улучшают зрение и память. </a:t>
            </a:r>
          </a:p>
          <a:p>
            <a:pPr marL="273050" indent="-273050" eaLnBrk="1" hangingPunct="1">
              <a:lnSpc>
                <a:spcPct val="8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Ягоды часто используют в пищевом производстве, для изготовления тортов, </a:t>
            </a:r>
          </a:p>
          <a:p>
            <a:pPr marL="273050" indent="-273050" eaLnBrk="1" hangingPunct="1">
              <a:lnSpc>
                <a:spcPct val="8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пирожных, киселей, мармелада и т.д. Черника- прекрасный медонос. Мед, собранный </a:t>
            </a:r>
          </a:p>
          <a:p>
            <a:pPr marL="273050" indent="-273050" eaLnBrk="1" hangingPunct="1">
              <a:lnSpc>
                <a:spcPct val="8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с цветков черники, имеет светло- красноватый оттенок, нежный аромат и приятный </a:t>
            </a:r>
          </a:p>
          <a:p>
            <a:pPr marL="273050" indent="-273050" eaLnBrk="1" hangingPunct="1">
              <a:lnSpc>
                <a:spcPct val="80000"/>
              </a:lnSpc>
              <a:buFontTx/>
              <a:buNone/>
            </a:pPr>
            <a:r>
              <a:rPr lang="ru-RU" sz="1800" smtClean="0">
                <a:latin typeface="Times New Roman" pitchFamily="18" charset="0"/>
              </a:rPr>
              <a:t>вкус.</a:t>
            </a: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-214313"/>
            <a:ext cx="8229600" cy="1384301"/>
          </a:xfrm>
        </p:spPr>
        <p:txBody>
          <a:bodyPr/>
          <a:lstStyle/>
          <a:p>
            <a:pPr eaLnBrk="1" hangingPunct="1"/>
            <a:r>
              <a:rPr lang="ru-RU" smtClean="0"/>
              <a:t>                       </a:t>
            </a:r>
            <a:r>
              <a:rPr lang="ru-RU" sz="5100" b="1" u="sng" smtClean="0">
                <a:solidFill>
                  <a:srgbClr val="00B050"/>
                </a:solidFill>
              </a:rPr>
              <a:t>Черника</a:t>
            </a:r>
          </a:p>
        </p:txBody>
      </p:sp>
      <p:pic>
        <p:nvPicPr>
          <p:cNvPr id="41987" name="Picture 4" descr="черни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557338"/>
            <a:ext cx="213995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268413"/>
            <a:ext cx="8642350" cy="5329237"/>
          </a:xfrm>
        </p:spPr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800" b="1" dirty="0">
                <a:solidFill>
                  <a:srgbClr val="00CCFF"/>
                </a:solidFill>
                <a:latin typeface="Times New Roman" pitchFamily="18" charset="0"/>
              </a:rPr>
              <a:t>               </a:t>
            </a:r>
            <a:r>
              <a:rPr lang="ru-RU" sz="1800" b="1" dirty="0">
                <a:solidFill>
                  <a:srgbClr val="00B050"/>
                </a:solidFill>
                <a:latin typeface="Times New Roman" pitchFamily="18" charset="0"/>
              </a:rPr>
              <a:t>Как выглядит. </a:t>
            </a:r>
            <a:r>
              <a:rPr lang="ru-RU" sz="1800" dirty="0">
                <a:latin typeface="Times New Roman" pitchFamily="18" charset="0"/>
              </a:rPr>
              <a:t>Земляника лесная – многолетнее травянистое растение. Это  </a:t>
            </a:r>
          </a:p>
          <a:p>
            <a:pPr marL="274320" indent="-27432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800" dirty="0">
                <a:latin typeface="Times New Roman" pitchFamily="18" charset="0"/>
              </a:rPr>
              <a:t> растение высотой 5-20 см. листья тройчатые на длинных черешках. Цветки белые, с  </a:t>
            </a:r>
          </a:p>
          <a:p>
            <a:pPr marL="274320" indent="-27432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800" dirty="0">
                <a:latin typeface="Times New Roman" pitchFamily="18" charset="0"/>
              </a:rPr>
              <a:t>                                    пятью лепестками, на длинных цветоножках. Плоды- ярко-  </a:t>
            </a:r>
          </a:p>
          <a:p>
            <a:pPr marL="274320" indent="-27432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800" dirty="0">
                <a:latin typeface="Times New Roman" pitchFamily="18" charset="0"/>
              </a:rPr>
              <a:t>                                    красные, очень душистые, сладкие на вкус. </a:t>
            </a:r>
          </a:p>
          <a:p>
            <a:pPr marL="274320" indent="-27432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800" dirty="0">
                <a:latin typeface="Times New Roman" pitchFamily="18" charset="0"/>
              </a:rPr>
              <a:t>                                    </a:t>
            </a:r>
            <a:r>
              <a:rPr lang="ru-RU" sz="1800" b="1" dirty="0">
                <a:solidFill>
                  <a:srgbClr val="00B050"/>
                </a:solidFill>
                <a:latin typeface="Times New Roman" pitchFamily="18" charset="0"/>
              </a:rPr>
              <a:t>Где и как растут. </a:t>
            </a:r>
            <a:r>
              <a:rPr lang="ru-RU" sz="1800" dirty="0">
                <a:latin typeface="Times New Roman" pitchFamily="18" charset="0"/>
              </a:rPr>
              <a:t>Земляника лесная распространена почти по  </a:t>
            </a:r>
          </a:p>
          <a:p>
            <a:pPr marL="274320" indent="-27432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800" dirty="0">
                <a:latin typeface="Times New Roman" pitchFamily="18" charset="0"/>
              </a:rPr>
              <a:t>                                    всей территории европейской части России (кроме Крайнего </a:t>
            </a:r>
          </a:p>
          <a:p>
            <a:pPr marL="274320" indent="-27432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800" dirty="0">
                <a:latin typeface="Times New Roman" pitchFamily="18" charset="0"/>
              </a:rPr>
              <a:t>                                    Севера, районов Причерноморья и низовьев Волги), а также в </a:t>
            </a:r>
          </a:p>
          <a:p>
            <a:pPr marL="274320" indent="-27432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800" dirty="0">
                <a:latin typeface="Times New Roman" pitchFamily="18" charset="0"/>
              </a:rPr>
              <a:t>                                    Средней Азии и Сибири. Любимыми местами обитания </a:t>
            </a:r>
          </a:p>
          <a:p>
            <a:pPr marL="274320" indent="-27432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800" dirty="0">
                <a:latin typeface="Times New Roman" pitchFamily="18" charset="0"/>
              </a:rPr>
              <a:t>                                    земляники являются светлые изреженные леса, опушки, поляны </a:t>
            </a:r>
          </a:p>
          <a:p>
            <a:pPr marL="274320" indent="-27432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800" dirty="0">
                <a:latin typeface="Times New Roman" pitchFamily="18" charset="0"/>
              </a:rPr>
              <a:t>                                    и вырубки. Больших по площади зарослей она не образует. </a:t>
            </a:r>
          </a:p>
          <a:p>
            <a:pPr marL="274320" indent="-27432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800" dirty="0">
                <a:latin typeface="Times New Roman" pitchFamily="18" charset="0"/>
              </a:rPr>
              <a:t>                                    Цветет в мае-июне. Плоды созревают в июне-июле.</a:t>
            </a:r>
          </a:p>
          <a:p>
            <a:pPr marL="274320" indent="-27432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800" b="1" dirty="0">
                <a:solidFill>
                  <a:srgbClr val="00B050"/>
                </a:solidFill>
                <a:latin typeface="Times New Roman" pitchFamily="18" charset="0"/>
              </a:rPr>
              <a:t>Польза и применение.</a:t>
            </a:r>
            <a:r>
              <a:rPr lang="ru-RU" sz="1800" b="1" dirty="0">
                <a:solidFill>
                  <a:srgbClr val="00CCFF"/>
                </a:solidFill>
                <a:latin typeface="Times New Roman" pitchFamily="18" charset="0"/>
              </a:rPr>
              <a:t> </a:t>
            </a:r>
            <a:r>
              <a:rPr lang="ru-RU" sz="1800" dirty="0">
                <a:latin typeface="Times New Roman" pitchFamily="18" charset="0"/>
              </a:rPr>
              <a:t>Земляника является одной из первых ягод, которой </a:t>
            </a:r>
          </a:p>
          <a:p>
            <a:pPr marL="274320" indent="-27432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800" dirty="0">
                <a:latin typeface="Times New Roman" pitchFamily="18" charset="0"/>
              </a:rPr>
              <a:t>пользовалось человечество, и которую применяли многие народы с лечебной целью. </a:t>
            </a:r>
          </a:p>
          <a:p>
            <a:pPr marL="274320" indent="-27432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800" dirty="0">
                <a:latin typeface="Times New Roman" pitchFamily="18" charset="0"/>
              </a:rPr>
              <a:t>Собирают только зрелых плоды, без плодоножек и чашечек. Лесную землянику едят </a:t>
            </a:r>
          </a:p>
          <a:p>
            <a:pPr marL="274320" indent="-27432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800" dirty="0">
                <a:latin typeface="Times New Roman" pitchFamily="18" charset="0"/>
              </a:rPr>
              <a:t>в свежем виде. Готовят на нее варенье, джемы, кисели, компоты, желе, пастилу и </a:t>
            </a:r>
          </a:p>
          <a:p>
            <a:pPr marL="274320" indent="-27432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800" dirty="0">
                <a:latin typeface="Times New Roman" pitchFamily="18" charset="0"/>
              </a:rPr>
              <a:t>ароматные чаи. Из ягод получают сок. Также используется и как косметическое </a:t>
            </a:r>
          </a:p>
          <a:p>
            <a:pPr marL="274320" indent="-27432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800" dirty="0">
                <a:latin typeface="Times New Roman" pitchFamily="18" charset="0"/>
              </a:rPr>
              <a:t>средство.</a:t>
            </a:r>
            <a:endParaRPr lang="ru-RU" sz="1800" b="1" dirty="0">
              <a:solidFill>
                <a:srgbClr val="00CCFF"/>
              </a:solidFill>
              <a:latin typeface="Times New Roman" pitchFamily="18" charset="0"/>
            </a:endParaRPr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1384300"/>
          </a:xfrm>
        </p:spPr>
        <p:txBody>
          <a:bodyPr/>
          <a:lstStyle/>
          <a:p>
            <a:pPr eaLnBrk="1" hangingPunct="1"/>
            <a:r>
              <a:rPr lang="ru-RU" smtClean="0"/>
              <a:t>          </a:t>
            </a:r>
            <a:r>
              <a:rPr lang="ru-RU" b="1" u="sng" smtClean="0">
                <a:solidFill>
                  <a:srgbClr val="00B050"/>
                </a:solidFill>
              </a:rPr>
              <a:t>Земляника лесная</a:t>
            </a:r>
            <a:endParaRPr lang="ru-RU" sz="5100" b="1" u="sng" smtClean="0">
              <a:solidFill>
                <a:srgbClr val="00B050"/>
              </a:solidFill>
            </a:endParaRPr>
          </a:p>
        </p:txBody>
      </p:sp>
      <p:pic>
        <p:nvPicPr>
          <p:cNvPr id="43011" name="Picture 4" descr="земляника лесна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857375"/>
            <a:ext cx="1857375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3"/>
          <p:cNvSpPr>
            <a:spLocks noGrp="1" noChangeArrowheads="1"/>
          </p:cNvSpPr>
          <p:nvPr>
            <p:ph idx="1"/>
          </p:nvPr>
        </p:nvSpPr>
        <p:spPr>
          <a:xfrm>
            <a:off x="0" y="1125538"/>
            <a:ext cx="9144000" cy="57324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1800" b="1" smtClean="0">
                <a:solidFill>
                  <a:srgbClr val="00CCFF"/>
                </a:solidFill>
                <a:latin typeface="Times New Roman" pitchFamily="18" charset="0"/>
              </a:rPr>
              <a:t>  </a:t>
            </a:r>
            <a:r>
              <a:rPr lang="ru-RU" sz="1800" b="1" smtClean="0">
                <a:solidFill>
                  <a:srgbClr val="00B050"/>
                </a:solidFill>
                <a:latin typeface="Times New Roman" pitchFamily="18" charset="0"/>
              </a:rPr>
              <a:t>Как выглядит. </a:t>
            </a:r>
            <a:r>
              <a:rPr lang="ru-RU" sz="1800" smtClean="0">
                <a:latin typeface="Times New Roman" pitchFamily="18" charset="0"/>
              </a:rPr>
              <a:t>Костяника- многолетнее травянистое растение высотой 15-30 см. стебли и </a:t>
            </a:r>
          </a:p>
          <a:p>
            <a:pPr eaLnBrk="1" hangingPunct="1"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        черенки листьев покрыты тонкими шипами и оттопыренными </a:t>
            </a:r>
          </a:p>
          <a:p>
            <a:pPr eaLnBrk="1" hangingPunct="1"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        волосками. Листья с обеих сторон зеленые, волосистые. Цветки </a:t>
            </a:r>
          </a:p>
          <a:p>
            <a:pPr eaLnBrk="1" hangingPunct="1"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        собраны в соцветие, состоящие из 3-10 цветков. Плод состоит </a:t>
            </a:r>
          </a:p>
          <a:p>
            <a:pPr eaLnBrk="1" hangingPunct="1"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        из 1-6 ярко-красных, сочных, едва соединенных между собой </a:t>
            </a:r>
          </a:p>
          <a:p>
            <a:pPr eaLnBrk="1" hangingPunct="1"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        плодов, похожих на шарики. Цветет с мая по июнь. Плоды </a:t>
            </a:r>
          </a:p>
          <a:p>
            <a:pPr eaLnBrk="1" hangingPunct="1"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        съедобные, кислые.</a:t>
            </a:r>
          </a:p>
          <a:p>
            <a:pPr eaLnBrk="1" hangingPunct="1"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         </a:t>
            </a:r>
            <a:r>
              <a:rPr lang="ru-RU" sz="1800" b="1" smtClean="0">
                <a:solidFill>
                  <a:srgbClr val="00B050"/>
                </a:solidFill>
                <a:latin typeface="Times New Roman" pitchFamily="18" charset="0"/>
              </a:rPr>
              <a:t>Где и как растет. </a:t>
            </a:r>
            <a:r>
              <a:rPr lang="ru-RU" sz="1800" smtClean="0">
                <a:latin typeface="Times New Roman" pitchFamily="18" charset="0"/>
              </a:rPr>
              <a:t>Растет в тенистых лесах, среди кустарников </a:t>
            </a:r>
          </a:p>
          <a:p>
            <a:pPr eaLnBrk="1" hangingPunct="1"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         и на болотах. Костянику прозвали «ползучий хмель» и </a:t>
            </a:r>
          </a:p>
          <a:p>
            <a:pPr eaLnBrk="1" hangingPunct="1"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         «хмелевидная калина». Размножается она очень быстро. Усы </a:t>
            </a:r>
          </a:p>
          <a:p>
            <a:pPr eaLnBrk="1" hangingPunct="1"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         вытягиваются до 3 м в длину; за сутки вырастают на 3-4 см. </a:t>
            </a:r>
          </a:p>
          <a:p>
            <a:pPr eaLnBrk="1" hangingPunct="1">
              <a:buFontTx/>
              <a:buNone/>
            </a:pPr>
            <a:r>
              <a:rPr lang="ru-RU" sz="1800" smtClean="0">
                <a:latin typeface="Times New Roman" pitchFamily="18" charset="0"/>
              </a:rPr>
              <a:t>                                               костяника растет везде- тени совершенно не боится.</a:t>
            </a:r>
          </a:p>
          <a:p>
            <a:pPr eaLnBrk="1" hangingPunct="1">
              <a:buFontTx/>
              <a:buNone/>
            </a:pPr>
            <a:r>
              <a:rPr lang="ru-RU" sz="1800" b="1" smtClean="0">
                <a:solidFill>
                  <a:srgbClr val="00B050"/>
                </a:solidFill>
                <a:latin typeface="Times New Roman" pitchFamily="18" charset="0"/>
              </a:rPr>
              <a:t>Польза и применение. </a:t>
            </a:r>
            <a:r>
              <a:rPr lang="ru-RU" sz="1800" smtClean="0">
                <a:latin typeface="Times New Roman" pitchFamily="18" charset="0"/>
              </a:rPr>
              <a:t>Из плодов костяники готовят сироп, варенье, сок, компоты, </a:t>
            </a:r>
          </a:p>
          <a:p>
            <a:pPr eaLnBrk="1" hangingPunct="1">
              <a:buFontTx/>
              <a:buNone/>
            </a:pPr>
            <a:r>
              <a:rPr lang="ru-RU" sz="1800" smtClean="0">
                <a:latin typeface="Times New Roman" pitchFamily="18" charset="0"/>
              </a:rPr>
              <a:t>кисели, желе, морс, квас. Засахаренные свежие ягоды долго сохраняются. Листья и цветки </a:t>
            </a:r>
          </a:p>
          <a:p>
            <a:pPr eaLnBrk="1" hangingPunct="1">
              <a:buFontTx/>
              <a:buNone/>
            </a:pPr>
            <a:r>
              <a:rPr lang="ru-RU" sz="1800" smtClean="0">
                <a:latin typeface="Times New Roman" pitchFamily="18" charset="0"/>
              </a:rPr>
              <a:t>идут на приготовление напитков. Чай из листьев костяники ароматен и очень полезен. </a:t>
            </a:r>
          </a:p>
          <a:p>
            <a:pPr eaLnBrk="1" hangingPunct="1">
              <a:buFontTx/>
              <a:buNone/>
            </a:pPr>
            <a:r>
              <a:rPr lang="ru-RU" sz="1800" smtClean="0">
                <a:latin typeface="Times New Roman" pitchFamily="18" charset="0"/>
              </a:rPr>
              <a:t>Костяника содержит большое количество полезных витаминов для кожи.</a:t>
            </a:r>
            <a:endParaRPr lang="ru-RU" sz="1800" b="1" smtClean="0">
              <a:solidFill>
                <a:srgbClr val="00CCFF"/>
              </a:solidFill>
              <a:latin typeface="Times New Roman" pitchFamily="18" charset="0"/>
            </a:endParaRPr>
          </a:p>
        </p:txBody>
      </p:sp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-142875"/>
            <a:ext cx="8229600" cy="1384300"/>
          </a:xfrm>
        </p:spPr>
        <p:txBody>
          <a:bodyPr/>
          <a:lstStyle/>
          <a:p>
            <a:pPr eaLnBrk="1" hangingPunct="1"/>
            <a:r>
              <a:rPr lang="ru-RU" sz="5100" b="1" smtClean="0"/>
              <a:t>                </a:t>
            </a:r>
            <a:r>
              <a:rPr lang="ru-RU" sz="5100" b="1" smtClean="0">
                <a:solidFill>
                  <a:srgbClr val="00B050"/>
                </a:solidFill>
              </a:rPr>
              <a:t> </a:t>
            </a:r>
            <a:r>
              <a:rPr lang="ru-RU" sz="5100" b="1" u="sng" smtClean="0">
                <a:solidFill>
                  <a:srgbClr val="00B050"/>
                </a:solidFill>
              </a:rPr>
              <a:t>Костяника</a:t>
            </a:r>
          </a:p>
        </p:txBody>
      </p:sp>
      <p:pic>
        <p:nvPicPr>
          <p:cNvPr id="44035" name="Picture 4" descr="костяни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557338"/>
            <a:ext cx="2389188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14375" y="4143375"/>
            <a:ext cx="8305800" cy="1143000"/>
          </a:xfrm>
        </p:spPr>
        <p:txBody>
          <a:bodyPr/>
          <a:lstStyle/>
          <a:p>
            <a:endParaRPr lang="ru-RU" smtClean="0">
              <a:solidFill>
                <a:srgbClr val="00B050"/>
              </a:solidFill>
            </a:endParaRPr>
          </a:p>
          <a:p>
            <a:endParaRPr lang="ru-RU" smtClean="0">
              <a:solidFill>
                <a:srgbClr val="00B050"/>
              </a:solidFill>
            </a:endParaRPr>
          </a:p>
        </p:txBody>
      </p:sp>
      <p:sp>
        <p:nvSpPr>
          <p:cNvPr id="45058" name="Заголовок 4"/>
          <p:cNvSpPr>
            <a:spLocks noGrp="1"/>
          </p:cNvSpPr>
          <p:nvPr>
            <p:ph type="ctrTitle"/>
          </p:nvPr>
        </p:nvSpPr>
        <p:spPr>
          <a:xfrm>
            <a:off x="457200" y="1433513"/>
            <a:ext cx="8305800" cy="19812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45059" name="Picture 2" descr="E:\Users\Пользователь\Desktop\41684888.web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5" y="142875"/>
            <a:ext cx="7572375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>
            <a:spLocks noGrp="1" noChangeArrowheads="1"/>
          </p:cNvSpPr>
          <p:nvPr>
            <p:ph type="title"/>
          </p:nvPr>
        </p:nvSpPr>
        <p:spPr>
          <a:xfrm>
            <a:off x="3048000" y="5943600"/>
            <a:ext cx="5867400" cy="731838"/>
          </a:xfrm>
        </p:spPr>
        <p:txBody>
          <a:bodyPr/>
          <a:lstStyle/>
          <a:p>
            <a:pPr eaLnBrk="1" hangingPunct="1"/>
            <a:r>
              <a:rPr lang="ru-RU" sz="3600" smtClean="0">
                <a:solidFill>
                  <a:schemeClr val="hlink"/>
                </a:solidFill>
              </a:rPr>
              <a:t>ШИ</a:t>
            </a:r>
            <a:r>
              <a:rPr lang="ru-RU" sz="3600" smtClean="0">
                <a:solidFill>
                  <a:schemeClr val="tx1"/>
                </a:solidFill>
              </a:rPr>
              <a:t>ПО</a:t>
            </a:r>
            <a:r>
              <a:rPr lang="ru-RU" sz="3600" smtClean="0">
                <a:solidFill>
                  <a:schemeClr val="hlink"/>
                </a:solidFill>
              </a:rPr>
              <a:t>ВНИК</a:t>
            </a:r>
            <a:r>
              <a:rPr lang="ru-RU" sz="3600" smtClean="0"/>
              <a:t> </a:t>
            </a:r>
          </a:p>
        </p:txBody>
      </p:sp>
      <p:pic>
        <p:nvPicPr>
          <p:cNvPr id="16386" name="Picture 6" descr="pobeda 021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28600" y="3886200"/>
            <a:ext cx="2438400" cy="2136775"/>
          </a:xfrm>
          <a:ln w="19050">
            <a:solidFill>
              <a:srgbClr val="000000"/>
            </a:solidFill>
          </a:ln>
        </p:spPr>
      </p:pic>
      <p:pic>
        <p:nvPicPr>
          <p:cNvPr id="16387" name="Picture 9" descr="pobeda 020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2895600" y="228600"/>
            <a:ext cx="6019800" cy="4683125"/>
          </a:xfrm>
          <a:ln w="19050">
            <a:solidFill>
              <a:srgbClr val="000000"/>
            </a:solidFill>
          </a:ln>
        </p:spPr>
      </p:pic>
      <p:pic>
        <p:nvPicPr>
          <p:cNvPr id="21514" name="Picture 10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686800" y="-533400"/>
            <a:ext cx="233363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6" fill="hold"/>
                                        <p:tgtEl>
                                          <p:spTgt spid="215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514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Заголовок 1"/>
          <p:cNvSpPr>
            <a:spLocks noGrp="1"/>
          </p:cNvSpPr>
          <p:nvPr>
            <p:ph type="ctrTitle"/>
          </p:nvPr>
        </p:nvSpPr>
        <p:spPr>
          <a:xfrm>
            <a:off x="755650" y="765175"/>
            <a:ext cx="7772400" cy="1470025"/>
          </a:xfrm>
        </p:spPr>
        <p:txBody>
          <a:bodyPr/>
          <a:lstStyle/>
          <a:p>
            <a:pPr eaLnBrk="1" hangingPunct="1"/>
            <a:r>
              <a:rPr lang="ru-RU" sz="5400" b="1" smtClean="0">
                <a:solidFill>
                  <a:srgbClr val="002060"/>
                </a:solidFill>
                <a:latin typeface="Arial" charset="0"/>
                <a:cs typeface="Arial" charset="0"/>
              </a:rPr>
              <a:t>Физминутка для глаз</a:t>
            </a:r>
          </a:p>
        </p:txBody>
      </p:sp>
      <p:sp>
        <p:nvSpPr>
          <p:cNvPr id="47106" name="TextBox 3"/>
          <p:cNvSpPr txBox="1">
            <a:spLocks noChangeArrowheads="1"/>
          </p:cNvSpPr>
          <p:nvPr/>
        </p:nvSpPr>
        <p:spPr bwMode="auto">
          <a:xfrm>
            <a:off x="900113" y="2492375"/>
            <a:ext cx="76327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 b="1">
                <a:solidFill>
                  <a:srgbClr val="002060"/>
                </a:solidFill>
              </a:rPr>
              <a:t>«</a:t>
            </a:r>
            <a:r>
              <a:rPr lang="ru-RU" sz="6000" b="1">
                <a:solidFill>
                  <a:srgbClr val="002060"/>
                </a:solidFill>
              </a:rPr>
              <a:t>Космическая»</a:t>
            </a:r>
            <a:endParaRPr lang="ru-RU" sz="6600" b="1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4-конечная звезда 1"/>
          <p:cNvSpPr/>
          <p:nvPr/>
        </p:nvSpPr>
        <p:spPr>
          <a:xfrm>
            <a:off x="1187450" y="1052513"/>
            <a:ext cx="1296988" cy="1296987"/>
          </a:xfrm>
          <a:prstGeom prst="star4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4-конечная звезда 2"/>
          <p:cNvSpPr/>
          <p:nvPr/>
        </p:nvSpPr>
        <p:spPr>
          <a:xfrm>
            <a:off x="1258888" y="4292600"/>
            <a:ext cx="1296987" cy="1296988"/>
          </a:xfrm>
          <a:prstGeom prst="star4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4-конечная звезда 3"/>
          <p:cNvSpPr/>
          <p:nvPr/>
        </p:nvSpPr>
        <p:spPr>
          <a:xfrm>
            <a:off x="6732588" y="1125538"/>
            <a:ext cx="1295400" cy="1295400"/>
          </a:xfrm>
          <a:prstGeom prst="star4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4-конечная звезда 4"/>
          <p:cNvSpPr/>
          <p:nvPr/>
        </p:nvSpPr>
        <p:spPr>
          <a:xfrm>
            <a:off x="6659563" y="4508500"/>
            <a:ext cx="1296987" cy="1296988"/>
          </a:xfrm>
          <a:prstGeom prst="star4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4-конечная звезда 5"/>
          <p:cNvSpPr/>
          <p:nvPr/>
        </p:nvSpPr>
        <p:spPr>
          <a:xfrm>
            <a:off x="3924300" y="2492375"/>
            <a:ext cx="1511300" cy="1441450"/>
          </a:xfrm>
          <a:prstGeom prst="star4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7" name="Picture 2" descr="C:\Users\Компас\Pictures\ракета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343400"/>
            <a:ext cx="2286000" cy="230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8950" y="4292600"/>
            <a:ext cx="230505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C:\Users\Компас\Pictures\ракета 1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7175" y="4868863"/>
            <a:ext cx="1108075" cy="171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4" descr="C:\Users\Компас\Pictures\ракета 1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7622534">
            <a:off x="7342981" y="257970"/>
            <a:ext cx="1108075" cy="171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4" descr="C:\Users\Компас\Pictures\ракета 1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187131">
            <a:off x="423863" y="153988"/>
            <a:ext cx="1108075" cy="171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Группа 16"/>
          <p:cNvGrpSpPr>
            <a:grpSpLocks/>
          </p:cNvGrpSpPr>
          <p:nvPr/>
        </p:nvGrpSpPr>
        <p:grpSpPr bwMode="auto">
          <a:xfrm>
            <a:off x="250825" y="0"/>
            <a:ext cx="8569325" cy="6464300"/>
            <a:chOff x="296737" y="12551"/>
            <a:chExt cx="8279556" cy="6464449"/>
          </a:xfrm>
        </p:grpSpPr>
        <p:sp>
          <p:nvSpPr>
            <p:cNvPr id="18" name="Пятно 2 17"/>
            <p:cNvSpPr/>
            <p:nvPr/>
          </p:nvSpPr>
          <p:spPr>
            <a:xfrm rot="887709">
              <a:off x="296737" y="12551"/>
              <a:ext cx="7747321" cy="5145207"/>
            </a:xfrm>
            <a:prstGeom prst="irregularSeal2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48142" name="Группа 7"/>
            <p:cNvGrpSpPr>
              <a:grpSpLocks/>
            </p:cNvGrpSpPr>
            <p:nvPr/>
          </p:nvGrpSpPr>
          <p:grpSpPr bwMode="auto">
            <a:xfrm>
              <a:off x="395536" y="1196752"/>
              <a:ext cx="8180757" cy="5280248"/>
              <a:chOff x="395536" y="1196752"/>
              <a:chExt cx="8180757" cy="5280248"/>
            </a:xfrm>
          </p:grpSpPr>
          <p:pic>
            <p:nvPicPr>
              <p:cNvPr id="48143" name="Picture 5" descr="C:\Users\Компас\Pictures\космонавт.png"/>
              <p:cNvPicPr>
                <a:picLocks noChangeAspect="1" noChangeArrowheads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798846" y="4077072"/>
                <a:ext cx="1777447" cy="23999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8144" name="TextBox 15"/>
              <p:cNvSpPr txBox="1">
                <a:spLocks noChangeArrowheads="1"/>
              </p:cNvSpPr>
              <p:nvPr/>
            </p:nvSpPr>
            <p:spPr bwMode="auto">
              <a:xfrm>
                <a:off x="395536" y="1196752"/>
                <a:ext cx="6912768" cy="28623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ru-RU" sz="6000" b="1">
                    <a:solidFill>
                      <a:schemeClr val="bg1"/>
                    </a:solidFill>
                  </a:rPr>
                  <a:t>Ребята,</a:t>
                </a:r>
              </a:p>
              <a:p>
                <a:pPr algn="ctr"/>
                <a:r>
                  <a:rPr lang="ru-RU" sz="6000" b="1">
                    <a:solidFill>
                      <a:schemeClr val="bg1"/>
                    </a:solidFill>
                  </a:rPr>
                  <a:t>берегите </a:t>
                </a:r>
              </a:p>
              <a:p>
                <a:pPr algn="ctr"/>
                <a:r>
                  <a:rPr lang="ru-RU" sz="6000" b="1">
                    <a:solidFill>
                      <a:schemeClr val="bg1"/>
                    </a:solidFill>
                  </a:rPr>
                  <a:t>зрение!</a:t>
                </a:r>
              </a:p>
            </p:txBody>
          </p:sp>
        </p:grpSp>
      </p:grpSp>
      <p:pic>
        <p:nvPicPr>
          <p:cNvPr id="48146" name="Усатый Нянь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686800" y="6324600"/>
            <a:ext cx="280988" cy="28098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" dur="1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" dur="1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1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0"/>
                            </p:stCondLst>
                            <p:childTnLst>
                              <p:par>
                                <p:cTn id="19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150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" dur="150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" dur="150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150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150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150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150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150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000"/>
                            </p:stCondLst>
                            <p:childTnLst>
                              <p:par>
                                <p:cTn id="39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1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1" dur="1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2" dur="1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1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0"/>
                            </p:stCondLst>
                            <p:childTnLst>
                              <p:par>
                                <p:cTn id="49" presetID="27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150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1" dur="150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2" dur="150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150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0"/>
                            </p:stCondLst>
                            <p:childTnLst>
                              <p:par>
                                <p:cTn id="55" presetID="1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5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000"/>
                            </p:stCondLst>
                            <p:childTnLst>
                              <p:par>
                                <p:cTn id="58" presetID="1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7 C -0.06875 -0.0081 -0.11962 -0.08935 -0.11337 -0.18079 C -0.10729 -0.27245 -0.04636 -0.34028 0.02222 -0.33194 C 0.09097 -0.32384 0.14184 -0.24259 0.13559 -0.15116 C 0.12951 -0.05949 0.06857 0.00833 1.66667E-6 3.7037E-7 Z " pathEditMode="relative" rAng="11110801" ptsTypes="fffff">
                                      <p:cBhvr>
                                        <p:cTn id="5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" y="-1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9000"/>
                            </p:stCondLst>
                            <p:childTnLst>
                              <p:par>
                                <p:cTn id="61" presetID="1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7.40741E-7 C -0.00625 0.09144 -0.06736 0.15903 -0.13594 0.1507 C -0.20451 0.14236 -0.25521 0.06088 -0.24896 -0.03055 C -0.24271 -0.12199 -0.1816 -0.18958 -0.11302 -0.18125 C -0.04444 -0.17292 0.00625 -0.09143 -1.94444E-6 -7.40741E-7 Z " pathEditMode="relative" rAng="5715994" ptsTypes="fffff">
                                      <p:cBhvr>
                                        <p:cTn id="6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" y="-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1000"/>
                            </p:stCondLst>
                            <p:childTnLst>
                              <p:par>
                                <p:cTn id="64" presetID="1" presetClass="path" presetSubtype="0" accel="50000" decel="5000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81481E-6 C -0.00399 -0.09167 0.04861 -0.17061 0.11754 -0.17616 C 0.18629 -0.18149 0.24549 -0.11135 0.24966 -0.01945 C 0.25365 0.07222 0.20104 0.15115 0.13212 0.15671 C 0.06337 0.16203 0.00417 0.09189 -2.22222E-6 4.81481E-6 Z " pathEditMode="relative" rAng="15999413" ptsTypes="fffff">
                                      <p:cBhvr>
                                        <p:cTn id="6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-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3000"/>
                            </p:stCondLst>
                            <p:childTnLst>
                              <p:par>
                                <p:cTn id="67" presetID="1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6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0"/>
                            </p:stCondLst>
                            <p:childTnLst>
                              <p:par>
                                <p:cTn id="70" presetID="1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11111E-6 C -0.06875 -0.00764 -0.11996 -0.08842 -0.11406 -0.17986 C -0.10833 -0.27153 -0.04774 -0.33981 0.02084 -0.33194 C 0.08959 -0.3243 0.1408 -0.24352 0.1349 -0.15208 C 0.12917 -0.06042 0.06858 0.00787 -4.72222E-6 -1.11111E-6 Z " pathEditMode="relative" rAng="11091769" ptsTypes="fffff">
                                      <p:cBhvr>
                                        <p:cTn id="7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" y="-1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7000"/>
                            </p:stCondLst>
                            <p:childTnLst>
                              <p:par>
                                <p:cTn id="73" presetID="1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7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9000"/>
                            </p:stCondLst>
                            <p:childTnLst>
                              <p:par>
                                <p:cTn id="76" presetID="1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4.07407E-6 C -0.06892 -4.07407E-6 -0.125 -0.07476 -0.125 -0.16666 C -0.125 -0.25856 -0.06892 -0.33333 1.11111E-6 -0.33333 C 0.06892 -0.33333 0.125 -0.25856 0.125 -0.16666 C 0.125 -0.07476 0.06892 -4.07407E-6 1.11111E-6 -4.07407E-6 Z " pathEditMode="relative" rAng="10800000" ptsTypes="fffff">
                                      <p:cBhvr>
                                        <p:cTn id="7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1000"/>
                            </p:stCondLst>
                            <p:childTnLst>
                              <p:par>
                                <p:cTn id="79" presetID="23" presetClass="exit" presetSubtype="32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3000"/>
                            </p:stCondLst>
                            <p:childTnLst>
                              <p:par>
                                <p:cTn id="84" presetID="2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5000"/>
                            </p:stCondLst>
                            <p:childTnLst>
                              <p:par>
                                <p:cTn id="89" presetID="2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7000"/>
                            </p:stCondLst>
                            <p:childTnLst>
                              <p:par>
                                <p:cTn id="94" presetID="2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9000"/>
                            </p:stCondLst>
                            <p:childTnLst>
                              <p:par>
                                <p:cTn id="99" presetID="2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1000"/>
                            </p:stCondLst>
                            <p:childTnLst>
                              <p:par>
                                <p:cTn id="10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3000"/>
                            </p:stCondLst>
                            <p:childTnLst>
                              <p:par>
                                <p:cTn id="10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5000"/>
                            </p:stCondLst>
                            <p:childTnLst>
                              <p:par>
                                <p:cTn id="1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44444E-6 L 1.16563 -1.09213 " pathEditMode="relative" ptsTypes="AA">
                                      <p:cBhvr>
                                        <p:cTn id="1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7000"/>
                            </p:stCondLst>
                            <p:childTnLst>
                              <p:par>
                                <p:cTn id="1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9000"/>
                            </p:stCondLst>
                            <p:childTnLst>
                              <p:par>
                                <p:cTn id="11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61000"/>
                            </p:stCondLst>
                            <p:childTnLst>
                              <p:par>
                                <p:cTn id="12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59259E-6 L -1.14184 -1.10255 " pathEditMode="relative" ptsTypes="AA">
                                      <p:cBhvr>
                                        <p:cTn id="1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63000"/>
                            </p:stCondLst>
                            <p:childTnLst>
                              <p:par>
                                <p:cTn id="1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65000"/>
                            </p:stCondLst>
                            <p:childTnLst>
                              <p:par>
                                <p:cTn id="12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67000"/>
                            </p:stCondLst>
                            <p:childTnLst>
                              <p:par>
                                <p:cTn id="13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7037E-7 L -5.55556E-7 -1.24953 " pathEditMode="relative" ptsTypes="AA">
                                      <p:cBhvr>
                                        <p:cTn id="1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690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71000"/>
                            </p:stCondLst>
                            <p:childTnLst>
                              <p:par>
                                <p:cTn id="13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73000"/>
                            </p:stCondLst>
                            <p:childTnLst>
                              <p:par>
                                <p:cTn id="14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2.22222E-6 L -1.10243 1.05 " pathEditMode="relative" ptsTypes="AA">
                                      <p:cBhvr>
                                        <p:cTn id="14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75000"/>
                            </p:stCondLst>
                            <p:childTnLst>
                              <p:par>
                                <p:cTn id="1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77000"/>
                            </p:stCondLst>
                            <p:childTnLst>
                              <p:par>
                                <p:cTn id="14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79000"/>
                            </p:stCondLst>
                            <p:childTnLst>
                              <p:par>
                                <p:cTn id="15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6 1.48148E-6 L 1.19706 1.14445 " pathEditMode="relative" ptsTypes="AA">
                                      <p:cBhvr>
                                        <p:cTn id="15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81000"/>
                            </p:stCondLst>
                            <p:childTnLst>
                              <p:par>
                                <p:cTn id="1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48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1" dur="48462" fill="hold"/>
                                        <p:tgtEl>
                                          <p:spTgt spid="481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146"/>
                  </p:tgtEl>
                </p:cond>
              </p:nextCondLst>
            </p:seq>
            <p:audio>
              <p:cMediaNode>
                <p:cTn id="16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146"/>
                </p:tgtEl>
              </p:cMediaNode>
            </p:audio>
          </p:childTnLst>
        </p:cTn>
      </p:par>
    </p:tnLst>
    <p:bldLst>
      <p:bldP spid="2" grpId="0" animBg="1"/>
      <p:bldP spid="2" grpId="1" animBg="1"/>
      <p:bldP spid="2" grpId="2" animBg="1"/>
      <p:bldP spid="2" grpId="3" animBg="1"/>
      <p:bldP spid="3" grpId="0" animBg="1"/>
      <p:bldP spid="3" grpId="1" animBg="1"/>
      <p:bldP spid="3" grpId="2" animBg="1"/>
      <p:bldP spid="3" grpId="3" animBg="1"/>
      <p:bldP spid="4" grpId="0" animBg="1"/>
      <p:bldP spid="4" grpId="1" animBg="1"/>
      <p:bldP spid="4" grpId="2" animBg="1"/>
      <p:bldP spid="4" grpId="3" animBg="1"/>
      <p:bldP spid="5" grpId="0" animBg="1"/>
      <p:bldP spid="5" grpId="1" animBg="1"/>
      <p:bldP spid="5" grpId="2" animBg="1"/>
      <p:bldP spid="5" grpId="3" animBg="1"/>
      <p:bldP spid="6" grpId="0" animBg="1"/>
      <p:bldP spid="6" grpId="1" animBg="1"/>
      <p:bldP spid="6" grpId="2" animBg="1"/>
      <p:bldP spid="6" grpId="3" animBg="1"/>
      <p:bldP spid="6" grpId="4" animBg="1"/>
      <p:bldP spid="6" grpId="5" animBg="1"/>
      <p:bldP spid="6" grpId="6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Заголовок 1"/>
          <p:cNvSpPr>
            <a:spLocks noGrp="1"/>
          </p:cNvSpPr>
          <p:nvPr>
            <p:ph type="ctrTitle"/>
          </p:nvPr>
        </p:nvSpPr>
        <p:spPr>
          <a:xfrm>
            <a:off x="685800" y="1428750"/>
            <a:ext cx="7772400" cy="2571750"/>
          </a:xfrm>
        </p:spPr>
        <p:txBody>
          <a:bodyPr/>
          <a:lstStyle/>
          <a:p>
            <a:pPr eaLnBrk="1" hangingPunct="1"/>
            <a:r>
              <a:rPr lang="ru-RU" sz="9600" smtClean="0">
                <a:solidFill>
                  <a:srgbClr val="C00000"/>
                </a:solidFill>
              </a:rPr>
              <a:t>Ядовитые ягоды</a:t>
            </a:r>
          </a:p>
        </p:txBody>
      </p:sp>
      <p:sp>
        <p:nvSpPr>
          <p:cNvPr id="4915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714875"/>
            <a:ext cx="6400800" cy="9239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3000" smtClean="0">
                <a:solidFill>
                  <a:srgbClr val="002060"/>
                </a:solidFill>
              </a:rPr>
              <a:t>Если последуете моим  советам, то всегда будете здоровы!</a:t>
            </a:r>
          </a:p>
        </p:txBody>
      </p:sp>
      <p:pic>
        <p:nvPicPr>
          <p:cNvPr id="49155" name="Picture 1" descr="C:\Documents and Settings\Admin\Мои документы\Мои рисунки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571500"/>
            <a:ext cx="1214437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2" descr="C:\Documents and Settings\Admin\Мои документы\Мои рисунки\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00938" y="571500"/>
            <a:ext cx="1476375" cy="110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Picture 3" descr="C:\Documents and Settings\Admin\Мои документы\Мои рисунки\ягоды ландыш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5318125"/>
            <a:ext cx="928687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8" name="Picture 4" descr="C:\Documents and Settings\Admin\Мои документы\Мои рисунки\Купена многоцветковая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86688" y="5548313"/>
            <a:ext cx="1190625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600" b="1" smtClean="0">
                <a:solidFill>
                  <a:srgbClr val="984807"/>
                </a:solidFill>
              </a:rPr>
              <a:t>Вороний глаз</a:t>
            </a:r>
          </a:p>
        </p:txBody>
      </p:sp>
      <p:pic>
        <p:nvPicPr>
          <p:cNvPr id="50178" name="Picture 2" descr="C:\Documents and Settings\Admin\Мои документы\Мои рисунки\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90750" y="2078038"/>
            <a:ext cx="4762500" cy="3571875"/>
          </a:xfr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>Волчьи ягоды, но как красивы!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1202" name="Picture 2" descr="C:\Documents and Settings\Admin\Мои документы\Мои рисунки\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90750" y="2078038"/>
            <a:ext cx="4762500" cy="3571875"/>
          </a:xfr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Ягоды ландыша</a:t>
            </a:r>
          </a:p>
        </p:txBody>
      </p:sp>
      <p:pic>
        <p:nvPicPr>
          <p:cNvPr id="52226" name="Picture 2" descr="C:\Documents and Settings\Admin\Мои документы\Мои рисунки\ягоды ландыш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986088" y="1600200"/>
            <a:ext cx="3171825" cy="4525963"/>
          </a:xfrm>
        </p:spPr>
      </p:pic>
      <p:pic>
        <p:nvPicPr>
          <p:cNvPr id="52227" name="Picture 2" descr="C:\Documents and Settings\Admin\Мои документы\Мои рисунки\ягоды ландыша.jpg"/>
          <p:cNvPicPr>
            <a:picLocks noGrp="1"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6088" y="1166813"/>
            <a:ext cx="3171825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Крушина</a:t>
            </a:r>
          </a:p>
        </p:txBody>
      </p:sp>
      <p:pic>
        <p:nvPicPr>
          <p:cNvPr id="53250" name="Picture 3" descr="E:\Users\Пользователь\Desktop\1273492676_a1.webp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82763" y="1600200"/>
            <a:ext cx="5578475" cy="4525963"/>
          </a:xfr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Последствия:</a:t>
            </a:r>
            <a:endParaRPr lang="ru-RU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Tx/>
              <a:buNone/>
              <a:defRPr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 Если вы съели ядовитую ягоду, то последствия этой ошибки могут быть тяжелыми:</a:t>
            </a:r>
          </a:p>
          <a:p>
            <a:pPr>
              <a:buFontTx/>
              <a:buChar char="-"/>
              <a:defRPr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расстройство желудка,</a:t>
            </a:r>
          </a:p>
          <a:p>
            <a:pPr>
              <a:buFontTx/>
              <a:buChar char="-"/>
              <a:defRPr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лицо становится бледным и повышается температура,</a:t>
            </a:r>
          </a:p>
          <a:p>
            <a:pPr>
              <a:buFontTx/>
              <a:buChar char="-"/>
              <a:defRPr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могут появиться судороги, расширятся зрачки</a:t>
            </a:r>
            <a:r>
              <a:rPr lang="ru-RU" b="1" smtClean="0">
                <a:solidFill>
                  <a:schemeClr val="accent2">
                    <a:lumMod val="50000"/>
                  </a:schemeClr>
                </a:solidFill>
              </a:rPr>
              <a:t>, появятся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галлюцинации.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FF0000"/>
                </a:solidFill>
              </a:rPr>
              <a:t>Вывод: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 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Отказавшись от неизвестных ягод, или ягод, в съедобности которых Вы не уверены, Вы всегда надежно защитите себя от отравления.</a:t>
            </a:r>
          </a:p>
          <a:p>
            <a:pPr>
              <a:defRPr/>
            </a:pPr>
            <a:endParaRPr lang="ru-RU" dirty="0"/>
          </a:p>
        </p:txBody>
      </p:sp>
      <p:pic>
        <p:nvPicPr>
          <p:cNvPr id="55299" name="Picture 2" descr="http://media1.picsearch.com/is?Sx5gSpoQfbgS0-3_Wqftk9fphtlFnoawc13bajMLTK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24600" y="3657600"/>
            <a:ext cx="1643063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6322" name="Содержимое 3" descr="8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6096000"/>
            <a:ext cx="8229600" cy="655638"/>
          </a:xfrm>
        </p:spPr>
        <p:txBody>
          <a:bodyPr/>
          <a:lstStyle/>
          <a:p>
            <a:pPr eaLnBrk="1" hangingPunct="1"/>
            <a:r>
              <a:rPr lang="ru-RU" sz="4000" smtClean="0">
                <a:solidFill>
                  <a:schemeClr val="hlink"/>
                </a:solidFill>
              </a:rPr>
              <a:t> </a:t>
            </a:r>
            <a:r>
              <a:rPr lang="ru-RU" sz="3600" smtClean="0">
                <a:solidFill>
                  <a:schemeClr val="hlink"/>
                </a:solidFill>
              </a:rPr>
              <a:t>МА</a:t>
            </a:r>
            <a:r>
              <a:rPr lang="ru-RU" sz="3600" smtClean="0">
                <a:solidFill>
                  <a:schemeClr val="tx1"/>
                </a:solidFill>
              </a:rPr>
              <a:t>ЛИ</a:t>
            </a:r>
            <a:r>
              <a:rPr lang="ru-RU" sz="3600" smtClean="0">
                <a:solidFill>
                  <a:schemeClr val="hlink"/>
                </a:solidFill>
              </a:rPr>
              <a:t>НА</a:t>
            </a:r>
          </a:p>
        </p:txBody>
      </p:sp>
      <p:pic>
        <p:nvPicPr>
          <p:cNvPr id="17410" name="Picture 6" descr="IMG_784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429000" y="228600"/>
            <a:ext cx="5505450" cy="5000625"/>
          </a:xfrm>
          <a:ln w="19050">
            <a:solidFill>
              <a:srgbClr val="000000"/>
            </a:solidFill>
          </a:ln>
        </p:spPr>
      </p:pic>
      <p:pic>
        <p:nvPicPr>
          <p:cNvPr id="17411" name="Picture 11" descr="MCj01231990000[1]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3429000"/>
            <a:ext cx="297180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12" descr="IMG_784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457200"/>
            <a:ext cx="3048000" cy="2043113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7413" name="Picture 13" descr="Food03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81800" y="5349875"/>
            <a:ext cx="2209800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8" name="Picture 1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8686800" y="-457200"/>
            <a:ext cx="233363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6" fill="hold"/>
                                        <p:tgtEl>
                                          <p:spTgt spid="61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58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7346" name="Содержимое 3" descr="6487182_e417a25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8370" name="Содержимое 3" descr="1276928294_110-5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Рисунок 1" descr="big_1255952854_7225_dsc0049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Рисунок 1" descr="image 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575" y="0"/>
            <a:ext cx="89884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-457200"/>
            <a:ext cx="7916862" cy="44196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i="1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Фрукты и ягоды.</a:t>
            </a:r>
            <a:br>
              <a:rPr lang="ru-RU" sz="4000" b="1" i="1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4000" b="1" i="1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Приготовление блюд из фруктов и ягод</a:t>
            </a:r>
            <a:r>
              <a:rPr lang="ru-RU" sz="4000" dirty="0" smtClean="0">
                <a:solidFill>
                  <a:srgbClr val="FF66FF"/>
                </a:solidFill>
              </a:rPr>
              <a:t>.</a:t>
            </a:r>
          </a:p>
        </p:txBody>
      </p:sp>
      <p:pic>
        <p:nvPicPr>
          <p:cNvPr id="2054" name="Picture 6" descr="EXPO066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2819400"/>
            <a:ext cx="76200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EXPO067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700213"/>
            <a:ext cx="4356100" cy="374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49275"/>
            <a:ext cx="4787900" cy="6308725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ru-RU" sz="24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С незапамятных времен человек употребляет в пищу фрукты и ягоды. Это сочные съедобные плоды культурных и дикорастущих растений. Фруктовые плоды являются ценным продуктом питания. Они способствуют лучшему усвоению организмом всей потребляемой пищи. Свежие фрукты полезнее для питания, чем переработанные.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b="1" i="1" smtClean="0">
                <a:solidFill>
                  <a:srgbClr val="FF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Пищевая ценность</a:t>
            </a:r>
            <a:br>
              <a:rPr lang="ru-RU" sz="4000" b="1" i="1" smtClean="0">
                <a:solidFill>
                  <a:srgbClr val="FF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4000" b="1" i="1" smtClean="0">
                <a:solidFill>
                  <a:srgbClr val="FF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свежих фруктов и ягод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628775"/>
            <a:ext cx="8229600" cy="36718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Blip>
                <a:blip r:embed="rId2"/>
              </a:buBlip>
              <a:defRPr/>
            </a:pPr>
            <a:r>
              <a:rPr lang="ru-RU" sz="2800" b="1" i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Углеводы (глюкоза, фруктоза, сахароза)</a:t>
            </a:r>
          </a:p>
          <a:p>
            <a:pPr eaLnBrk="1" hangingPunct="1">
              <a:lnSpc>
                <a:spcPct val="90000"/>
              </a:lnSpc>
              <a:buFontTx/>
              <a:buBlip>
                <a:blip r:embed="rId2"/>
              </a:buBlip>
              <a:defRPr/>
            </a:pPr>
            <a:r>
              <a:rPr lang="ru-RU" sz="2800" b="1" i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Витамины (С, группы В, РР и др.)</a:t>
            </a:r>
          </a:p>
          <a:p>
            <a:pPr eaLnBrk="1" hangingPunct="1">
              <a:lnSpc>
                <a:spcPct val="90000"/>
              </a:lnSpc>
              <a:buFontTx/>
              <a:buBlip>
                <a:blip r:embed="rId2"/>
              </a:buBlip>
              <a:defRPr/>
            </a:pPr>
            <a:r>
              <a:rPr lang="ru-RU" sz="2800" b="1" i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Минеральные вещества (железо, калий, кальций и др.)</a:t>
            </a:r>
          </a:p>
          <a:p>
            <a:pPr eaLnBrk="1" hangingPunct="1">
              <a:lnSpc>
                <a:spcPct val="90000"/>
              </a:lnSpc>
              <a:buFontTx/>
              <a:buBlip>
                <a:blip r:embed="rId2"/>
              </a:buBlip>
              <a:defRPr/>
            </a:pPr>
            <a:r>
              <a:rPr lang="ru-RU" sz="2800" b="1" i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Органические кислоты (яблочная, лимонная, винная</a:t>
            </a:r>
            <a:r>
              <a:rPr lang="ru-RU" sz="2800" smtClean="0"/>
              <a:t>).</a:t>
            </a:r>
          </a:p>
          <a:p>
            <a:pPr eaLnBrk="1" hangingPunct="1">
              <a:lnSpc>
                <a:spcPct val="90000"/>
              </a:lnSpc>
              <a:buFontTx/>
              <a:buBlip>
                <a:blip r:embed="rId2"/>
              </a:buBlip>
              <a:defRPr/>
            </a:pPr>
            <a:endParaRPr lang="ru-RU" sz="2800" smtClean="0"/>
          </a:p>
        </p:txBody>
      </p:sp>
      <p:pic>
        <p:nvPicPr>
          <p:cNvPr id="7173" name="Picture 5" descr="EXPO1232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4191000"/>
            <a:ext cx="4103688" cy="249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1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>
                <a:solidFill>
                  <a:srgbClr val="FF66FF"/>
                </a:solidFill>
              </a:rPr>
              <a:t>Использование в кулинарии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600200"/>
            <a:ext cx="6840537" cy="4554538"/>
          </a:xfrm>
        </p:spPr>
        <p:txBody>
          <a:bodyPr/>
          <a:lstStyle/>
          <a:p>
            <a:pPr eaLnBrk="1" hangingPunct="1">
              <a:buFontTx/>
              <a:buBlip>
                <a:blip r:embed="rId2"/>
              </a:buBlip>
              <a:defRPr/>
            </a:pPr>
            <a:r>
              <a:rPr lang="ru-RU" sz="2800" b="1" i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В свежем виде</a:t>
            </a:r>
          </a:p>
          <a:p>
            <a:pPr eaLnBrk="1" hangingPunct="1">
              <a:buFontTx/>
              <a:buBlip>
                <a:blip r:embed="rId2"/>
              </a:buBlip>
              <a:defRPr/>
            </a:pPr>
            <a:r>
              <a:rPr lang="ru-RU" sz="2800" b="1" i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Для приготовления сладких блюд (суфле, желе, пудингов и др.)</a:t>
            </a:r>
          </a:p>
          <a:p>
            <a:pPr eaLnBrk="1" hangingPunct="1">
              <a:buFontTx/>
              <a:buBlip>
                <a:blip r:embed="rId2"/>
              </a:buBlip>
              <a:defRPr/>
            </a:pPr>
            <a:r>
              <a:rPr lang="ru-RU" sz="2800" b="1" i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Для приготовления напитков (компота, киселя и др.)</a:t>
            </a:r>
          </a:p>
          <a:p>
            <a:pPr eaLnBrk="1" hangingPunct="1">
              <a:buFontTx/>
              <a:buBlip>
                <a:blip r:embed="rId2"/>
              </a:buBlip>
              <a:defRPr/>
            </a:pPr>
            <a:r>
              <a:rPr lang="ru-RU" sz="2800" b="1" i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Для консервирования (замораживание, сушка, приготовление варенья и др.)</a:t>
            </a:r>
          </a:p>
          <a:p>
            <a:pPr eaLnBrk="1" hangingPunct="1">
              <a:buFontTx/>
              <a:buBlip>
                <a:blip r:embed="rId2"/>
              </a:buBlip>
              <a:defRPr/>
            </a:pPr>
            <a:r>
              <a:rPr lang="ru-RU" sz="2800" b="1" i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Для украшения блюд</a:t>
            </a:r>
            <a:r>
              <a:rPr lang="ru-RU" sz="2800" dirty="0" smtClean="0"/>
              <a:t>.</a:t>
            </a:r>
          </a:p>
        </p:txBody>
      </p:sp>
      <p:pic>
        <p:nvPicPr>
          <p:cNvPr id="16388" name="Picture 4" descr="EXPO398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1800" y="4343400"/>
            <a:ext cx="2362200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i="1" smtClean="0">
                <a:solidFill>
                  <a:srgbClr val="FF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Ягодные культуры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82963" y="1295400"/>
            <a:ext cx="5761037" cy="5283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sz="2800" b="1" i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Ягодные культуры</a:t>
            </a:r>
            <a:r>
              <a:rPr lang="ru-RU" sz="2800" i="1" dirty="0" smtClean="0"/>
              <a:t> – большая группа многолетних кустарников, полукустарников и травянистых растений, дающих сочные плоды (ягоды).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sz="2800" b="1" i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Ягоды</a:t>
            </a:r>
            <a:r>
              <a:rPr lang="ru-RU" sz="2800" i="1" dirty="0" smtClean="0"/>
              <a:t> – это многосемянные плоды с тонкой кожицей и сочной мякотью (образуются в результате развития завязи).</a:t>
            </a:r>
          </a:p>
        </p:txBody>
      </p:sp>
      <p:pic>
        <p:nvPicPr>
          <p:cNvPr id="14340" name="Picture 4" descr="EXPO123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52600"/>
            <a:ext cx="335280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5943600"/>
            <a:ext cx="8229600" cy="715963"/>
          </a:xfrm>
        </p:spPr>
        <p:txBody>
          <a:bodyPr/>
          <a:lstStyle/>
          <a:p>
            <a:pPr eaLnBrk="1" hangingPunct="1"/>
            <a:r>
              <a:rPr lang="ru-RU" sz="3600" smtClean="0">
                <a:solidFill>
                  <a:schemeClr val="hlink"/>
                </a:solidFill>
              </a:rPr>
              <a:t>РЯ</a:t>
            </a:r>
            <a:r>
              <a:rPr lang="ru-RU" sz="3600" smtClean="0">
                <a:solidFill>
                  <a:schemeClr val="tx1"/>
                </a:solidFill>
              </a:rPr>
              <a:t>БИ</a:t>
            </a:r>
            <a:r>
              <a:rPr lang="ru-RU" sz="3600" smtClean="0">
                <a:solidFill>
                  <a:schemeClr val="hlink"/>
                </a:solidFill>
              </a:rPr>
              <a:t>НА</a:t>
            </a:r>
          </a:p>
        </p:txBody>
      </p:sp>
      <p:pic>
        <p:nvPicPr>
          <p:cNvPr id="18434" name="Picture 6" descr="IMG_7925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81000" y="228600"/>
            <a:ext cx="3624263" cy="5440363"/>
          </a:xfrm>
          <a:ln w="19050">
            <a:solidFill>
              <a:srgbClr val="000000"/>
            </a:solidFill>
          </a:ln>
        </p:spPr>
      </p:pic>
      <p:pic>
        <p:nvPicPr>
          <p:cNvPr id="18435" name="Picture 7" descr="MCj01232290000[1]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81600" y="3810000"/>
            <a:ext cx="3276600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8" descr="IMG_792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24400" y="228600"/>
            <a:ext cx="4114800" cy="31083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9225" name="Picture 9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9026525" y="-533400"/>
            <a:ext cx="233363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7" fill="hold"/>
                                        <p:tgtEl>
                                          <p:spTgt spid="92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25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i="1" smtClean="0">
                <a:solidFill>
                  <a:srgbClr val="FF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Как украсить блюдо</a:t>
            </a:r>
          </a:p>
        </p:txBody>
      </p:sp>
      <p:pic>
        <p:nvPicPr>
          <p:cNvPr id="19461" name="Picture 5" descr="EXPO067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7675" y="4005263"/>
            <a:ext cx="2592388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8" descr="EXPO069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1557338"/>
            <a:ext cx="2390775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Picture 9" descr="EXPO78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0425" y="1557338"/>
            <a:ext cx="2881313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6" name="Picture 10" descr="безымянный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87675" y="1557338"/>
            <a:ext cx="2716213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7" name="Picture 11" descr="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0825" y="4005263"/>
            <a:ext cx="2449513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8" name="Picture 12" descr="2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40425" y="4005263"/>
            <a:ext cx="2879725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8610" name="Содержимое 3" descr="0a085740398266aaf4059dd36c546cde.jpe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357938" y="142875"/>
            <a:ext cx="2547937" cy="2913063"/>
          </a:xfrm>
        </p:spPr>
      </p:pic>
      <p:pic>
        <p:nvPicPr>
          <p:cNvPr id="68611" name="Рисунок 4" descr="0_11027_8b243bb6_L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313"/>
            <a:ext cx="6000750" cy="650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9634" name="Содержимое 3" descr="73815af1f9eb7b923bfb830f81919804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5750" y="214313"/>
            <a:ext cx="8858250" cy="6357937"/>
          </a:xfr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70658" name="Содержимое 3" descr="7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4000500" cy="3887788"/>
          </a:xfrm>
        </p:spPr>
      </p:pic>
      <p:pic>
        <p:nvPicPr>
          <p:cNvPr id="70659" name="Рисунок 4" descr="a80f3c8510f6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8" y="2571750"/>
            <a:ext cx="5072062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Рисунок 1" descr="18092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8" y="95250"/>
            <a:ext cx="8886825" cy="666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Рисунок 1" descr="74646_f447eebc07c33e2e47d6370a22d5043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296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714500" y="6429375"/>
            <a:ext cx="7215188" cy="369888"/>
          </a:xfrm>
          <a:prstGeom prst="rect">
            <a:avLst/>
          </a:prstGeom>
          <a:gradFill>
            <a:gsLst>
              <a:gs pos="0">
                <a:srgbClr val="00B050"/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0"/>
          </a:gradFill>
        </p:spPr>
        <p:txBody>
          <a:bodyPr>
            <a:spAutoFit/>
          </a:bodyPr>
          <a:lstStyle/>
          <a:p>
            <a:pPr>
              <a:defRPr/>
            </a:pPr>
            <a:endParaRPr lang="ru-RU" dirty="0">
              <a:solidFill>
                <a:srgbClr val="FF0000"/>
              </a:solidFill>
              <a:cs typeface="+mn-cs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357313" y="4357688"/>
            <a:ext cx="6889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/>
              <a:t>ПРИЯТНОГО       ВАМ        АППЕТИТА !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Picture 8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3213" y="3284538"/>
            <a:ext cx="3457575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0" name="WordArt 6"/>
          <p:cNvSpPr>
            <a:spLocks noChangeArrowheads="1" noChangeShapeType="1" noTextEdit="1"/>
          </p:cNvSpPr>
          <p:nvPr/>
        </p:nvSpPr>
        <p:spPr bwMode="auto">
          <a:xfrm>
            <a:off x="1476375" y="260350"/>
            <a:ext cx="6480175" cy="388937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Impact"/>
              </a:rPr>
              <a:t>Баба яга и ягоды.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048000" y="762000"/>
            <a:ext cx="4114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ЛИТЕРАТУРНАЯ    МИНУТКА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Picture 4"/>
          <p:cNvPicPr>
            <a:picLocks noChangeAspect="1" noChangeArrowheads="1"/>
          </p:cNvPicPr>
          <p:nvPr/>
        </p:nvPicPr>
        <p:blipFill>
          <a:blip r:embed="rId3">
            <a:lum contrast="18000"/>
          </a:blip>
          <a:srcRect/>
          <a:stretch>
            <a:fillRect/>
          </a:stretch>
        </p:blipFill>
        <p:spPr bwMode="auto">
          <a:xfrm>
            <a:off x="1331913" y="188913"/>
            <a:ext cx="6553200" cy="4914900"/>
          </a:xfrm>
          <a:prstGeom prst="rect">
            <a:avLst/>
          </a:prstGeom>
          <a:noFill/>
          <a:ln w="57150">
            <a:solidFill>
              <a:srgbClr val="FF9933"/>
            </a:solidFill>
            <a:miter lim="800000"/>
            <a:headEnd/>
            <a:tailEnd/>
          </a:ln>
        </p:spPr>
      </p:pic>
      <p:sp>
        <p:nvSpPr>
          <p:cNvPr id="75778" name="Rectangle 5"/>
          <p:cNvSpPr>
            <a:spLocks noChangeArrowheads="1"/>
          </p:cNvSpPr>
          <p:nvPr/>
        </p:nvSpPr>
        <p:spPr bwMode="auto">
          <a:xfrm>
            <a:off x="142875" y="5073650"/>
            <a:ext cx="889317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/>
              <a:t>В некотором царстве, в славном государстве, возле речки древней, у большой деревни стоял дремучий бор. Грибов и ягод водилось там видимо-невидимо, да только местным жителям радости от этого не было совсем, потому как обитала в чаще того леса старая карга - злобная Яга. Жадна была не в меру и никому в лес ступить не давала: кого в трясину заведёт, кого и вовсе изведёт. </a:t>
            </a:r>
          </a:p>
        </p:txBody>
      </p:sp>
      <p:pic>
        <p:nvPicPr>
          <p:cNvPr id="2054" name="Picture 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667625" y="-6032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766" fill="hold"/>
                                        <p:tgtEl>
                                          <p:spTgt spid="20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54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Picture 4"/>
          <p:cNvPicPr>
            <a:picLocks noChangeAspect="1" noChangeArrowheads="1"/>
          </p:cNvPicPr>
          <p:nvPr/>
        </p:nvPicPr>
        <p:blipFill>
          <a:blip r:embed="rId3">
            <a:lum contrast="18000"/>
          </a:blip>
          <a:srcRect/>
          <a:stretch>
            <a:fillRect/>
          </a:stretch>
        </p:blipFill>
        <p:spPr bwMode="auto">
          <a:xfrm>
            <a:off x="1547813" y="115888"/>
            <a:ext cx="5832475" cy="4375150"/>
          </a:xfrm>
          <a:prstGeom prst="rect">
            <a:avLst/>
          </a:prstGeom>
          <a:noFill/>
          <a:ln w="57150">
            <a:solidFill>
              <a:srgbClr val="FF9933"/>
            </a:solidFill>
            <a:miter lim="800000"/>
            <a:headEnd/>
            <a:tailEnd/>
          </a:ln>
        </p:spPr>
      </p:pic>
      <p:sp>
        <p:nvSpPr>
          <p:cNvPr id="76802" name="Rectangle 5"/>
          <p:cNvSpPr>
            <a:spLocks noChangeArrowheads="1"/>
          </p:cNvSpPr>
          <p:nvPr/>
        </p:nvSpPr>
        <p:spPr bwMode="auto">
          <a:xfrm>
            <a:off x="71438" y="4524375"/>
            <a:ext cx="8964612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/>
              <a:t>Как-то летом в самую ягодную пору задумала она полакомиться земляникой, да вот незадача: не хотят ягодки в корзинку к старой Яге идти, под листочками спрятались, в травке затаились. Ворчит баба Яга, злобится, да под каждый листик не заглянешь, каждому кусту не поклонишься.</a:t>
            </a:r>
            <a:br>
              <a:rPr lang="ru-RU" b="1"/>
            </a:br>
            <a:r>
              <a:rPr lang="ru-RU" b="1"/>
              <a:t>Той же порой ходила по лесу маленькая девочка. Ещё затемно из дому вышла, корзинку ягод набрать да малость подкормиться. Уж ей-то ягоды на показ выставляются:    - Здесь мы, бери нас скорей! </a:t>
            </a:r>
          </a:p>
        </p:txBody>
      </p:sp>
      <p:pic>
        <p:nvPicPr>
          <p:cNvPr id="3078" name="Picture 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380288" y="-6032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070" fill="hold"/>
                                        <p:tgtEl>
                                          <p:spTgt spid="30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8"/>
                </p:tgtEl>
              </p:cMediaNode>
            </p:audi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Picture 4"/>
          <p:cNvPicPr>
            <a:picLocks noChangeAspect="1" noChangeArrowheads="1"/>
          </p:cNvPicPr>
          <p:nvPr/>
        </p:nvPicPr>
        <p:blipFill>
          <a:blip r:embed="rId3">
            <a:lum contrast="12000"/>
          </a:blip>
          <a:srcRect/>
          <a:stretch>
            <a:fillRect/>
          </a:stretch>
        </p:blipFill>
        <p:spPr bwMode="auto">
          <a:xfrm>
            <a:off x="1187450" y="115888"/>
            <a:ext cx="6697663" cy="5022850"/>
          </a:xfrm>
          <a:prstGeom prst="rect">
            <a:avLst/>
          </a:prstGeom>
          <a:noFill/>
          <a:ln w="57150">
            <a:solidFill>
              <a:srgbClr val="FF9933"/>
            </a:solidFill>
            <a:miter lim="800000"/>
            <a:headEnd/>
            <a:tailEnd/>
          </a:ln>
        </p:spPr>
      </p:pic>
      <p:sp>
        <p:nvSpPr>
          <p:cNvPr id="77826" name="Rectangle 5"/>
          <p:cNvSpPr>
            <a:spLocks noChangeArrowheads="1"/>
          </p:cNvSpPr>
          <p:nvPr/>
        </p:nvSpPr>
        <p:spPr bwMode="auto">
          <a:xfrm>
            <a:off x="0" y="5140325"/>
            <a:ext cx="91440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/>
              <a:t>Наелась девочка ягод, набрала полную корзинку и хотела уж было домой идти, как повстречалась ей баба Яга, ухватила своей клюкой, да как зашипит:</a:t>
            </a:r>
            <a:br>
              <a:rPr lang="ru-RU" b="1"/>
            </a:br>
            <a:r>
              <a:rPr lang="ru-RU" b="1"/>
              <a:t>- Вот почему мне ни одной ягоды не попалось! Ты их все собрала!</a:t>
            </a:r>
            <a:br>
              <a:rPr lang="ru-RU" b="1"/>
            </a:br>
            <a:r>
              <a:rPr lang="ru-RU" b="1"/>
              <a:t>Отняла у девочки корзинку, и отправилась к себе в избушку, радуясь нежданной добыче. А девочка присела на пенёк и горько заплакала от обиды. </a:t>
            </a:r>
          </a:p>
        </p:txBody>
      </p:sp>
      <p:pic>
        <p:nvPicPr>
          <p:cNvPr id="4102" name="Picture 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092950" y="-6746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949" fill="hold"/>
                                        <p:tgtEl>
                                          <p:spTgt spid="41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0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5943600"/>
            <a:ext cx="8229600" cy="731838"/>
          </a:xfrm>
        </p:spPr>
        <p:txBody>
          <a:bodyPr/>
          <a:lstStyle/>
          <a:p>
            <a:pPr eaLnBrk="1" hangingPunct="1"/>
            <a:r>
              <a:rPr lang="ru-RU" sz="3600" smtClean="0">
                <a:solidFill>
                  <a:schemeClr val="tx1"/>
                </a:solidFill>
              </a:rPr>
              <a:t>ЧЕ</a:t>
            </a:r>
            <a:r>
              <a:rPr lang="ru-RU" sz="3600" smtClean="0">
                <a:solidFill>
                  <a:schemeClr val="hlink"/>
                </a:solidFill>
              </a:rPr>
              <a:t>РНАЯ СМО</a:t>
            </a:r>
            <a:r>
              <a:rPr lang="ru-RU" sz="3600" smtClean="0">
                <a:solidFill>
                  <a:schemeClr val="tx1"/>
                </a:solidFill>
              </a:rPr>
              <a:t>РО</a:t>
            </a:r>
            <a:r>
              <a:rPr lang="ru-RU" sz="3600" smtClean="0">
                <a:solidFill>
                  <a:schemeClr val="hlink"/>
                </a:solidFill>
              </a:rPr>
              <a:t>ДИНА</a:t>
            </a:r>
          </a:p>
        </p:txBody>
      </p:sp>
      <p:pic>
        <p:nvPicPr>
          <p:cNvPr id="19458" name="Picture 8" descr="MCj02461990000[1]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545263" y="0"/>
            <a:ext cx="2598737" cy="2849563"/>
          </a:xfrm>
        </p:spPr>
      </p:pic>
      <p:pic>
        <p:nvPicPr>
          <p:cNvPr id="19459" name="Picture 11" descr="MPj03828050000[1]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4600" y="2438400"/>
            <a:ext cx="4495800" cy="3211513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9460" name="Picture 14" descr="000803_1055_8512_vuvv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3443288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5" name="Picture 1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534400" y="-457200"/>
            <a:ext cx="233363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5" fill="hold"/>
                                        <p:tgtEl>
                                          <p:spTgt spid="307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35"/>
                </p:tgtEl>
              </p:cMediaNode>
            </p:audio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Picture 4"/>
          <p:cNvPicPr>
            <a:picLocks noChangeAspect="1" noChangeArrowheads="1"/>
          </p:cNvPicPr>
          <p:nvPr/>
        </p:nvPicPr>
        <p:blipFill>
          <a:blip r:embed="rId3">
            <a:lum contrast="12000"/>
          </a:blip>
          <a:srcRect/>
          <a:stretch>
            <a:fillRect/>
          </a:stretch>
        </p:blipFill>
        <p:spPr bwMode="auto">
          <a:xfrm>
            <a:off x="1476375" y="188913"/>
            <a:ext cx="6264275" cy="4699000"/>
          </a:xfrm>
          <a:prstGeom prst="rect">
            <a:avLst/>
          </a:prstGeom>
          <a:noFill/>
          <a:ln w="57150">
            <a:solidFill>
              <a:srgbClr val="FF9933"/>
            </a:solidFill>
            <a:miter lim="800000"/>
            <a:headEnd/>
            <a:tailEnd/>
          </a:ln>
        </p:spPr>
      </p:pic>
      <p:sp>
        <p:nvSpPr>
          <p:cNvPr id="78850" name="Rectangle 5"/>
          <p:cNvSpPr>
            <a:spLocks noChangeArrowheads="1"/>
          </p:cNvSpPr>
          <p:nvPr/>
        </p:nvSpPr>
        <p:spPr bwMode="auto">
          <a:xfrm>
            <a:off x="149225" y="4865688"/>
            <a:ext cx="8886825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/>
              <a:t>Идёт баба Яга, корзинкой покачивает, а ягодки оттуда прыг да скок на травку, прыг да скок, так все и повыпрыгивали и покатились обратно на полянку.</a:t>
            </a:r>
            <a:br>
              <a:rPr lang="ru-RU" b="1"/>
            </a:br>
            <a:r>
              <a:rPr lang="ru-RU" b="1"/>
              <a:t>Сидит девочка, жалобно всхлипывает и вдруг слышит из травы:</a:t>
            </a:r>
            <a:br>
              <a:rPr lang="ru-RU" b="1"/>
            </a:br>
            <a:r>
              <a:rPr lang="ru-RU" b="1"/>
              <a:t>- Готовь-ка, милая, платочек!</a:t>
            </a:r>
            <a:br>
              <a:rPr lang="ru-RU" b="1"/>
            </a:br>
            <a:r>
              <a:rPr lang="ru-RU" b="1"/>
              <a:t>Сняла она косынку, расстелила перед собой, ягодки туда и закатились. Связала их девочка в узелок и радостная побежала домой. </a:t>
            </a:r>
          </a:p>
        </p:txBody>
      </p:sp>
      <p:pic>
        <p:nvPicPr>
          <p:cNvPr id="5126" name="Picture 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16913" y="-4587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796" fill="hold"/>
                                        <p:tgtEl>
                                          <p:spTgt spid="51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26"/>
                </p:tgtEl>
              </p:cMediaNode>
            </p:audio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Picture 4"/>
          <p:cNvPicPr>
            <a:picLocks noChangeAspect="1" noChangeArrowheads="1"/>
          </p:cNvPicPr>
          <p:nvPr/>
        </p:nvPicPr>
        <p:blipFill>
          <a:blip r:embed="rId3">
            <a:lum contrast="12000"/>
          </a:blip>
          <a:srcRect/>
          <a:stretch>
            <a:fillRect/>
          </a:stretch>
        </p:blipFill>
        <p:spPr bwMode="auto">
          <a:xfrm>
            <a:off x="1546225" y="152400"/>
            <a:ext cx="5905500" cy="4429125"/>
          </a:xfrm>
          <a:prstGeom prst="rect">
            <a:avLst/>
          </a:prstGeom>
          <a:noFill/>
          <a:ln w="57150">
            <a:solidFill>
              <a:srgbClr val="FF9933"/>
            </a:solidFill>
            <a:miter lim="800000"/>
            <a:headEnd/>
            <a:tailEnd/>
          </a:ln>
        </p:spPr>
      </p:pic>
      <p:sp>
        <p:nvSpPr>
          <p:cNvPr id="79874" name="Rectangle 5"/>
          <p:cNvSpPr>
            <a:spLocks noChangeArrowheads="1"/>
          </p:cNvSpPr>
          <p:nvPr/>
        </p:nvSpPr>
        <p:spPr bwMode="auto">
          <a:xfrm>
            <a:off x="0" y="4595813"/>
            <a:ext cx="914400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/>
              <a:t>А баба Яга пришла к себе в избушку, глядь - а ягод-то и нет! Один запах остался. Швырнула она в сердцах корзинку, затряслась, затопала ногами:</a:t>
            </a:r>
            <a:br>
              <a:rPr lang="ru-RU" b="1"/>
            </a:br>
            <a:r>
              <a:rPr lang="ru-RU" b="1"/>
              <a:t>- А-а-а! Чтоб тебе ни дна, ни покрышки!</a:t>
            </a:r>
            <a:br>
              <a:rPr lang="ru-RU" b="1"/>
            </a:br>
            <a:r>
              <a:rPr lang="ru-RU" b="1"/>
              <a:t>Ругалась, ругалась, да от злобы и лопнула, да с таким треском и грохотом, что вместе с ней рассыпалась и её избушка. И появилось в этом месте болото, а по краям его выросло много ягодных кустов, где деревенские ребятишки каждый год лакомятся спелой земляникой.</a:t>
            </a:r>
            <a:br>
              <a:rPr lang="ru-RU" b="1"/>
            </a:br>
            <a:r>
              <a:rPr lang="ru-RU" b="1"/>
              <a:t>Тут и сказке конец. </a:t>
            </a:r>
          </a:p>
        </p:txBody>
      </p:sp>
      <p:pic>
        <p:nvPicPr>
          <p:cNvPr id="6150" name="Picture 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667625" y="-5318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737" fill="hold"/>
                                        <p:tgtEl>
                                          <p:spTgt spid="61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50"/>
                </p:tgtEl>
              </p:cMediaNode>
            </p:audio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Picture 7" descr="Рисунок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63" y="5643563"/>
            <a:ext cx="87630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Блок-схема: перфолента 1"/>
          <p:cNvSpPr/>
          <p:nvPr/>
        </p:nvSpPr>
        <p:spPr>
          <a:xfrm rot="21039095">
            <a:off x="55563" y="225425"/>
            <a:ext cx="3413125" cy="1616075"/>
          </a:xfrm>
          <a:prstGeom prst="flowChartPunchedTap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/>
              <a:t> </a:t>
            </a:r>
            <a:r>
              <a:rPr lang="ru-RU" sz="3200" b="1" dirty="0">
                <a:solidFill>
                  <a:srgbClr val="FF0000"/>
                </a:solidFill>
              </a:rPr>
              <a:t>КРОССВОРД   О ЯГОДАХ</a:t>
            </a:r>
            <a:r>
              <a:rPr lang="ru-RU" sz="3200" b="1" dirty="0"/>
              <a:t> 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657600" y="0"/>
            <a:ext cx="43529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7030A0"/>
                </a:solidFill>
              </a:rPr>
              <a:t>Какие ягоды собрал</a:t>
            </a:r>
          </a:p>
          <a:p>
            <a:r>
              <a:rPr lang="ru-RU" sz="3600" b="1">
                <a:solidFill>
                  <a:srgbClr val="7030A0"/>
                </a:solidFill>
              </a:rPr>
              <a:t> медведь в корзину?</a:t>
            </a:r>
          </a:p>
        </p:txBody>
      </p:sp>
      <p:pic>
        <p:nvPicPr>
          <p:cNvPr id="80900" name="Picture 24" descr="медведь ест мед, анимашка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4538663"/>
            <a:ext cx="1968500" cy="231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1" name="Рисунок 31"/>
          <p:cNvPicPr>
            <a:picLocks noChangeAspect="1" noChangeArrowheads="1"/>
          </p:cNvPicPr>
          <p:nvPr/>
        </p:nvPicPr>
        <p:blipFill>
          <a:blip r:embed="rId4"/>
          <a:srcRect l="19281" t="38860" r="35732" b="22279"/>
          <a:stretch>
            <a:fillRect/>
          </a:stretch>
        </p:blipFill>
        <p:spPr bwMode="auto">
          <a:xfrm>
            <a:off x="2286000" y="5224463"/>
            <a:ext cx="1143000" cy="163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2" name="Picture 20" descr="Рисунок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76800" y="1143000"/>
            <a:ext cx="714375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3" name="Picture 7" descr="f70723f905b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52400" y="2438400"/>
            <a:ext cx="1714500" cy="192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857500" y="1928813"/>
          <a:ext cx="4786313" cy="3365500"/>
        </p:xfrm>
        <a:graphic>
          <a:graphicData uri="http://schemas.openxmlformats.org/drawingml/2006/table">
            <a:tbl>
              <a:tblPr/>
              <a:tblGrid>
                <a:gridCol w="531813"/>
                <a:gridCol w="531812"/>
                <a:gridCol w="531813"/>
                <a:gridCol w="531812"/>
                <a:gridCol w="531813"/>
                <a:gridCol w="531812"/>
                <a:gridCol w="531813"/>
                <a:gridCol w="531812"/>
                <a:gridCol w="531813"/>
              </a:tblGrid>
              <a:tr h="420688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И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8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И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8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И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И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И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И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И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И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80988" name="Picture 6" descr="ba1972bfc9be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4365614">
            <a:off x="5380038" y="5183187"/>
            <a:ext cx="1544638" cy="178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8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8099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80991" name="Рисунок 19" descr="thumbnail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696200" y="1295400"/>
            <a:ext cx="1295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92" name="Рисунок 20" descr="200px-Viburnum_opulus_2005_G1.JP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600200" y="1905000"/>
            <a:ext cx="2286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93" name="Рисунок 21" descr="jagod126.jp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848600" y="304800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94" name="Рисунок 22" descr="th_93d4613098cc4eb7fda5fa66b057a629.jpe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010400" y="5362575"/>
            <a:ext cx="1905000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ерфолента 1"/>
          <p:cNvSpPr/>
          <p:nvPr/>
        </p:nvSpPr>
        <p:spPr>
          <a:xfrm rot="21039095">
            <a:off x="273050" y="-1588"/>
            <a:ext cx="3411538" cy="1539876"/>
          </a:xfrm>
          <a:prstGeom prst="flowChartPunchedTap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/>
              <a:t> </a:t>
            </a:r>
            <a:r>
              <a:rPr lang="ru-RU" sz="3200" b="1" dirty="0">
                <a:solidFill>
                  <a:srgbClr val="FF0000"/>
                </a:solidFill>
              </a:rPr>
              <a:t>КРОССВОРД  О ЯГОДАХ</a:t>
            </a:r>
            <a:r>
              <a:rPr lang="ru-RU" sz="3200" b="1" dirty="0"/>
              <a:t> </a:t>
            </a:r>
          </a:p>
        </p:txBody>
      </p:sp>
      <p:sp>
        <p:nvSpPr>
          <p:cNvPr id="81922" name="TextBox 2"/>
          <p:cNvSpPr txBox="1">
            <a:spLocks noChangeArrowheads="1"/>
          </p:cNvSpPr>
          <p:nvPr/>
        </p:nvSpPr>
        <p:spPr bwMode="auto">
          <a:xfrm>
            <a:off x="3886200" y="152400"/>
            <a:ext cx="43529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7030A0"/>
                </a:solidFill>
              </a:rPr>
              <a:t>Какие ягоды собрал</a:t>
            </a:r>
          </a:p>
          <a:p>
            <a:r>
              <a:rPr lang="ru-RU" sz="3600" b="1">
                <a:solidFill>
                  <a:srgbClr val="7030A0"/>
                </a:solidFill>
              </a:rPr>
              <a:t> медведь в корзину?</a:t>
            </a:r>
          </a:p>
        </p:txBody>
      </p:sp>
      <p:pic>
        <p:nvPicPr>
          <p:cNvPr id="81923" name="Picture 24" descr="медведь ест мед, анимашка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0" y="4538663"/>
            <a:ext cx="1968500" cy="231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4" name="Рисунок 31"/>
          <p:cNvPicPr>
            <a:picLocks noChangeAspect="1" noChangeArrowheads="1"/>
          </p:cNvPicPr>
          <p:nvPr/>
        </p:nvPicPr>
        <p:blipFill>
          <a:blip r:embed="rId3"/>
          <a:srcRect l="19281" t="38860" r="35732" b="22279"/>
          <a:stretch>
            <a:fillRect/>
          </a:stretch>
        </p:blipFill>
        <p:spPr bwMode="auto">
          <a:xfrm>
            <a:off x="2071688" y="5224463"/>
            <a:ext cx="1143000" cy="163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5" name="Picture 20" descr="Рисунок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1828800"/>
            <a:ext cx="6429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6" name="Picture 7" descr="f70723f905b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438400"/>
            <a:ext cx="1714500" cy="192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857500" y="1428750"/>
          <a:ext cx="4786313" cy="3963988"/>
        </p:xfrm>
        <a:graphic>
          <a:graphicData uri="http://schemas.openxmlformats.org/drawingml/2006/table">
            <a:tbl>
              <a:tblPr/>
              <a:tblGrid>
                <a:gridCol w="531813"/>
                <a:gridCol w="531812"/>
                <a:gridCol w="531813"/>
                <a:gridCol w="531812"/>
                <a:gridCol w="531813"/>
                <a:gridCol w="531812"/>
                <a:gridCol w="531813"/>
                <a:gridCol w="531812"/>
                <a:gridCol w="531813"/>
              </a:tblGrid>
              <a:tr h="490538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М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Л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И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А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538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Л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И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А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538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Р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Я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Б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И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А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863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Е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Ж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Е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В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И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А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77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Л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У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Б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И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А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7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Г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О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Л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У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Б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И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А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О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Т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Я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И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А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З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Е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М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Л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Я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И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К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А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82011" name="Picture 7" descr="Рисунок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81200" y="3276600"/>
            <a:ext cx="876300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2" name="Рисунок 9" descr="200px-Viburnum_opulus_2005_G1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76400" y="1600200"/>
            <a:ext cx="2286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3" name="Рисунок 10" descr="jagod126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620000" y="5486400"/>
            <a:ext cx="1524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4" name="Рисунок 11" descr="th_93d4613098cc4eb7fda5fa66b057a629.jpe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76600" y="5410200"/>
            <a:ext cx="19050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5" name="Рисунок 12" descr="thumbnail.jp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696200" y="1371600"/>
            <a:ext cx="1295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6" name="Picture 6" descr="ba1972bfc9be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rot="-4365614">
            <a:off x="5565775" y="5292726"/>
            <a:ext cx="1544637" cy="178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325" y="658813"/>
            <a:ext cx="4572000" cy="5370512"/>
          </a:xfrm>
          <a:prstGeom prst="rect">
            <a:avLst/>
          </a:prstGeom>
          <a:noFill/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609725" y="1444625"/>
            <a:ext cx="5114925" cy="4462463"/>
          </a:xfrm>
          <a:prstGeom prst="rect">
            <a:avLst/>
          </a:prstGeom>
          <a:noFill/>
        </p:spPr>
      </p:pic>
      <p:sp>
        <p:nvSpPr>
          <p:cNvPr id="82947" name="TextBox 3"/>
          <p:cNvSpPr txBox="1">
            <a:spLocks noChangeArrowheads="1"/>
          </p:cNvSpPr>
          <p:nvPr/>
        </p:nvSpPr>
        <p:spPr bwMode="auto">
          <a:xfrm>
            <a:off x="7500938" y="2071688"/>
            <a:ext cx="61912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5000"/>
              <a:t> </a:t>
            </a:r>
          </a:p>
        </p:txBody>
      </p:sp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52525" y="-292100"/>
            <a:ext cx="4187825" cy="4041775"/>
          </a:xfrm>
          <a:prstGeom prst="rect">
            <a:avLst/>
          </a:prstGeom>
          <a:noFill/>
        </p:spPr>
      </p:pic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32050" y="-249238"/>
            <a:ext cx="3919538" cy="4864101"/>
          </a:xfrm>
          <a:prstGeom prst="rect">
            <a:avLst/>
          </a:prstGeom>
          <a:noFill/>
        </p:spPr>
      </p:pic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51250" y="-328613"/>
            <a:ext cx="3876675" cy="3181351"/>
          </a:xfrm>
          <a:prstGeom prst="rect">
            <a:avLst/>
          </a:prstGeom>
          <a:noFill/>
        </p:spPr>
      </p:pic>
      <p:pic>
        <p:nvPicPr>
          <p:cNvPr id="9" name="Прямоугольник 8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54563" y="128588"/>
            <a:ext cx="4206875" cy="3541712"/>
          </a:xfrm>
          <a:prstGeom prst="rect">
            <a:avLst/>
          </a:prstGeom>
          <a:noFill/>
        </p:spPr>
      </p:pic>
      <p:pic>
        <p:nvPicPr>
          <p:cNvPr id="10" name="Прямоугольник 9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57750" y="1279525"/>
            <a:ext cx="5724525" cy="6016625"/>
          </a:xfrm>
          <a:prstGeom prst="rect">
            <a:avLst/>
          </a:prstGeom>
          <a:noFill/>
        </p:spPr>
      </p:pic>
      <p:pic>
        <p:nvPicPr>
          <p:cNvPr id="30722" name="Picture 2" descr="C:\Documents and Settings\Admin\Мои документы\мама\Мои рисунки\анимации\bestgif.narod.ru_9177[1]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57500" y="2786063"/>
            <a:ext cx="3082925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5791200"/>
            <a:ext cx="7543800" cy="808038"/>
          </a:xfrm>
        </p:spPr>
        <p:txBody>
          <a:bodyPr/>
          <a:lstStyle/>
          <a:p>
            <a:pPr eaLnBrk="1" hangingPunct="1"/>
            <a:r>
              <a:rPr lang="ru-RU" sz="3600" smtClean="0">
                <a:solidFill>
                  <a:schemeClr val="hlink"/>
                </a:solidFill>
              </a:rPr>
              <a:t>К</a:t>
            </a:r>
            <a:r>
              <a:rPr lang="ru-RU" sz="3600" smtClean="0">
                <a:solidFill>
                  <a:schemeClr val="tx1"/>
                </a:solidFill>
              </a:rPr>
              <a:t>РА</a:t>
            </a:r>
            <a:r>
              <a:rPr lang="ru-RU" sz="3600" smtClean="0">
                <a:solidFill>
                  <a:schemeClr val="hlink"/>
                </a:solidFill>
              </a:rPr>
              <a:t>СНАЯ СМО</a:t>
            </a:r>
            <a:r>
              <a:rPr lang="ru-RU" sz="3600" smtClean="0">
                <a:solidFill>
                  <a:schemeClr val="tx1"/>
                </a:solidFill>
              </a:rPr>
              <a:t>РО</a:t>
            </a:r>
            <a:r>
              <a:rPr lang="ru-RU" sz="3600" smtClean="0">
                <a:solidFill>
                  <a:schemeClr val="hlink"/>
                </a:solidFill>
              </a:rPr>
              <a:t>ДИНА</a:t>
            </a:r>
            <a:r>
              <a:rPr lang="ru-RU" smtClean="0"/>
              <a:t> </a:t>
            </a:r>
          </a:p>
        </p:txBody>
      </p:sp>
      <p:pic>
        <p:nvPicPr>
          <p:cNvPr id="20482" name="Picture 6" descr="vadik 030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" y="228600"/>
            <a:ext cx="5081588" cy="5486400"/>
          </a:xfrm>
          <a:ln w="19050">
            <a:solidFill>
              <a:srgbClr val="000000"/>
            </a:solidFill>
          </a:ln>
        </p:spPr>
      </p:pic>
      <p:pic>
        <p:nvPicPr>
          <p:cNvPr id="20483" name="Picture 10" descr="Рисунок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72200" y="3505200"/>
            <a:ext cx="2667000" cy="220027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4587" name="Picture 11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382000" y="-233363"/>
            <a:ext cx="233363" cy="23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5" fill="hold"/>
                                        <p:tgtEl>
                                          <p:spTgt spid="245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58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4"/>
          <p:cNvSpPr>
            <a:spLocks noGrp="1" noChangeArrowheads="1"/>
          </p:cNvSpPr>
          <p:nvPr>
            <p:ph type="title"/>
          </p:nvPr>
        </p:nvSpPr>
        <p:spPr>
          <a:xfrm>
            <a:off x="762000" y="6096000"/>
            <a:ext cx="8229600" cy="563563"/>
          </a:xfrm>
        </p:spPr>
        <p:txBody>
          <a:bodyPr/>
          <a:lstStyle/>
          <a:p>
            <a:pPr eaLnBrk="1" hangingPunct="1"/>
            <a:r>
              <a:rPr lang="ru-RU" sz="3600" smtClean="0">
                <a:solidFill>
                  <a:schemeClr val="hlink"/>
                </a:solidFill>
              </a:rPr>
              <a:t>КРЫ</a:t>
            </a:r>
            <a:r>
              <a:rPr lang="ru-RU" sz="3600" smtClean="0">
                <a:solidFill>
                  <a:schemeClr val="tx1"/>
                </a:solidFill>
              </a:rPr>
              <a:t>ЖО</a:t>
            </a:r>
            <a:r>
              <a:rPr lang="ru-RU" sz="3600" smtClean="0">
                <a:solidFill>
                  <a:schemeClr val="hlink"/>
                </a:solidFill>
              </a:rPr>
              <a:t>ВНИК</a:t>
            </a:r>
            <a:r>
              <a:rPr lang="ru-RU" sz="4000" smtClean="0"/>
              <a:t> </a:t>
            </a:r>
          </a:p>
        </p:txBody>
      </p:sp>
      <p:pic>
        <p:nvPicPr>
          <p:cNvPr id="21506" name="Picture 6" descr="PICT114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124200" y="304800"/>
            <a:ext cx="5810250" cy="4938713"/>
          </a:xfrm>
          <a:ln w="19050">
            <a:solidFill>
              <a:srgbClr val="000000"/>
            </a:solidFill>
          </a:ln>
        </p:spPr>
      </p:pic>
      <p:pic>
        <p:nvPicPr>
          <p:cNvPr id="21507" name="Picture 12" descr="Рисунок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3810000"/>
            <a:ext cx="2438400" cy="202565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21508" name="Picture 13" descr="Food03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0" y="914400"/>
            <a:ext cx="1828800" cy="152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2" name="Picture 1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610600" y="-533400"/>
            <a:ext cx="233363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36" fill="hold"/>
                                        <p:tgtEl>
                                          <p:spTgt spid="174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2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5867400"/>
            <a:ext cx="8229600" cy="808038"/>
          </a:xfrm>
        </p:spPr>
        <p:txBody>
          <a:bodyPr/>
          <a:lstStyle/>
          <a:p>
            <a:pPr eaLnBrk="1" hangingPunct="1"/>
            <a:r>
              <a:rPr lang="ru-RU" sz="3600" smtClean="0">
                <a:solidFill>
                  <a:schemeClr val="hlink"/>
                </a:solidFill>
              </a:rPr>
              <a:t>ЗЕМЛЯ</a:t>
            </a:r>
            <a:r>
              <a:rPr lang="ru-RU" sz="3600" smtClean="0">
                <a:solidFill>
                  <a:schemeClr val="tx1"/>
                </a:solidFill>
              </a:rPr>
              <a:t>НИ</a:t>
            </a:r>
            <a:r>
              <a:rPr lang="ru-RU" sz="3600" smtClean="0">
                <a:solidFill>
                  <a:schemeClr val="hlink"/>
                </a:solidFill>
              </a:rPr>
              <a:t>КА</a:t>
            </a:r>
          </a:p>
        </p:txBody>
      </p:sp>
      <p:pic>
        <p:nvPicPr>
          <p:cNvPr id="22530" name="Picture 6" descr="PICT106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810000" y="457200"/>
            <a:ext cx="5048250" cy="4687888"/>
          </a:xfrm>
          <a:ln w="19050">
            <a:solidFill>
              <a:srgbClr val="000000"/>
            </a:solidFill>
          </a:ln>
        </p:spPr>
      </p:pic>
      <p:pic>
        <p:nvPicPr>
          <p:cNvPr id="22531" name="Picture 8" descr="MCj01232350000[1]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3505200"/>
            <a:ext cx="2597150" cy="306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9" descr="PICT110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457200"/>
            <a:ext cx="3200400" cy="2611438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5370" name="Picture 10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686800" y="-533400"/>
            <a:ext cx="233363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6" fill="hold"/>
                                        <p:tgtEl>
                                          <p:spTgt spid="153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70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 Black"/>
        <a:ea typeface=""/>
        <a:cs typeface=""/>
      </a:majorFont>
      <a:minorFont>
        <a:latin typeface="Arial Blac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573</TotalTime>
  <Words>1806</Words>
  <Application>Microsoft Office PowerPoint</Application>
  <PresentationFormat>Экран (4:3)</PresentationFormat>
  <Paragraphs>284</Paragraphs>
  <Slides>64</Slides>
  <Notes>4</Notes>
  <HiddenSlides>0</HiddenSlides>
  <MMClips>22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64</vt:i4>
      </vt:variant>
    </vt:vector>
  </HeadingPairs>
  <TitlesOfParts>
    <vt:vector size="70" baseType="lpstr">
      <vt:lpstr>Arial Black</vt:lpstr>
      <vt:lpstr>Arial</vt:lpstr>
      <vt:lpstr>Calibri</vt:lpstr>
      <vt:lpstr>Times New Roman</vt:lpstr>
      <vt:lpstr>Wingdings 2</vt:lpstr>
      <vt:lpstr>Оформление по умолчанию</vt:lpstr>
      <vt:lpstr>Слайд 1</vt:lpstr>
      <vt:lpstr>Ягоды </vt:lpstr>
      <vt:lpstr>ШИПОВНИК </vt:lpstr>
      <vt:lpstr> МАЛИНА</vt:lpstr>
      <vt:lpstr>РЯБИНА</vt:lpstr>
      <vt:lpstr>ЧЕРНАЯ СМОРОДИНА</vt:lpstr>
      <vt:lpstr>КРАСНАЯ СМОРОДИНА </vt:lpstr>
      <vt:lpstr>КРЫЖОВНИК </vt:lpstr>
      <vt:lpstr>ЗЕМЛЯНИКА</vt:lpstr>
      <vt:lpstr>ОБЛЕПИХА</vt:lpstr>
      <vt:lpstr>КЛУБНИКА </vt:lpstr>
      <vt:lpstr>ЕЖЕВИКА</vt:lpstr>
      <vt:lpstr>ГОЛУБИКА </vt:lpstr>
      <vt:lpstr>БРУСНИКА</vt:lpstr>
      <vt:lpstr>ЧЕРНИКА</vt:lpstr>
      <vt:lpstr>ЧЕРЕШНЯ</vt:lpstr>
      <vt:lpstr>Слайд 17</vt:lpstr>
      <vt:lpstr>Слайд 18</vt:lpstr>
      <vt:lpstr>Слайд 19</vt:lpstr>
      <vt:lpstr>Слайд 20</vt:lpstr>
      <vt:lpstr>                Ежевика</vt:lpstr>
      <vt:lpstr>                          Малина</vt:lpstr>
      <vt:lpstr>                       Вороний глаз                        (ядовитая  ягода)</vt:lpstr>
      <vt:lpstr>                       Клюква</vt:lpstr>
      <vt:lpstr>                   Волчье лыко                       (ядовитая ягода)</vt:lpstr>
      <vt:lpstr>                       Черника</vt:lpstr>
      <vt:lpstr>          Земляника лесная</vt:lpstr>
      <vt:lpstr>                 Костяника</vt:lpstr>
      <vt:lpstr>Слайд 29</vt:lpstr>
      <vt:lpstr>Физминутка для глаз</vt:lpstr>
      <vt:lpstr>Слайд 31</vt:lpstr>
      <vt:lpstr>Ядовитые ягоды</vt:lpstr>
      <vt:lpstr>Вороний глаз</vt:lpstr>
      <vt:lpstr>Волчьи ягоды, но как красивы! </vt:lpstr>
      <vt:lpstr>Ягоды ландыша</vt:lpstr>
      <vt:lpstr>Крушина</vt:lpstr>
      <vt:lpstr>Последствия:</vt:lpstr>
      <vt:lpstr>Вывод:</vt:lpstr>
      <vt:lpstr>Слайд 39</vt:lpstr>
      <vt:lpstr>Слайд 40</vt:lpstr>
      <vt:lpstr>Слайд 41</vt:lpstr>
      <vt:lpstr>Слайд 42</vt:lpstr>
      <vt:lpstr>Слайд 43</vt:lpstr>
      <vt:lpstr>Слайд 44</vt:lpstr>
      <vt:lpstr>Фрукты и ягоды. Приготовление блюд из фруктов и ягод.</vt:lpstr>
      <vt:lpstr>Слайд 46</vt:lpstr>
      <vt:lpstr>Пищевая ценность свежих фруктов и ягод</vt:lpstr>
      <vt:lpstr>Использование в кулинарии</vt:lpstr>
      <vt:lpstr>Ягодные культуры</vt:lpstr>
      <vt:lpstr>Как украсить блюдо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Пользователь</dc:creator>
  <cp:lastModifiedBy>Adel</cp:lastModifiedBy>
  <cp:revision>92</cp:revision>
  <cp:lastPrinted>1601-01-01T00:00:00Z</cp:lastPrinted>
  <dcterms:created xsi:type="dcterms:W3CDTF">1601-01-01T00:00:00Z</dcterms:created>
  <dcterms:modified xsi:type="dcterms:W3CDTF">2012-05-04T17:34:12Z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