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0" r:id="rId12"/>
    <p:sldId id="271" r:id="rId13"/>
    <p:sldId id="274" r:id="rId14"/>
    <p:sldId id="272" r:id="rId15"/>
    <p:sldId id="273" r:id="rId16"/>
    <p:sldId id="277" r:id="rId17"/>
    <p:sldId id="278" r:id="rId18"/>
    <p:sldId id="279" r:id="rId19"/>
    <p:sldId id="281" r:id="rId20"/>
    <p:sldId id="282" r:id="rId21"/>
    <p:sldId id="284" r:id="rId22"/>
    <p:sldId id="294" r:id="rId23"/>
    <p:sldId id="286" r:id="rId24"/>
    <p:sldId id="285" r:id="rId25"/>
    <p:sldId id="287" r:id="rId26"/>
    <p:sldId id="296" r:id="rId27"/>
    <p:sldId id="289" r:id="rId28"/>
    <p:sldId id="290" r:id="rId29"/>
    <p:sldId id="291" r:id="rId30"/>
    <p:sldId id="295" r:id="rId31"/>
    <p:sldId id="29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E9D2B-2199-4176-BC37-C23C079FA9F7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91;&#1095;&#1072;&#1089;&#1090;&#1100;.wav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4;&#1077;&#1085;&#1100;&#1096;&#1080;&#1082;&#1086;&#1074;.wav" TargetMode="Externa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72;%20&#1090;&#1077;&#1087;&#1077;&#1088;&#1100;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9;&#1088;&#1072;&#1074;&#1085;&#1077;&#1085;&#1080;&#1077;.wav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76;&#1074;&#1080;&#1078;&#1077;&#1085;&#1080;&#1077;.wav" TargetMode="Externa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4;&#1086;&#1088;&#1086;&#1079;&#1086;&#1074;&#1072;.wa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2;&#1072;&#1088;&#1090;&#1080;&#1085;&#1072;.wav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90;&#1086;&#1083;&#1087;&#1072;.wav" TargetMode="Externa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4;&#1085;&#1086;&#1075;&#1086;&#1083;&#1080;&#1082;&#1080;&#1081;.wa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76;&#1077;&#1074;&#1080;&#1079;.wav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101;&#1089;&#1082;&#1080;&#1079;&#1099;.wav" TargetMode="Externa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101;&#1082;&#1089;&#1082;&#1091;&#1088;&#1089;.wav" TargetMode="Externa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8;&#1072;&#1085;&#1085;&#1080;&#1081;.wav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4;&#1077;&#1085;&#1096;&#1080;&#1082;&#1086;&#1074;%20&#1074;%20&#1073;&#1077;&#1088;&#1077;&#1079;&#1086;&#1074;&#1077;.jpg" TargetMode="External"/><Relationship Id="rId5" Type="http://schemas.openxmlformats.org/officeDocument/2006/relationships/image" Target="../media/image10.jpeg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7.xml"/><Relationship Id="rId3" Type="http://schemas.openxmlformats.org/officeDocument/2006/relationships/slide" Target="slide15.xml"/><Relationship Id="rId7" Type="http://schemas.openxmlformats.org/officeDocument/2006/relationships/hyperlink" Target="http://upload.wikimedia.org/wikipedia/commons/9/99/Suvorov_crossing_the_alps.jpg" TargetMode="Externa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42;%20&#1080;&#1089;&#1082;&#1091;&#1089;&#1089;&#1090;&#1074;&#1077;%20&#1080;%20&#1089;&#1091;&#1076;&#1100;&#1073;&#1077;.wav" TargetMode="External"/><Relationship Id="rId6" Type="http://schemas.openxmlformats.org/officeDocument/2006/relationships/image" Target="../media/image6.jpeg"/><Relationship Id="rId11" Type="http://schemas.openxmlformats.org/officeDocument/2006/relationships/hyperlink" Target="http://upload.wikimedia.org/wikipedia/commons/c/c0/Surikov1906.jpg" TargetMode="External"/><Relationship Id="rId5" Type="http://schemas.openxmlformats.org/officeDocument/2006/relationships/hyperlink" Target="&#1084;&#1077;&#1085;&#1096;&#1080;&#1082;&#1086;&#1074;%20&#1074;%20&#1073;&#1077;&#1088;&#1077;&#1079;&#1086;&#1074;&#1077;.jp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upload.wikimedia.org/wikipedia/commons/b/b6/Surikov_Pokoreniye_Sibiri_Yermakom.jpg" TargetMode="Externa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7;&#1086;&#1083;&#1086;&#1090;&#1085;&#1086;.wav" TargetMode="Externa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2;&#1086;&#1085;&#1077;&#1094;%2017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c/c7/Surikov_streltsi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tsurikov.ru/eskiz/53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071678"/>
            <a:ext cx="531324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                   Историческая тема в искусстве. </a:t>
            </a:r>
            <a:br>
              <a:rPr lang="ru-RU" sz="4400" dirty="0" smtClean="0"/>
            </a:br>
            <a:r>
              <a:rPr lang="ru-RU" sz="4400" dirty="0" smtClean="0"/>
              <a:t> Творчество </a:t>
            </a:r>
            <a:br>
              <a:rPr lang="ru-RU" sz="4400" dirty="0" smtClean="0"/>
            </a:br>
            <a:r>
              <a:rPr lang="ru-RU" sz="4400" dirty="0" smtClean="0"/>
              <a:t>Василия Ивановича Сурикова.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854696" cy="557654"/>
          </a:xfrm>
        </p:spPr>
        <p:txBody>
          <a:bodyPr/>
          <a:lstStyle/>
          <a:p>
            <a:r>
              <a:rPr lang="ru-RU" dirty="0" smtClean="0"/>
              <a:t>Урок рисования в 7 классе</a:t>
            </a:r>
            <a:endParaRPr lang="ru-RU" dirty="0"/>
          </a:p>
        </p:txBody>
      </p:sp>
      <p:pic>
        <p:nvPicPr>
          <p:cNvPr id="4" name="Рисунок 3" descr="Василий Сур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0718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5517232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Черткова Валентина Ивановна - учитель </a:t>
            </a:r>
            <a:r>
              <a:rPr lang="ru-RU" smtClean="0"/>
              <a:t>рисования МБОУ </a:t>
            </a:r>
            <a:r>
              <a:rPr lang="ru-RU" dirty="0" smtClean="0"/>
              <a:t>Большесудаченской СОШ Руднянского муниципального района Волгоградской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22529" name="Picture 1" descr="C:\Documents and Settings\Любашка\Мои документы\Валентина\уроки рисования\7 класс\7-16\меншиков в березове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0728"/>
            <a:ext cx="7061122" cy="5877272"/>
          </a:xfrm>
          <a:prstGeom prst="rect">
            <a:avLst/>
          </a:prstGeom>
          <a:noFill/>
        </p:spPr>
      </p:pic>
      <p:pic>
        <p:nvPicPr>
          <p:cNvPr id="5" name="а тепер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pic>
        <p:nvPicPr>
          <p:cNvPr id="6" name="меньшиков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pic>
        <p:nvPicPr>
          <p:cNvPr id="8" name="участь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702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44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8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 Меншикова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935480"/>
            <a:ext cx="4762872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Образ Меншикова убеждает своей жизненностью и духовной силой. Суриков долго искал его прообраз. </a:t>
            </a:r>
            <a:r>
              <a:rPr lang="ru-RU" dirty="0" smtClean="0"/>
              <a:t>Им стал </a:t>
            </a:r>
            <a:r>
              <a:rPr lang="ru-RU" dirty="0" smtClean="0"/>
              <a:t>старик учитель </a:t>
            </a:r>
            <a:r>
              <a:rPr lang="ru-RU" dirty="0" err="1" smtClean="0"/>
              <a:t>Невенгловский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Documents and Settings\Любашка\Мои документы\Валентина\уроки рисования\7 класс\7-16\меншиков в березове.jpg"/>
          <p:cNvPicPr/>
          <p:nvPr/>
        </p:nvPicPr>
        <p:blipFill>
          <a:blip r:embed="rId2" cstate="print"/>
          <a:srcRect l="8505" t="11946" r="68868" b="45400"/>
          <a:stretch>
            <a:fillRect/>
          </a:stretch>
        </p:blipFill>
        <p:spPr bwMode="auto">
          <a:xfrm>
            <a:off x="755576" y="1988840"/>
            <a:ext cx="2592288" cy="390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28673" name="Picture 1" descr="C:\Documents and Settings\Любашка\Мои документы\Валентина\уроки рисования\7 класс\7-16\меншиков в березове\13-64-1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43050"/>
            <a:ext cx="3889799" cy="45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1318022"/>
            <a:ext cx="47149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 князю прижалась старшая дочь, Мария, - бывшая невеста императора. Ее огромные, невыразимо грустные глаза притягивают внимание. Нежный образ Марии - продолжение разыгравшейся трагедии. Дочь стала безвинной, безропотной жертвой крутого нрава своего отца, своего времени. Она не вынесла тяжести ссылки и через полгода умерла.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31746" name="Picture 2" descr="C:\Documents and Settings\Любашка\Мои документы\Валентина\уроки рисования\7 класс\7-16\меншиков в березове\фрагме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928802"/>
            <a:ext cx="3793728" cy="4389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428868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Позы, жесты персонажей картины повествуют о, сложных переживаниях и чувствах.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6" name="Picture 3" descr="C:\Documents and Settings\Любашка\Мои документы\Валентина\уроки рисования\7 класс\7-16\меншиков в березове\surikovmen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271328" cy="5661248"/>
          </a:xfrm>
          <a:prstGeom prst="rect">
            <a:avLst/>
          </a:prstGeom>
          <a:noFill/>
        </p:spPr>
      </p:pic>
      <p:pic>
        <p:nvPicPr>
          <p:cNvPr id="5" name="сравнени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26625" name="Picture 1" descr="C:\Documents and Settings\Любашка\Мои документы\Валентина\уроки рисования\7 класс\7-16\боярыня Морозова Сур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" y="1844824"/>
            <a:ext cx="8916962" cy="4536504"/>
          </a:xfrm>
          <a:prstGeom prst="rect">
            <a:avLst/>
          </a:prstGeom>
          <a:noFill/>
        </p:spPr>
      </p:pic>
      <p:pic>
        <p:nvPicPr>
          <p:cNvPr id="5" name="морозо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движение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2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04088"/>
            <a:ext cx="3178696" cy="1500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" name="Содержимое 3" descr="C:\Documents and Settings\Любашка\Мои документы\Валентина\уроки рисования\7 класс\7-16\боярыня Морозова Суриков.jpg"/>
          <p:cNvPicPr>
            <a:picLocks/>
          </p:cNvPicPr>
          <p:nvPr/>
        </p:nvPicPr>
        <p:blipFill>
          <a:blip r:embed="rId3" cstate="print"/>
          <a:srcRect l="28535" t="16479" r="47780" b="20974"/>
          <a:stretch>
            <a:fillRect/>
          </a:stretch>
        </p:blipFill>
        <p:spPr bwMode="auto">
          <a:xfrm>
            <a:off x="500034" y="0"/>
            <a:ext cx="45040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4818" name="Picture 2" descr="C:\Documents and Settings\Любашка\Мои документы\Валентина\уроки рисования\7 класс\7-16\боярыня Морозова\голова боярыни Морозовой 1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635779" cy="4389437"/>
          </a:xfrm>
          <a:prstGeom prst="rect">
            <a:avLst/>
          </a:prstGeom>
          <a:noFill/>
        </p:spPr>
      </p:pic>
      <p:pic>
        <p:nvPicPr>
          <p:cNvPr id="34819" name="Picture 3" descr="C:\Documents and Settings\Любашка\Мои документы\Валентина\уроки рисования\7 класс\7-16\боярыня Морозова\этюд рука Морозо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557584" cy="44261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2066" y="464344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Высоко поднятая рука с двуперстием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2862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ледное, вдохновенное лицо раскольницы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" name="Рисунок 3" descr="C:\Documents and Settings\Любашка\Мои документы\Валентина\уроки рисования\7 класс\7-16\боярыня Морозова Суриков.jpg"/>
          <p:cNvPicPr/>
          <p:nvPr/>
        </p:nvPicPr>
        <p:blipFill>
          <a:blip r:embed="rId4" cstate="print"/>
          <a:srcRect r="72943" b="15356"/>
          <a:stretch>
            <a:fillRect/>
          </a:stretch>
        </p:blipFill>
        <p:spPr bwMode="auto">
          <a:xfrm>
            <a:off x="323528" y="980728"/>
            <a:ext cx="36004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Documents and Settings\Любашка\Мои документы\Валентина\уроки рисования\7 класс\7-16\боярыня Морозова Суриков.jpg"/>
          <p:cNvPicPr>
            <a:picLocks noGrp="1"/>
          </p:cNvPicPr>
          <p:nvPr>
            <p:ph idx="1"/>
          </p:nvPr>
        </p:nvPicPr>
        <p:blipFill>
          <a:blip r:embed="rId4" cstate="print"/>
          <a:srcRect l="46825"/>
          <a:stretch>
            <a:fillRect/>
          </a:stretch>
        </p:blipFill>
        <p:spPr bwMode="auto">
          <a:xfrm>
            <a:off x="4139952" y="1052736"/>
            <a:ext cx="46805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ноголики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9" name="толпа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66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636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5842" name="Picture 2" descr="C:\Documents and Settings\Любашка\Мои документы\Валентина\уроки рисования\7 класс\7-16\боярыня Морозова\боярыня в синей шубе 1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0002"/>
            <a:ext cx="3207300" cy="4748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2357430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Склонившаяся боярыня в золотистом платке и голубой </a:t>
            </a:r>
            <a:r>
              <a:rPr lang="ru-RU" sz="2400" dirty="0" smtClean="0"/>
              <a:t>шубке </a:t>
            </a:r>
            <a:r>
              <a:rPr lang="ru-RU" sz="2400" dirty="0"/>
              <a:t>стала одним из проникновенных образов в картине. В нем </a:t>
            </a:r>
            <a:r>
              <a:rPr lang="ru-RU" sz="2400" dirty="0" smtClean="0"/>
              <a:t>воплотились </a:t>
            </a:r>
            <a:r>
              <a:rPr lang="ru-RU" sz="2400" dirty="0"/>
              <a:t>идеалы женской красоты и поэтичности допетровского времени.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1781552"/>
          </a:xfrm>
        </p:spPr>
        <p:txBody>
          <a:bodyPr/>
          <a:lstStyle/>
          <a:p>
            <a:r>
              <a:rPr lang="ru-RU" dirty="0" smtClean="0"/>
              <a:t>1. Познакомить учащихся с жизнью и творчеством великого русского художника В. И. Сурикова.</a:t>
            </a:r>
          </a:p>
          <a:p>
            <a:r>
              <a:rPr lang="ru-RU" dirty="0" smtClean="0"/>
              <a:t>2. Сформировать представление об историческом жанре в живописи.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dirty="0" smtClean="0"/>
              <a:t>Дать понятие историческому жанру;</a:t>
            </a:r>
          </a:p>
          <a:p>
            <a:pPr lvl="0"/>
            <a:r>
              <a:rPr lang="ru-RU" sz="2000" dirty="0" smtClean="0"/>
              <a:t>2. Познакомить с творчеством великого русского художника В. И. Сурикова на примере картин «Утро стрелецкой казни», «Меншиков в Березове», «Боярыня Морозова». ;</a:t>
            </a:r>
          </a:p>
          <a:p>
            <a:pPr lvl="0"/>
            <a:r>
              <a:rPr lang="ru-RU" sz="2000" dirty="0" smtClean="0"/>
              <a:t>3. Воспитывать нравственно-эстетическое отношение к миру и любовь к искусству.</a:t>
            </a:r>
          </a:p>
          <a:p>
            <a:pPr lvl="0"/>
            <a:r>
              <a:rPr lang="ru-RU" sz="2000" dirty="0" smtClean="0"/>
              <a:t>4. Развивать ассоциативно-образное мышление, творческую и познавательную активность.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068960"/>
            <a:ext cx="2520280" cy="710952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6866" name="Picture 2" descr="C:\Documents and Settings\Любашка\Мои документы\Валентина\уроки рисования\7 класс\7-16\боярыня Морозова\старуха в узорчатом платк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437" b="15370"/>
          <a:stretch>
            <a:fillRect/>
          </a:stretch>
        </p:blipFill>
        <p:spPr bwMode="auto">
          <a:xfrm>
            <a:off x="4427984" y="1844824"/>
            <a:ext cx="4572682" cy="46623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500306"/>
            <a:ext cx="42479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горестном раздумье застыла старуха мамка. Суриков -мастер «говорящих» деталей: </a:t>
            </a:r>
            <a:endParaRPr lang="ru-RU" sz="2400" dirty="0" smtClean="0"/>
          </a:p>
          <a:p>
            <a:r>
              <a:rPr lang="ru-RU" sz="2400" dirty="0" smtClean="0"/>
              <a:t>из-под </a:t>
            </a:r>
            <a:r>
              <a:rPr lang="ru-RU" sz="2400" dirty="0"/>
              <a:t>расшитого золотом платка старухи виднеется темный повойник раскольницы.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7889" name="Picture 1" descr="C:\Documents and Settings\Любашка\Мои документы\Валентина\уроки рисования\7 класс\7-16\боярыня Морозова\юродивый 1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020983" cy="5050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1340768"/>
            <a:ext cx="4214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Среди сочувствующих Морозовой лишь юродивый открыто отвечает двуперстием на ее призыв. В нем сильно горение веры, которое заставляет забывать о физических страданиях. «Я его на снегу писал... на снегу все пропитано светом... если бы я ад писал, то в огне позировать бы заставил бы и сам в огне сидел»,- говорил художник.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26625" name="Picture 1" descr="C:\Documents and Settings\Любашка\Мои документы\Валентина\уроки рисования\7 класс\7-16\боярыня Морозова Сур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" y="1844824"/>
            <a:ext cx="8916962" cy="4536504"/>
          </a:xfrm>
          <a:prstGeom prst="rect">
            <a:avLst/>
          </a:prstGeom>
          <a:noFill/>
        </p:spPr>
      </p:pic>
      <p:pic>
        <p:nvPicPr>
          <p:cNvPr id="7" name="девиз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3010" name="Picture 2" descr="C:\Documents and Settings\Любашка\Мои документы\Валентина\уроки рисования\7 класс\7-16\боярыня Морозова\эски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5941894" cy="5401721"/>
          </a:xfrm>
          <a:prstGeom prst="rect">
            <a:avLst/>
          </a:prstGeom>
          <a:noFill/>
        </p:spPr>
      </p:pic>
      <p:pic>
        <p:nvPicPr>
          <p:cNvPr id="6" name="эскиз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4034" name="Picture 2" descr="C:\Documents and Settings\Любашка\Мои документы\Валентина\уроки рисования\7 класс\7-16\боярыня Морозова\эскиз 1881-188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21" y="1571612"/>
            <a:ext cx="8383459" cy="4071966"/>
          </a:xfrm>
          <a:prstGeom prst="rect">
            <a:avLst/>
          </a:prstGeom>
          <a:noFill/>
        </p:spPr>
      </p:pic>
      <p:pic>
        <p:nvPicPr>
          <p:cNvPr id="44035" name="Picture 3" descr="C:\Documents and Settings\Любашка\Мои документы\Валентина\уроки рисования\7 класс\7-16\боярыня Морозова\эскиз 1884.bmp"/>
          <p:cNvPicPr>
            <a:picLocks noChangeAspect="1" noChangeArrowheads="1"/>
          </p:cNvPicPr>
          <p:nvPr/>
        </p:nvPicPr>
        <p:blipFill>
          <a:blip r:embed="rId3" cstate="print"/>
          <a:srcRect b="3703"/>
          <a:stretch>
            <a:fillRect/>
          </a:stretch>
        </p:blipFill>
        <p:spPr bwMode="auto">
          <a:xfrm>
            <a:off x="500034" y="1428736"/>
            <a:ext cx="8358214" cy="4346297"/>
          </a:xfrm>
          <a:prstGeom prst="rect">
            <a:avLst/>
          </a:prstGeom>
          <a:noFill/>
        </p:spPr>
      </p:pic>
      <p:pic>
        <p:nvPicPr>
          <p:cNvPr id="44036" name="Picture 4" descr="C:\Documents and Settings\Любашка\Мои документы\Валентина\уроки рисования\7 класс\7-16\боярыня Морозова\эскиз 1884-1885 акварель графит.bmp"/>
          <p:cNvPicPr>
            <a:picLocks noChangeAspect="1" noChangeArrowheads="1"/>
          </p:cNvPicPr>
          <p:nvPr/>
        </p:nvPicPr>
        <p:blipFill>
          <a:blip r:embed="rId4" cstate="print"/>
          <a:srcRect r="714" b="18040"/>
          <a:stretch>
            <a:fillRect/>
          </a:stretch>
        </p:blipFill>
        <p:spPr bwMode="auto">
          <a:xfrm>
            <a:off x="428596" y="1428736"/>
            <a:ext cx="8432662" cy="4357718"/>
          </a:xfrm>
          <a:prstGeom prst="rect">
            <a:avLst/>
          </a:prstGeom>
          <a:noFill/>
        </p:spPr>
      </p:pic>
      <p:pic>
        <p:nvPicPr>
          <p:cNvPr id="44037" name="Picture 5" descr="C:\Documents and Settings\Любашка\Мои документы\Валентина\уроки рисования\7 класс\7-16\боярыня Морозова\этюд картины 1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38914"/>
            <a:ext cx="8603452" cy="4547539"/>
          </a:xfrm>
          <a:prstGeom prst="rect">
            <a:avLst/>
          </a:prstGeom>
          <a:noFill/>
        </p:spPr>
      </p:pic>
      <p:pic>
        <p:nvPicPr>
          <p:cNvPr id="44038" name="Picture 6" descr="C:\Documents and Settings\Любашка\Мои документы\Валентина\уроки рисования\7 класс\7-16\боярыня Морозова\morozova-eskiz 1881.jpg"/>
          <p:cNvPicPr>
            <a:picLocks noChangeAspect="1" noChangeArrowheads="1"/>
          </p:cNvPicPr>
          <p:nvPr/>
        </p:nvPicPr>
        <p:blipFill>
          <a:blip r:embed="rId6" cstate="print"/>
          <a:srcRect t="9718" r="1600" b="11323"/>
          <a:stretch>
            <a:fillRect/>
          </a:stretch>
        </p:blipFill>
        <p:spPr bwMode="auto">
          <a:xfrm>
            <a:off x="0" y="1214422"/>
            <a:ext cx="8786842" cy="4643470"/>
          </a:xfrm>
          <a:prstGeom prst="rect">
            <a:avLst/>
          </a:prstGeom>
          <a:noFill/>
        </p:spPr>
      </p:pic>
      <p:pic>
        <p:nvPicPr>
          <p:cNvPr id="44039" name="Picture 7" descr="C:\Documents and Settings\Любашка\Мои документы\Валентина\уроки рисования\7 класс\7-16\боярыня Морозова Сурик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42984"/>
            <a:ext cx="9145908" cy="465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5058" name="Picture 2" descr="C:\Documents and Settings\Любашка\Мои документы\Валентина\уроки рисования\7 класс\7-16\боярыня Морозова\morozova-eskiz 188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42956" cy="6021288"/>
          </a:xfrm>
          <a:prstGeom prst="rect">
            <a:avLst/>
          </a:prstGeom>
          <a:noFill/>
        </p:spPr>
      </p:pic>
      <p:pic>
        <p:nvPicPr>
          <p:cNvPr id="5" name="ранни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экскурс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3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389120"/>
          </a:xfrm>
        </p:spPr>
        <p:txBody>
          <a:bodyPr/>
          <a:lstStyle/>
          <a:p>
            <a:r>
              <a:rPr lang="ru-RU" dirty="0" smtClean="0"/>
              <a:t>Дайте определение понятию «Исторический жанр».</a:t>
            </a:r>
          </a:p>
          <a:p>
            <a:r>
              <a:rPr lang="en-US" dirty="0" smtClean="0"/>
              <a:t>C </a:t>
            </a:r>
            <a:r>
              <a:rPr lang="ru-RU" dirty="0" smtClean="0"/>
              <a:t>творчеством какого художника мы познакомились на уроке? </a:t>
            </a:r>
          </a:p>
          <a:p>
            <a:r>
              <a:rPr lang="ru-RU" dirty="0" smtClean="0"/>
              <a:t>Как называются картины?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Любашка\Мои документы\Валентина\уроки рисования\7 класс\7-16\боярыня Морозова Суриков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айл:Surikov streltsi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3371689" cy="19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юбашка\Мои документы\Валентина\уроки рисования\7 класс\7-16\меншиков в березове.jpg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92917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На протяжении следующих уроков вам предстоит создать живописную работу, посвященную страницам истории.</a:t>
            </a:r>
          </a:p>
          <a:p>
            <a:r>
              <a:rPr lang="ru-RU" dirty="0" smtClean="0"/>
              <a:t>Один из сложных этапов - первый - выбор сюжета и поиск наиболее выразительной композиции.</a:t>
            </a:r>
          </a:p>
          <a:p>
            <a:r>
              <a:rPr lang="ru-RU" dirty="0" smtClean="0"/>
              <a:t>Для того чтобы образы будущих работ были глубоко прочувствованными, осмысленными, каждый дома подберите материал и обоснуйте свой выбор. Напишите об этом в тетради.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Направить свой поиск в нужное русло вам помогут вопросы</a:t>
            </a:r>
          </a:p>
          <a:p>
            <a:pPr lvl="0"/>
            <a:r>
              <a:rPr lang="ru-RU" dirty="0" smtClean="0"/>
              <a:t>Как вы понимаете слова Сурикова: «Нет ничего интереснее истории, только читая историю, понимаешь настоящее»?</a:t>
            </a:r>
          </a:p>
          <a:p>
            <a:pPr lvl="0"/>
            <a:r>
              <a:rPr lang="ru-RU" dirty="0" smtClean="0"/>
              <a:t>Какому историческому событию (незаурядной личности) вы хотели бы посвятить живописную работу?</a:t>
            </a:r>
          </a:p>
          <a:p>
            <a:pPr lvl="0"/>
            <a:r>
              <a:rPr lang="ru-RU" dirty="0" smtClean="0"/>
              <a:t>Какой момент исторического события вы положите в основу композиции? Почему?</a:t>
            </a:r>
          </a:p>
          <a:p>
            <a:pPr lvl="0"/>
            <a:r>
              <a:rPr lang="ru-RU" dirty="0" smtClean="0"/>
              <a:t>Какие литературные произведения вы читали об этом событии (или герое)? Знаете ли вы живописные или графические работы, посвященные этим событиям?</a:t>
            </a:r>
          </a:p>
          <a:p>
            <a:pPr lvl="0"/>
            <a:r>
              <a:rPr lang="ru-RU" dirty="0" smtClean="0"/>
              <a:t>Каким образом в своей будущей композиции выделите </a:t>
            </a:r>
            <a:r>
              <a:rPr lang="ru-RU" dirty="0" err="1" smtClean="0"/>
              <a:t>смыслообразующий</a:t>
            </a:r>
            <a:r>
              <a:rPr lang="ru-RU" dirty="0" smtClean="0"/>
              <a:t> центр?</a:t>
            </a:r>
          </a:p>
          <a:p>
            <a:pPr lvl="0"/>
            <a:r>
              <a:rPr lang="ru-RU" dirty="0" smtClean="0"/>
              <a:t>Какие цвета будут помогать зрителю понять вашу основную мысль?</a:t>
            </a:r>
          </a:p>
          <a:p>
            <a:pPr lvl="0"/>
            <a:r>
              <a:rPr lang="ru-RU" dirty="0" smtClean="0"/>
              <a:t>Как вы назвали бы свою картину?</a:t>
            </a:r>
          </a:p>
          <a:p>
            <a:pPr lvl="0"/>
            <a:r>
              <a:rPr lang="ru-RU" dirty="0" smtClean="0"/>
              <a:t>Почему вами выбрана эта тема, что хочется в ней выразить?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214554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внимание.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создании эскиза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сторической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картины.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Как называется крупнейший в мире музей  русского искусства?</a:t>
            </a:r>
          </a:p>
          <a:p>
            <a:pPr>
              <a:buNone/>
            </a:pPr>
            <a:r>
              <a:rPr lang="ru-RU" i="1" dirty="0" smtClean="0"/>
              <a:t>                                  Третьяковская галерея в Москве</a:t>
            </a:r>
          </a:p>
          <a:p>
            <a:pPr>
              <a:buNone/>
            </a:pPr>
            <a:r>
              <a:rPr lang="ru-RU" i="1" dirty="0" smtClean="0"/>
              <a:t>2. </a:t>
            </a:r>
            <a:r>
              <a:rPr lang="ru-RU" dirty="0" smtClean="0"/>
              <a:t>В каком году была основана Третьяковская галерея?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1856 г.</a:t>
            </a:r>
          </a:p>
          <a:p>
            <a:pPr>
              <a:buNone/>
            </a:pPr>
            <a:r>
              <a:rPr lang="ru-RU" i="1" dirty="0" smtClean="0"/>
              <a:t>3. </a:t>
            </a:r>
            <a:r>
              <a:rPr lang="ru-RU" dirty="0" smtClean="0"/>
              <a:t>Кто был основателем Третьяковской галереи?</a:t>
            </a:r>
          </a:p>
          <a:p>
            <a:pPr>
              <a:buNone/>
            </a:pPr>
            <a:r>
              <a:rPr lang="ru-RU" i="1" dirty="0" smtClean="0"/>
              <a:t>                                             Павел </a:t>
            </a:r>
            <a:r>
              <a:rPr lang="ru-RU" i="1" dirty="0" err="1" smtClean="0"/>
              <a:t>МихайловичТретьяков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4. </a:t>
            </a:r>
            <a:r>
              <a:rPr lang="ru-RU" dirty="0" smtClean="0"/>
              <a:t>Какие жанры наиболее популярны в Третьяковской галерее? </a:t>
            </a:r>
          </a:p>
          <a:p>
            <a:pPr>
              <a:buNone/>
            </a:pPr>
            <a:r>
              <a:rPr lang="ru-RU" i="1" dirty="0" smtClean="0"/>
              <a:t>	    Жанр тематической и исторической картины.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1027" name="Picture 3" descr="N:\урок ИКТ 2011\Репин П.М.trety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811832" cy="38813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1988840"/>
            <a:ext cx="6688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ответы.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4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У меня на столе лежат сердца 3 цветов, если Вам занятие понравилось, уходя с занятия, возьмите себе сердце красного цвета, если не понравилось – синего, если вы остались равнодушны – серого.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Понравилось        Не понравилось           Равнодушны</a:t>
            </a:r>
          </a:p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611560" y="3573016"/>
            <a:ext cx="1714500" cy="12144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3203848" y="3573016"/>
            <a:ext cx="1928812" cy="1071563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6084168" y="3645024"/>
            <a:ext cx="1928812" cy="1071563"/>
          </a:xfrm>
          <a:prstGeom prst="hear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Изобразительное искусство. Поурочные планы по программе Б.М. Неменского. – автор –составитель О.В. Свиридова, Волгоград: учитель, 2007.-223 с.</a:t>
            </a:r>
          </a:p>
          <a:p>
            <a:r>
              <a:rPr lang="ru-RU" dirty="0" smtClean="0"/>
              <a:t>Сокольникова Н.М. Изобразительное искусство: в 4 ч.: учебник для учащихся 5-8 </a:t>
            </a:r>
            <a:r>
              <a:rPr lang="ru-RU" dirty="0" err="1" smtClean="0"/>
              <a:t>кл</a:t>
            </a:r>
            <a:r>
              <a:rPr lang="ru-RU" dirty="0" smtClean="0"/>
              <a:t>. – Обнинск: Титул, 1996.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Исторический жанр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ИСТОРИЧЕСКИЙ ЖАНР</a:t>
            </a:r>
            <a:r>
              <a:rPr lang="ru-RU" dirty="0" smtClean="0"/>
              <a:t>  —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один из основных жанров изобразительного искусства, посвященный историческим событиям и деятелям, социально значимым явлениям в истории общества.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Василий Иванович Суриков</a:t>
            </a:r>
            <a:br>
              <a:rPr lang="ru-RU" b="1" dirty="0" smtClean="0"/>
            </a:br>
            <a:r>
              <a:rPr lang="ru-RU" dirty="0" smtClean="0"/>
              <a:t>12 (24) января 1848</a:t>
            </a:r>
            <a:r>
              <a:rPr lang="ru-RU" sz="3600" dirty="0" smtClean="0"/>
              <a:t>(Красноярск)- </a:t>
            </a:r>
            <a:br>
              <a:rPr lang="ru-RU" sz="3600" dirty="0" smtClean="0"/>
            </a:br>
            <a:r>
              <a:rPr lang="ru-RU" sz="3600" dirty="0" smtClean="0"/>
              <a:t>                                     </a:t>
            </a:r>
            <a:r>
              <a:rPr lang="ru-RU" dirty="0" smtClean="0"/>
              <a:t>6 </a:t>
            </a:r>
            <a:r>
              <a:rPr lang="ru-RU" smtClean="0"/>
              <a:t>марта 1916 </a:t>
            </a:r>
            <a:r>
              <a:rPr lang="ru-RU" sz="3600" dirty="0" smtClean="0"/>
              <a:t>(Крым)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214554"/>
            <a:ext cx="4757742" cy="41100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Василий Иванович Суриков - один из наиболее ярких представителей   исторического   жанра   в   русской   живописи. Творчество этого художника настолько широко и многогранно, что рамки одного урока не в состоянии вместить всю содержательную сторону его живописных повествований.</a:t>
            </a:r>
            <a:endParaRPr lang="ru-RU" dirty="0"/>
          </a:p>
        </p:txBody>
      </p:sp>
      <p:pic>
        <p:nvPicPr>
          <p:cNvPr id="4" name="Рисунок 3" descr="Василий Сур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Картины Сурикова - это целая поэма о борьбе и страданиях, героизме и трагических испытаниях русского человека.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C:\Documents and Settings\Любашка\Мои документы\Валентина\уроки рисования\7 класс\7-16\боярыня Морозова Суриков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62" y="1357298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юбашка\Мои документы\Валентина\уроки рисования\7 класс\7-16\меншиков в березове.jpg">
            <a:hlinkClick r:id="rId5" action="ppaction://hlinkfile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429132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Файл:Suvorov crossing the alp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553296"/>
            <a:ext cx="2106472" cy="2859465"/>
          </a:xfrm>
          <a:prstGeom prst="rect">
            <a:avLst/>
          </a:prstGeom>
          <a:noFill/>
        </p:spPr>
      </p:pic>
      <p:pic>
        <p:nvPicPr>
          <p:cNvPr id="1031" name="Picture 7" descr="Файл:Surikov Pokoreniye Sibiri Yermakom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380" y="4357694"/>
            <a:ext cx="4039426" cy="1928826"/>
          </a:xfrm>
          <a:prstGeom prst="rect">
            <a:avLst/>
          </a:prstGeom>
          <a:noFill/>
        </p:spPr>
      </p:pic>
      <p:pic>
        <p:nvPicPr>
          <p:cNvPr id="1033" name="Picture 9" descr="Файл:Surikov190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1857363"/>
            <a:ext cx="4000528" cy="215528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14744" y="4071942"/>
            <a:ext cx="297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>
                <a:solidFill>
                  <a:schemeClr val="bg1"/>
                </a:solidFill>
              </a:rPr>
              <a:t>«Утро стрелецкой казни»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5949280"/>
            <a:ext cx="233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i="1" dirty="0">
                <a:solidFill>
                  <a:srgbClr val="FFFF00"/>
                </a:solidFill>
              </a:rPr>
              <a:t>«Меншиков в Березове»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2579" y="2996952"/>
            <a:ext cx="23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>
                <a:solidFill>
                  <a:srgbClr val="FFFF00"/>
                </a:solidFill>
              </a:rPr>
              <a:t>«Боярыня Морозова»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5857892"/>
            <a:ext cx="333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>
                <a:solidFill>
                  <a:srgbClr val="FFFF00"/>
                </a:solidFill>
              </a:rPr>
              <a:t>«Покорение Сибири Ермаком»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13146" y="5733256"/>
            <a:ext cx="2330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i="1" dirty="0">
                <a:solidFill>
                  <a:srgbClr val="FFFF00"/>
                </a:solidFill>
              </a:rPr>
              <a:t>«Переход </a:t>
            </a:r>
            <a:endParaRPr lang="ru-RU" sz="16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1600" i="1" dirty="0" smtClean="0">
                <a:solidFill>
                  <a:srgbClr val="FFFF00"/>
                </a:solidFill>
              </a:rPr>
              <a:t>Суворова </a:t>
            </a:r>
            <a:r>
              <a:rPr lang="ru-RU" sz="1600" i="1" dirty="0">
                <a:solidFill>
                  <a:srgbClr val="FFFF00"/>
                </a:solidFill>
              </a:rPr>
              <a:t>через Альпы»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00240"/>
            <a:ext cx="192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/>
              <a:t>«Степан Разин»</a:t>
            </a:r>
          </a:p>
        </p:txBody>
      </p:sp>
      <p:pic>
        <p:nvPicPr>
          <p:cNvPr id="19" name="Рисунок 18" descr="Файл:Surikov streltsi.jpg">
            <a:hlinkClick r:id="rId13" action="ppaction://hlinksldjump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2013" y="2675982"/>
            <a:ext cx="3371689" cy="19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428992" y="4214818"/>
            <a:ext cx="3046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 </a:t>
            </a: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i="1" dirty="0">
                <a:solidFill>
                  <a:srgbClr val="FFFF00"/>
                </a:solidFill>
              </a:rPr>
              <a:t>Утро стрелецкой казни»</a:t>
            </a:r>
          </a:p>
        </p:txBody>
      </p:sp>
      <p:pic>
        <p:nvPicPr>
          <p:cNvPr id="20" name="В искусстве и судьб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31641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«Утро стрелецкой казни»</a:t>
            </a:r>
            <a:endParaRPr lang="ru-RU" dirty="0"/>
          </a:p>
        </p:txBody>
      </p:sp>
      <p:pic>
        <p:nvPicPr>
          <p:cNvPr id="4" name="Содержимое 3" descr="Файл:Surikov streltsi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00108"/>
            <a:ext cx="82868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нец 1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полотно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132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8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елец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9289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юбашка\Мои документы\Валентина\уроки рисования\7 класс\7-16\800px-Surikov_streltsi[1].jpg"/>
          <p:cNvPicPr/>
          <p:nvPr/>
        </p:nvPicPr>
        <p:blipFill>
          <a:blip r:embed="rId4" cstate="print"/>
          <a:srcRect l="13177" t="39344" r="73267" b="30164"/>
          <a:stretch>
            <a:fillRect/>
          </a:stretch>
        </p:blipFill>
        <p:spPr bwMode="auto">
          <a:xfrm>
            <a:off x="6786578" y="285729"/>
            <a:ext cx="21575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центре картины - стрелец, стоящий на телеге. Он </a:t>
            </a:r>
            <a:r>
              <a:rPr lang="ru-RU" dirty="0" smtClean="0"/>
              <a:t>прощается </a:t>
            </a:r>
            <a:r>
              <a:rPr lang="ru-RU" dirty="0"/>
              <a:t>с народом, низко кланяясь ему по старинному русскому обычаю.</a:t>
            </a:r>
          </a:p>
          <a:p>
            <a:r>
              <a:rPr lang="ru-RU" dirty="0" smtClean="0"/>
              <a:t>			Погружен </a:t>
            </a:r>
            <a:r>
              <a:rPr lang="ru-RU" dirty="0"/>
              <a:t>в горькие и гневные </a:t>
            </a:r>
            <a:r>
              <a:rPr lang="ru-RU" dirty="0" smtClean="0"/>
              <a:t>			размышления чернобородый 			стрелец</a:t>
            </a:r>
            <a:r>
              <a:rPr lang="ru-RU" dirty="0"/>
              <a:t>. Этот человек не </a:t>
            </a:r>
            <a:r>
              <a:rPr lang="ru-RU" dirty="0" smtClean="0"/>
              <a:t>				сломлен</a:t>
            </a:r>
            <a:r>
              <a:rPr lang="ru-RU" dirty="0"/>
              <a:t>. В нем нет ни страха, </a:t>
            </a:r>
            <a:r>
              <a:rPr lang="ru-RU" dirty="0" smtClean="0"/>
              <a:t>			ни </a:t>
            </a:r>
            <a:r>
              <a:rPr lang="ru-RU" dirty="0"/>
              <a:t>смирения.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714620"/>
            <a:ext cx="5572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 рыжебородого стрельца </a:t>
            </a:r>
          </a:p>
          <a:p>
            <a:r>
              <a:rPr lang="ru-RU" dirty="0" smtClean="0"/>
              <a:t>Суриков долго искал. «Рыжий </a:t>
            </a:r>
          </a:p>
          <a:p>
            <a:r>
              <a:rPr lang="ru-RU" dirty="0" smtClean="0"/>
              <a:t>стрелец это могильщик, на кладбище я его увидел, - рассказывал художник, - злой, непокорный тип». С ненавистью и внутренней </a:t>
            </a:r>
          </a:p>
          <a:p>
            <a:r>
              <a:rPr lang="ru-RU" dirty="0" smtClean="0"/>
              <a:t>убежденностью смотрит рыжий </a:t>
            </a:r>
          </a:p>
          <a:p>
            <a:r>
              <a:rPr lang="ru-RU" dirty="0" smtClean="0"/>
              <a:t>стрелец на своего врага - царя, а </a:t>
            </a:r>
          </a:p>
          <a:p>
            <a:r>
              <a:rPr lang="ru-RU" dirty="0" smtClean="0"/>
              <a:t>тот словно отвечает ему </a:t>
            </a:r>
          </a:p>
          <a:p>
            <a:r>
              <a:rPr lang="ru-RU" dirty="0" smtClean="0"/>
              <a:t>остекленевшим от ярости взглядом. </a:t>
            </a:r>
          </a:p>
          <a:p>
            <a:r>
              <a:rPr lang="ru-RU" dirty="0" smtClean="0"/>
              <a:t>В пересечении их взглядов – </a:t>
            </a:r>
          </a:p>
          <a:p>
            <a:r>
              <a:rPr lang="ru-RU" dirty="0" smtClean="0"/>
              <a:t>непримиримость столкнувшихся </a:t>
            </a:r>
          </a:p>
          <a:p>
            <a:r>
              <a:rPr lang="ru-RU" dirty="0" smtClean="0"/>
              <a:t>сил. </a:t>
            </a:r>
            <a:r>
              <a:rPr lang="en-US" dirty="0" smtClean="0"/>
              <a:t>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Любашка\Мои документы\Валентина\уроки рисования\7 класс\7-16\800px-Surikov_streltsi[1].jpg"/>
          <p:cNvPicPr>
            <a:picLocks noGrp="1"/>
          </p:cNvPicPr>
          <p:nvPr>
            <p:ph idx="1"/>
          </p:nvPr>
        </p:nvPicPr>
        <p:blipFill>
          <a:blip r:embed="rId2" cstate="print"/>
          <a:srcRect l="76636" t="33770" r="10872" b="36722"/>
          <a:stretch>
            <a:fillRect/>
          </a:stretch>
        </p:blipFill>
        <p:spPr bwMode="auto">
          <a:xfrm>
            <a:off x="0" y="0"/>
            <a:ext cx="3206330" cy="39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34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0"/>
            <a:ext cx="58578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Великолепен портрет молодого Петра, с пламенем в глазах, с конвульсивно сжатым ртом...</a:t>
            </a:r>
          </a:p>
          <a:p>
            <a:r>
              <a:rPr lang="ru-RU" sz="2800" dirty="0"/>
              <a:t>Мглистый сумрак раннего утра, в котором еще виден свет горящих свечей, создает образ трудного, мучительного рождения нового дня и воспринимается как поэтическая метафора, </a:t>
            </a:r>
            <a:r>
              <a:rPr lang="ru-RU" sz="2800" dirty="0" smtClean="0"/>
              <a:t>обобщенно </a:t>
            </a:r>
            <a:r>
              <a:rPr lang="ru-RU" sz="2800" dirty="0"/>
              <a:t>выражающая смысл исторической минуты - «начало славных дней Петра мрачили мятежи и казни» (А. С. Пушкин).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</TotalTime>
  <Words>1008</Words>
  <Application>Microsoft Office PowerPoint</Application>
  <PresentationFormat>Экран (4:3)</PresentationFormat>
  <Paragraphs>107</Paragraphs>
  <Slides>31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                    Историческая тема в искусстве.   Творчество  Василия Ивановича Сурикова.</vt:lpstr>
      <vt:lpstr>Цели:</vt:lpstr>
      <vt:lpstr>Опрос</vt:lpstr>
      <vt:lpstr>Исторический жанр</vt:lpstr>
      <vt:lpstr>Василий Иванович Суриков 12 (24) января 1848(Красноярск)-                                       6 марта 1916 (Крым)</vt:lpstr>
      <vt:lpstr>Картины Сурикова - это целая поэма о борьбе и страданиях, героизме и трагических испытаниях русского человека.</vt:lpstr>
      <vt:lpstr>«Утро стрелецкой казни»</vt:lpstr>
      <vt:lpstr>Слайд 8</vt:lpstr>
      <vt:lpstr>Слайд 9</vt:lpstr>
      <vt:lpstr>«Меншиков в Березове»</vt:lpstr>
      <vt:lpstr>Образ Меншикова</vt:lpstr>
      <vt:lpstr>«Меншиков в Березове»</vt:lpstr>
      <vt:lpstr>«Меншиков в Березове»</vt:lpstr>
      <vt:lpstr>«Меншиков в Березове»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Закрепление материала</vt:lpstr>
      <vt:lpstr>Домашнее задание</vt:lpstr>
      <vt:lpstr>Домашнее задание</vt:lpstr>
      <vt:lpstr>Слайд 29</vt:lpstr>
      <vt:lpstr>Рефлексия</vt:lpstr>
      <vt:lpstr>Литература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Историческая тема в искусстве.   Творчество  Василия Ивановича Сурикова.</dc:title>
  <dc:creator>Любашка</dc:creator>
  <cp:lastModifiedBy>Admin</cp:lastModifiedBy>
  <cp:revision>59</cp:revision>
  <dcterms:created xsi:type="dcterms:W3CDTF">2010-01-17T11:04:14Z</dcterms:created>
  <dcterms:modified xsi:type="dcterms:W3CDTF">2012-01-16T21:06:27Z</dcterms:modified>
</cp:coreProperties>
</file>