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Lst>
  <p:notesMasterIdLst>
    <p:notesMasterId r:id="rId70"/>
  </p:notesMasterIdLst>
  <p:sldIdLst>
    <p:sldId id="266" r:id="rId2"/>
    <p:sldId id="260" r:id="rId3"/>
    <p:sldId id="275" r:id="rId4"/>
    <p:sldId id="276" r:id="rId5"/>
    <p:sldId id="268" r:id="rId6"/>
    <p:sldId id="267" r:id="rId7"/>
    <p:sldId id="269" r:id="rId8"/>
    <p:sldId id="270" r:id="rId9"/>
    <p:sldId id="271" r:id="rId10"/>
    <p:sldId id="272" r:id="rId11"/>
    <p:sldId id="273"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74" r:id="rId32"/>
    <p:sldId id="296" r:id="rId33"/>
    <p:sldId id="297" r:id="rId34"/>
    <p:sldId id="298" r:id="rId35"/>
    <p:sldId id="332" r:id="rId36"/>
    <p:sldId id="302" r:id="rId37"/>
    <p:sldId id="303" r:id="rId38"/>
    <p:sldId id="304" r:id="rId39"/>
    <p:sldId id="305" r:id="rId40"/>
    <p:sldId id="306" r:id="rId41"/>
    <p:sldId id="307" r:id="rId42"/>
    <p:sldId id="308" r:id="rId43"/>
    <p:sldId id="309" r:id="rId44"/>
    <p:sldId id="310" r:id="rId45"/>
    <p:sldId id="311" r:id="rId46"/>
    <p:sldId id="312" r:id="rId47"/>
    <p:sldId id="313" r:id="rId48"/>
    <p:sldId id="314" r:id="rId49"/>
    <p:sldId id="315" r:id="rId50"/>
    <p:sldId id="316" r:id="rId51"/>
    <p:sldId id="317" r:id="rId52"/>
    <p:sldId id="318" r:id="rId53"/>
    <p:sldId id="319" r:id="rId54"/>
    <p:sldId id="320" r:id="rId55"/>
    <p:sldId id="321" r:id="rId56"/>
    <p:sldId id="322" r:id="rId57"/>
    <p:sldId id="323" r:id="rId58"/>
    <p:sldId id="324" r:id="rId59"/>
    <p:sldId id="325" r:id="rId60"/>
    <p:sldId id="326" r:id="rId61"/>
    <p:sldId id="327" r:id="rId62"/>
    <p:sldId id="328" r:id="rId63"/>
    <p:sldId id="329" r:id="rId64"/>
    <p:sldId id="330" r:id="rId65"/>
    <p:sldId id="331" r:id="rId66"/>
    <p:sldId id="299" r:id="rId67"/>
    <p:sldId id="300" r:id="rId68"/>
    <p:sldId id="301" r:id="rId6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3A0000"/>
    <a:srgbClr val="800000"/>
    <a:srgbClr val="FFCC99"/>
    <a:srgbClr val="000064"/>
    <a:srgbClr val="0000D0"/>
    <a:srgbClr val="0066CC"/>
    <a:srgbClr val="339933"/>
    <a:srgbClr val="008000"/>
    <a:srgbClr val="96969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405" autoAdjust="0"/>
    <p:restoredTop sz="94660"/>
  </p:normalViewPr>
  <p:slideViewPr>
    <p:cSldViewPr>
      <p:cViewPr>
        <p:scale>
          <a:sx n="66" d="100"/>
          <a:sy n="66" d="100"/>
        </p:scale>
        <p:origin x="-114" y="-4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368685763" cy="368685763"/>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122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C5777801-92C6-4466-9F62-1438B0BD9D9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D33D3DD5-57E2-4A9C-8432-C3222361DDD6}" type="slidenum">
              <a:rPr lang="en-US"/>
              <a:pPr/>
              <a:t>1</a:t>
            </a:fld>
            <a:endParaRPr 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3DDF0CAD-B8D8-4216-BAF7-0773D7C8EE02}" type="slidenum">
              <a:rPr lang="en-US"/>
              <a:pPr/>
              <a:t>31</a:t>
            </a:fld>
            <a:endParaRPr 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11D42C52-462C-4C20-A05F-B0A035B67D22}" type="slidenum">
              <a:rPr lang="en-US"/>
              <a:pPr/>
              <a:t>2</a:t>
            </a:fld>
            <a:endParaRPr 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D15A6D50-A097-42E6-8F40-25DC20E139D9}" type="slidenum">
              <a:rPr lang="en-US"/>
              <a:pPr/>
              <a:t>5</a:t>
            </a:fld>
            <a:endParaRPr 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E6F7BF47-7851-46CA-AFB2-674981D6F5B6}" type="slidenum">
              <a:rPr lang="en-US"/>
              <a:pPr/>
              <a:t>6</a:t>
            </a:fld>
            <a:endParaRPr 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4EFA0031-E3AC-4FED-9FD2-32F0964F31E0}" type="slidenum">
              <a:rPr lang="en-US"/>
              <a:pPr/>
              <a:t>7</a:t>
            </a:fld>
            <a:endParaRPr 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01B0A732-BFDE-4090-988C-DBE01EDB9B4C}" type="slidenum">
              <a:rPr lang="en-US"/>
              <a:pPr/>
              <a:t>8</a:t>
            </a:fld>
            <a:endParaRPr 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FC0D11E1-7813-46F2-BFD1-193D578C99FF}" type="slidenum">
              <a:rPr lang="en-US"/>
              <a:pPr/>
              <a:t>9</a:t>
            </a:fld>
            <a:endParaRPr 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576AF47-82E5-40C4-B3DC-7BBF8B0E5733}" type="slidenum">
              <a:rPr lang="en-US"/>
              <a:pPr/>
              <a:t>10</a:t>
            </a:fld>
            <a:endParaRPr 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A19493B7-0BAD-458B-849B-1817B1D9537F}" type="slidenum">
              <a:rPr lang="en-US"/>
              <a:pPr/>
              <a:t>11</a:t>
            </a:fld>
            <a:endParaRPr 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defRPr/>
            </a:pPr>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pPr>
              <a:defRPr/>
            </a:pPr>
            <a:fld id="{16101C8D-86B0-45AE-AC77-8CBE46E897F5}" type="slidenum">
              <a:rPr lang="en-US" smtClean="0"/>
              <a:pPr>
                <a:defRPr/>
              </a:pPr>
              <a:t>‹#›</a:t>
            </a:fld>
            <a:endParaRPr lang="en-US"/>
          </a:p>
        </p:txBody>
      </p:sp>
      <p:pic>
        <p:nvPicPr>
          <p:cNvPr id="7" name="Picture 86" descr="oldbookcover"/>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p:fade thruBlk="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pPr>
              <a:defRPr/>
            </a:pPr>
            <a:fld id="{A4FB6CD7-9088-412D-AE5C-7F16F4AD559A}" type="slidenum">
              <a:rPr lang="en-US" smtClean="0"/>
              <a:pPr>
                <a:defRPr/>
              </a:pPr>
              <a:t>‹#›</a:t>
            </a:fld>
            <a:endParaRPr lang="en-US"/>
          </a:p>
        </p:txBody>
      </p:sp>
    </p:spTree>
  </p:cSld>
  <p:clrMapOvr>
    <a:masterClrMapping/>
  </p:clrMapOvr>
  <p:transition spd="slow">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pPr>
              <a:defRPr/>
            </a:pPr>
            <a:fld id="{B462BACF-15A6-44D7-BF55-188F70CA504A}" type="slidenum">
              <a:rPr lang="en-US" smtClean="0"/>
              <a:pPr>
                <a:defRPr/>
              </a:pPr>
              <a:t>‹#›</a:t>
            </a:fld>
            <a:endParaRPr lang="en-US"/>
          </a:p>
        </p:txBody>
      </p:sp>
    </p:spTree>
  </p:cSld>
  <p:clrMapOvr>
    <a:masterClrMapping/>
  </p:clrMapOvr>
  <p:transition spd="slow">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550" y="274638"/>
            <a:ext cx="74168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71550" y="1600200"/>
            <a:ext cx="36322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756150" y="1600200"/>
            <a:ext cx="36322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C04266-96EC-443C-AA54-AEFB31F72AD2}" type="slidenum">
              <a:rPr lang="en-US"/>
              <a:pPr>
                <a:defRPr/>
              </a:pPr>
              <a:t>‹#›</a:t>
            </a:fld>
            <a:endParaRPr lang="en-US"/>
          </a:p>
        </p:txBody>
      </p:sp>
    </p:spTree>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pPr>
              <a:defRPr/>
            </a:pPr>
            <a:fld id="{8DFA7C98-2F0C-4B93-98C8-BA10043915AB}" type="slidenum">
              <a:rPr lang="en-US" smtClean="0"/>
              <a:pPr>
                <a:defRPr/>
              </a:pPr>
              <a:t>‹#›</a:t>
            </a:fld>
            <a:endParaRPr lang="en-US"/>
          </a:p>
        </p:txBody>
      </p:sp>
    </p:spTree>
  </p:cSld>
  <p:clrMapOvr>
    <a:masterClrMapping/>
  </p:clrMapOvr>
  <p:transition spd="slow">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defRPr/>
            </a:pPr>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pPr>
              <a:defRPr/>
            </a:pPr>
            <a:fld id="{990E0863-1C8D-4B66-87FD-597E7DF0ECB4}" type="slidenum">
              <a:rPr lang="en-US" smtClean="0"/>
              <a:pPr>
                <a:defRPr/>
              </a:pPr>
              <a:t>‹#›</a:t>
            </a:fld>
            <a:endParaRPr lang="en-US"/>
          </a:p>
        </p:txBody>
      </p:sp>
    </p:spTree>
  </p:cSld>
  <p:clrMapOvr>
    <a:masterClrMapping/>
  </p:clrMapOvr>
  <p:transition spd="slow">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defRPr/>
            </a:pPr>
            <a:endParaRPr lang="en-US"/>
          </a:p>
        </p:txBody>
      </p:sp>
      <p:sp>
        <p:nvSpPr>
          <p:cNvPr id="6" name="Нижний колонтитул 5"/>
          <p:cNvSpPr>
            <a:spLocks noGrp="1"/>
          </p:cNvSpPr>
          <p:nvPr>
            <p:ph type="ftr" sz="quarter" idx="11"/>
          </p:nvPr>
        </p:nvSpPr>
        <p:spPr/>
        <p:txBody>
          <a:bodyPr/>
          <a:lstStyle/>
          <a:p>
            <a:pPr>
              <a:defRPr/>
            </a:pPr>
            <a:endParaRPr lang="en-US"/>
          </a:p>
        </p:txBody>
      </p:sp>
      <p:sp>
        <p:nvSpPr>
          <p:cNvPr id="7" name="Номер слайда 6"/>
          <p:cNvSpPr>
            <a:spLocks noGrp="1"/>
          </p:cNvSpPr>
          <p:nvPr>
            <p:ph type="sldNum" sz="quarter" idx="12"/>
          </p:nvPr>
        </p:nvSpPr>
        <p:spPr/>
        <p:txBody>
          <a:bodyPr/>
          <a:lstStyle/>
          <a:p>
            <a:pPr>
              <a:defRPr/>
            </a:pPr>
            <a:fld id="{FA64CEC6-10A0-4EE3-B54A-41D22BF4E221}" type="slidenum">
              <a:rPr lang="en-US" smtClean="0"/>
              <a:pPr>
                <a:defRPr/>
              </a:pPr>
              <a:t>‹#›</a:t>
            </a:fld>
            <a:endParaRPr lang="en-US"/>
          </a:p>
        </p:txBody>
      </p:sp>
    </p:spTree>
  </p:cSld>
  <p:clrMapOvr>
    <a:masterClrMapping/>
  </p:clrMapOvr>
  <p:transition spd="slow">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defRPr/>
            </a:pPr>
            <a:endParaRPr lang="en-US"/>
          </a:p>
        </p:txBody>
      </p:sp>
      <p:sp>
        <p:nvSpPr>
          <p:cNvPr id="8" name="Нижний колонтитул 7"/>
          <p:cNvSpPr>
            <a:spLocks noGrp="1"/>
          </p:cNvSpPr>
          <p:nvPr>
            <p:ph type="ftr" sz="quarter" idx="11"/>
          </p:nvPr>
        </p:nvSpPr>
        <p:spPr/>
        <p:txBody>
          <a:bodyPr/>
          <a:lstStyle/>
          <a:p>
            <a:pPr>
              <a:defRPr/>
            </a:pPr>
            <a:endParaRPr lang="en-US"/>
          </a:p>
        </p:txBody>
      </p:sp>
      <p:sp>
        <p:nvSpPr>
          <p:cNvPr id="9" name="Номер слайда 8"/>
          <p:cNvSpPr>
            <a:spLocks noGrp="1"/>
          </p:cNvSpPr>
          <p:nvPr>
            <p:ph type="sldNum" sz="quarter" idx="12"/>
          </p:nvPr>
        </p:nvSpPr>
        <p:spPr/>
        <p:txBody>
          <a:bodyPr/>
          <a:lstStyle/>
          <a:p>
            <a:pPr>
              <a:defRPr/>
            </a:pPr>
            <a:fld id="{9114BEBA-B395-4712-90D6-0C9DBC2A800D}" type="slidenum">
              <a:rPr lang="en-US" smtClean="0"/>
              <a:pPr>
                <a:defRPr/>
              </a:pPr>
              <a:t>‹#›</a:t>
            </a:fld>
            <a:endParaRPr lang="en-US"/>
          </a:p>
        </p:txBody>
      </p:sp>
    </p:spTree>
  </p:cSld>
  <p:clrMapOvr>
    <a:masterClrMapping/>
  </p:clrMapOvr>
  <p:transition spd="slow">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defRPr/>
            </a:pPr>
            <a:endParaRPr lang="en-US"/>
          </a:p>
        </p:txBody>
      </p:sp>
      <p:sp>
        <p:nvSpPr>
          <p:cNvPr id="4" name="Нижний колонтитул 3"/>
          <p:cNvSpPr>
            <a:spLocks noGrp="1"/>
          </p:cNvSpPr>
          <p:nvPr>
            <p:ph type="ftr" sz="quarter" idx="11"/>
          </p:nvPr>
        </p:nvSpPr>
        <p:spPr/>
        <p:txBody>
          <a:bodyPr/>
          <a:lstStyle/>
          <a:p>
            <a:pPr>
              <a:defRPr/>
            </a:pPr>
            <a:endParaRPr lang="en-US"/>
          </a:p>
        </p:txBody>
      </p:sp>
      <p:sp>
        <p:nvSpPr>
          <p:cNvPr id="5" name="Номер слайда 4"/>
          <p:cNvSpPr>
            <a:spLocks noGrp="1"/>
          </p:cNvSpPr>
          <p:nvPr>
            <p:ph type="sldNum" sz="quarter" idx="12"/>
          </p:nvPr>
        </p:nvSpPr>
        <p:spPr/>
        <p:txBody>
          <a:bodyPr/>
          <a:lstStyle/>
          <a:p>
            <a:pPr>
              <a:defRPr/>
            </a:pPr>
            <a:fld id="{22A8A577-5B0A-46BC-9EA7-E811816CAA31}" type="slidenum">
              <a:rPr lang="en-US" smtClean="0"/>
              <a:pPr>
                <a:defRPr/>
              </a:pPr>
              <a:t>‹#›</a:t>
            </a:fld>
            <a:endParaRPr lang="en-US"/>
          </a:p>
        </p:txBody>
      </p:sp>
    </p:spTree>
  </p:cSld>
  <p:clrMapOvr>
    <a:masterClrMapping/>
  </p:clrMapOvr>
  <p:transition spd="slow">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endParaRPr lang="en-US"/>
          </a:p>
        </p:txBody>
      </p:sp>
      <p:sp>
        <p:nvSpPr>
          <p:cNvPr id="3" name="Нижний колонтитул 2"/>
          <p:cNvSpPr>
            <a:spLocks noGrp="1"/>
          </p:cNvSpPr>
          <p:nvPr>
            <p:ph type="ftr" sz="quarter" idx="11"/>
          </p:nvPr>
        </p:nvSpPr>
        <p:spPr/>
        <p:txBody>
          <a:bodyPr/>
          <a:lstStyle/>
          <a:p>
            <a:pPr>
              <a:defRPr/>
            </a:pPr>
            <a:endParaRPr lang="en-US"/>
          </a:p>
        </p:txBody>
      </p:sp>
      <p:sp>
        <p:nvSpPr>
          <p:cNvPr id="4" name="Номер слайда 3"/>
          <p:cNvSpPr>
            <a:spLocks noGrp="1"/>
          </p:cNvSpPr>
          <p:nvPr>
            <p:ph type="sldNum" sz="quarter" idx="12"/>
          </p:nvPr>
        </p:nvSpPr>
        <p:spPr/>
        <p:txBody>
          <a:bodyPr/>
          <a:lstStyle/>
          <a:p>
            <a:pPr>
              <a:defRPr/>
            </a:pPr>
            <a:fld id="{CAA3BF05-FE7B-494F-85C0-71A02323DFCF}" type="slidenum">
              <a:rPr lang="en-US" smtClean="0"/>
              <a:pPr>
                <a:defRPr/>
              </a:pPr>
              <a:t>‹#›</a:t>
            </a:fld>
            <a:endParaRPr lang="en-US"/>
          </a:p>
        </p:txBody>
      </p:sp>
    </p:spTree>
  </p:cSld>
  <p:clrMapOvr>
    <a:masterClrMapping/>
  </p:clrMapOvr>
  <p:transition spd="slow">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endParaRPr lang="en-US"/>
          </a:p>
        </p:txBody>
      </p:sp>
      <p:sp>
        <p:nvSpPr>
          <p:cNvPr id="6" name="Нижний колонтитул 5"/>
          <p:cNvSpPr>
            <a:spLocks noGrp="1"/>
          </p:cNvSpPr>
          <p:nvPr>
            <p:ph type="ftr" sz="quarter" idx="11"/>
          </p:nvPr>
        </p:nvSpPr>
        <p:spPr/>
        <p:txBody>
          <a:bodyPr/>
          <a:lstStyle/>
          <a:p>
            <a:pPr>
              <a:defRPr/>
            </a:pPr>
            <a:endParaRPr lang="en-US"/>
          </a:p>
        </p:txBody>
      </p:sp>
      <p:sp>
        <p:nvSpPr>
          <p:cNvPr id="7" name="Номер слайда 6"/>
          <p:cNvSpPr>
            <a:spLocks noGrp="1"/>
          </p:cNvSpPr>
          <p:nvPr>
            <p:ph type="sldNum" sz="quarter" idx="12"/>
          </p:nvPr>
        </p:nvSpPr>
        <p:spPr/>
        <p:txBody>
          <a:bodyPr/>
          <a:lstStyle/>
          <a:p>
            <a:pPr>
              <a:defRPr/>
            </a:pPr>
            <a:fld id="{C9C9A55A-735D-43E1-B508-360EDD8B727C}" type="slidenum">
              <a:rPr lang="en-US" smtClean="0"/>
              <a:pPr>
                <a:defRPr/>
              </a:pPr>
              <a:t>‹#›</a:t>
            </a:fld>
            <a:endParaRPr lang="en-US"/>
          </a:p>
        </p:txBody>
      </p:sp>
    </p:spTree>
  </p:cSld>
  <p:clrMapOvr>
    <a:masterClrMapping/>
  </p:clrMapOvr>
  <p:transition spd="slow">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endParaRPr lang="en-US"/>
          </a:p>
        </p:txBody>
      </p:sp>
      <p:sp>
        <p:nvSpPr>
          <p:cNvPr id="6" name="Нижний колонтитул 5"/>
          <p:cNvSpPr>
            <a:spLocks noGrp="1"/>
          </p:cNvSpPr>
          <p:nvPr>
            <p:ph type="ftr" sz="quarter" idx="11"/>
          </p:nvPr>
        </p:nvSpPr>
        <p:spPr/>
        <p:txBody>
          <a:bodyPr/>
          <a:lstStyle/>
          <a:p>
            <a:pPr>
              <a:defRPr/>
            </a:pPr>
            <a:endParaRPr lang="en-US"/>
          </a:p>
        </p:txBody>
      </p:sp>
      <p:sp>
        <p:nvSpPr>
          <p:cNvPr id="7" name="Номер слайда 6"/>
          <p:cNvSpPr>
            <a:spLocks noGrp="1"/>
          </p:cNvSpPr>
          <p:nvPr>
            <p:ph type="sldNum" sz="quarter" idx="12"/>
          </p:nvPr>
        </p:nvSpPr>
        <p:spPr/>
        <p:txBody>
          <a:bodyPr/>
          <a:lstStyle/>
          <a:p>
            <a:pPr>
              <a:defRPr/>
            </a:pPr>
            <a:fld id="{14D2FFF0-94BA-48DA-ADDF-90C0207B582B}" type="slidenum">
              <a:rPr lang="en-US" smtClean="0"/>
              <a:pPr>
                <a:defRPr/>
              </a:pPr>
              <a:t>‹#›</a:t>
            </a:fld>
            <a:endParaRPr lang="en-US"/>
          </a:p>
        </p:txBody>
      </p:sp>
    </p:spTree>
  </p:cSld>
  <p:clrMapOvr>
    <a:masterClrMapping/>
  </p:clrMapOvr>
  <p:transition spd="slow">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0D6D3AA1-505F-45B8-A77E-AC2D3BF0D84A}" type="slidenum">
              <a:rPr lang="en-US" smtClean="0"/>
              <a:pPr>
                <a:defRPr/>
              </a:pPr>
              <a:t>‹#›</a:t>
            </a:fld>
            <a:endParaRPr lang="en-US"/>
          </a:p>
        </p:txBody>
      </p:sp>
      <p:pic>
        <p:nvPicPr>
          <p:cNvPr id="7" name="Picture 104" descr="oldbook"/>
          <p:cNvPicPr>
            <a:picLocks noChangeAspect="1" noChangeArrowheads="1"/>
          </p:cNvPicPr>
          <p:nvPr userDrawn="1"/>
        </p:nvPicPr>
        <p:blipFill>
          <a:blip r:embed="rId14"/>
          <a:srcRect/>
          <a:stretch>
            <a:fillRect/>
          </a:stretch>
        </p:blipFill>
        <p:spPr bwMode="auto">
          <a:xfrm>
            <a:off x="0" y="0"/>
            <a:ext cx="9144000" cy="68532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Lst>
  <p:transition spd="slow">
    <p:fade thruBlk="1"/>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audio" Target="file:///C:\Documents%20and%20Settings\Natalya\&#1056;&#1072;&#1073;&#1086;&#1095;&#1080;&#1081;%20&#1089;&#1090;&#1086;&#1083;\&#1055;&#1056;&#1045;&#1047;_05_04_2012\612090\&#1053;&#1086;&#1074;&#1072;&#1103;%20&#1087;&#1072;&#1087;&#1082;&#1072;\&#1058;&#1088;&#1077;&#1082;.mp3" TargetMode="External"/><Relationship Id="rId6" Type="http://schemas.openxmlformats.org/officeDocument/2006/relationships/image" Target="../media/image5.jpeg"/><Relationship Id="rId5" Type="http://schemas.openxmlformats.org/officeDocument/2006/relationships/image" Target="../media/image4.gif"/><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30.jpe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9.jpeg"/><Relationship Id="rId1" Type="http://schemas.openxmlformats.org/officeDocument/2006/relationships/slideLayout" Target="../slideLayouts/slideLayout12.xml"/><Relationship Id="rId5" Type="http://schemas.openxmlformats.org/officeDocument/2006/relationships/image" Target="../media/image35.jpeg"/><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39.jpeg"/></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46.jpeg"/></Relationships>
</file>

<file path=ppt/slides/_rels/slide2.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27.xml"/><Relationship Id="rId18" Type="http://schemas.openxmlformats.org/officeDocument/2006/relationships/slide" Target="slide66.xml"/><Relationship Id="rId3" Type="http://schemas.openxmlformats.org/officeDocument/2006/relationships/image" Target="../media/image8.jpeg"/><Relationship Id="rId7" Type="http://schemas.openxmlformats.org/officeDocument/2006/relationships/slide" Target="slide3.xml"/><Relationship Id="rId12" Type="http://schemas.openxmlformats.org/officeDocument/2006/relationships/slide" Target="slide22.xml"/><Relationship Id="rId17" Type="http://schemas.openxmlformats.org/officeDocument/2006/relationships/hyperlink" Target="&#1058;&#1074;&#1086;&#1088;&#1095;&#1077;&#1089;&#1090;&#1074;&#1086;.pptx" TargetMode="External"/><Relationship Id="rId2" Type="http://schemas.openxmlformats.org/officeDocument/2006/relationships/notesSlide" Target="../notesSlides/notesSlide2.xml"/><Relationship Id="rId16"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image" Target="../media/image11.gif"/><Relationship Id="rId11" Type="http://schemas.openxmlformats.org/officeDocument/2006/relationships/slide" Target="slide17.xml"/><Relationship Id="rId5" Type="http://schemas.openxmlformats.org/officeDocument/2006/relationships/image" Target="../media/image10.jpeg"/><Relationship Id="rId15" Type="http://schemas.openxmlformats.org/officeDocument/2006/relationships/slide" Target="slide32.xml"/><Relationship Id="rId10" Type="http://schemas.openxmlformats.org/officeDocument/2006/relationships/slide" Target="slide11.xml"/><Relationship Id="rId4" Type="http://schemas.openxmlformats.org/officeDocument/2006/relationships/image" Target="../media/image9.jpeg"/><Relationship Id="rId9" Type="http://schemas.openxmlformats.org/officeDocument/2006/relationships/slide" Target="slide9.xml"/><Relationship Id="rId14" Type="http://schemas.openxmlformats.org/officeDocument/2006/relationships/slide" Target="slide29.xml"/></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48.jpeg"/></Relationships>
</file>

<file path=ppt/slides/_rels/slide21.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51.jpeg"/></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55.jpeg"/></Relationships>
</file>

<file path=ppt/slides/_rels/slide2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57.jpeg"/></Relationships>
</file>

<file path=ppt/slides/_rels/slide2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59.jpeg"/></Relationships>
</file>

<file path=ppt/slides/_rels/slide2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61.jpe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63.jpeg"/></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66.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hyperlink" Target="http://ru.wikipedia.org/wiki/%D0%A4%D0%B0%D0%B9%D0%BB:Vladimir_Putin_with_Aleksandr_Solzhenitsyn-1.jpg" TargetMode="External"/><Relationship Id="rId4" Type="http://schemas.openxmlformats.org/officeDocument/2006/relationships/image" Target="../media/image64.jpeg"/></Relationships>
</file>

<file path=ppt/slides/_rels/slide3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3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5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6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98.jpeg"/><Relationship Id="rId4" Type="http://schemas.openxmlformats.org/officeDocument/2006/relationships/image" Target="../media/image97.jpeg"/></Relationships>
</file>

<file path=ppt/slides/_rels/slide6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00.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C:\Documents and Settings\Администратор\Рабочий стол\солженицын\Безимени-25.jpg"/>
          <p:cNvPicPr>
            <a:picLocks noChangeAspect="1" noChangeArrowheads="1"/>
          </p:cNvPicPr>
          <p:nvPr/>
        </p:nvPicPr>
        <p:blipFill>
          <a:blip r:embed="rId4"/>
          <a:srcRect/>
          <a:stretch>
            <a:fillRect/>
          </a:stretch>
        </p:blipFill>
        <p:spPr bwMode="auto">
          <a:xfrm>
            <a:off x="0" y="0"/>
            <a:ext cx="9144000" cy="6905626"/>
          </a:xfrm>
          <a:prstGeom prst="rect">
            <a:avLst/>
          </a:prstGeom>
          <a:noFill/>
          <a:effectLst>
            <a:glow rad="101600">
              <a:schemeClr val="bg2">
                <a:lumMod val="75000"/>
                <a:alpha val="60000"/>
              </a:schemeClr>
            </a:glow>
          </a:effectLst>
        </p:spPr>
      </p:pic>
      <p:pic>
        <p:nvPicPr>
          <p:cNvPr id="23554" name="Picture 2" descr="C:\Documents and Settings\Администратор\Рабочий стол\солженицын\title1.gif"/>
          <p:cNvPicPr>
            <a:picLocks noChangeAspect="1" noChangeArrowheads="1"/>
          </p:cNvPicPr>
          <p:nvPr/>
        </p:nvPicPr>
        <p:blipFill>
          <a:blip r:embed="rId5"/>
          <a:srcRect/>
          <a:stretch>
            <a:fillRect/>
          </a:stretch>
        </p:blipFill>
        <p:spPr bwMode="auto">
          <a:xfrm>
            <a:off x="608007" y="4870452"/>
            <a:ext cx="6486534" cy="1460069"/>
          </a:xfrm>
          <a:prstGeom prst="rect">
            <a:avLst/>
          </a:prstGeom>
          <a:noFill/>
          <a:ln>
            <a:noFill/>
          </a:ln>
          <a:effectLst>
            <a:glow rad="101600">
              <a:schemeClr val="tx1">
                <a:lumMod val="95000"/>
                <a:lumOff val="5000"/>
                <a:alpha val="6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relaxedInset"/>
          </a:sp3d>
        </p:spPr>
      </p:pic>
      <p:pic>
        <p:nvPicPr>
          <p:cNvPr id="61447" name="Picture 7" descr="C:\Documents and Settings\Администратор\Рабочий стол\солженицын\faa586283a737d5f7655a84495e40291.jpg"/>
          <p:cNvPicPr>
            <a:picLocks noChangeAspect="1" noChangeArrowheads="1"/>
          </p:cNvPicPr>
          <p:nvPr/>
        </p:nvPicPr>
        <p:blipFill>
          <a:blip r:embed="rId6"/>
          <a:srcRect/>
          <a:stretch>
            <a:fillRect/>
          </a:stretch>
        </p:blipFill>
        <p:spPr bwMode="auto">
          <a:xfrm>
            <a:off x="5292726" y="1266823"/>
            <a:ext cx="2997886" cy="3992964"/>
          </a:xfrm>
          <a:prstGeom prst="rect">
            <a:avLst/>
          </a:prstGeom>
          <a:noFill/>
        </p:spPr>
      </p:pic>
      <p:pic>
        <p:nvPicPr>
          <p:cNvPr id="61448" name="Picture 8" descr="C:\Documents and Settings\Администратор\Рабочий стол\солженицын\солжыва.jpg"/>
          <p:cNvPicPr>
            <a:picLocks noChangeAspect="1" noChangeArrowheads="1"/>
          </p:cNvPicPr>
          <p:nvPr/>
        </p:nvPicPr>
        <p:blipFill>
          <a:blip r:embed="rId7"/>
          <a:srcRect/>
          <a:stretch>
            <a:fillRect/>
          </a:stretch>
        </p:blipFill>
        <p:spPr bwMode="auto">
          <a:xfrm>
            <a:off x="-112719" y="0"/>
            <a:ext cx="9144000" cy="6858000"/>
          </a:xfrm>
          <a:prstGeom prst="rect">
            <a:avLst/>
          </a:prstGeom>
          <a:noFill/>
        </p:spPr>
      </p:pic>
      <p:pic>
        <p:nvPicPr>
          <p:cNvPr id="7" name="Трек.mp3">
            <a:hlinkClick r:id="" action="ppaction://media"/>
          </p:cNvPr>
          <p:cNvPicPr>
            <a:picLocks noRot="1" noChangeAspect="1"/>
          </p:cNvPicPr>
          <p:nvPr>
            <a:audioFile r:link="rId1"/>
          </p:nvPr>
        </p:nvPicPr>
        <p:blipFill>
          <a:blip r:embed="rId8"/>
          <a:stretch>
            <a:fillRect/>
          </a:stretch>
        </p:blipFill>
        <p:spPr>
          <a:xfrm>
            <a:off x="968370" y="5951541"/>
            <a:ext cx="304800" cy="304800"/>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227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sp>
        <p:nvSpPr>
          <p:cNvPr id="6" name="Rectangle 2"/>
          <p:cNvSpPr>
            <a:spLocks noGrp="1" noChangeArrowheads="1"/>
          </p:cNvSpPr>
          <p:nvPr>
            <p:ph type="title"/>
          </p:nvPr>
        </p:nvSpPr>
        <p:spPr>
          <a:xfrm>
            <a:off x="457200" y="123822"/>
            <a:ext cx="8229600" cy="1143000"/>
          </a:xfrm>
        </p:spPr>
        <p:txBody>
          <a:bodyPr/>
          <a:lstStyle/>
          <a:p>
            <a:pPr eaLnBrk="1" hangingPunct="1"/>
            <a:r>
              <a:rPr lang="ru-RU" dirty="0" smtClean="0">
                <a:effectLst>
                  <a:outerShdw blurRad="38100" dist="38100" dir="2700000" algn="tl">
                    <a:srgbClr val="000000">
                      <a:alpha val="43137"/>
                    </a:srgbClr>
                  </a:outerShdw>
                </a:effectLst>
                <a:latin typeface="Adventure" pitchFamily="2" charset="0"/>
              </a:rPr>
              <a:t>Во время войны</a:t>
            </a:r>
            <a:endParaRPr lang="en-US" dirty="0" smtClean="0">
              <a:effectLst>
                <a:outerShdw blurRad="38100" dist="38100" dir="2700000" algn="tl">
                  <a:srgbClr val="000000">
                    <a:alpha val="43137"/>
                  </a:srgbClr>
                </a:outerShdw>
              </a:effectLst>
              <a:latin typeface="Adventure" pitchFamily="2" charset="0"/>
            </a:endParaRPr>
          </a:p>
        </p:txBody>
      </p:sp>
      <p:sp>
        <p:nvSpPr>
          <p:cNvPr id="9219" name="Rectangle 3"/>
          <p:cNvSpPr>
            <a:spLocks noGrp="1" noChangeArrowheads="1"/>
          </p:cNvSpPr>
          <p:nvPr>
            <p:ph idx="1"/>
          </p:nvPr>
        </p:nvSpPr>
        <p:spPr>
          <a:xfrm>
            <a:off x="608007" y="906459"/>
            <a:ext cx="4684719" cy="5405445"/>
          </a:xfrm>
        </p:spPr>
        <p:txBody>
          <a:bodyPr>
            <a:normAutofit/>
          </a:bodyPr>
          <a:lstStyle/>
          <a:p>
            <a:pPr>
              <a:buNone/>
            </a:pPr>
            <a:r>
              <a:rPr lang="ru-RU" sz="1800" dirty="0" smtClean="0">
                <a:solidFill>
                  <a:schemeClr val="tx1"/>
                </a:solidFill>
                <a:effectLst>
                  <a:outerShdw blurRad="38100" dist="38100" dir="2700000" algn="tl">
                    <a:srgbClr val="000000">
                      <a:alpha val="43137"/>
                    </a:srgbClr>
                  </a:outerShdw>
                </a:effectLst>
                <a:latin typeface="Adventure" pitchFamily="2" charset="0"/>
              </a:rPr>
              <a:t>	В действующей армии с февраля 1943 года, служил командиром батареи звуковой разведки 794 Отдельного армейского разведывательного артиллерийского дивизиона (ОАРАД) (позже — 68 </a:t>
            </a:r>
            <a:r>
              <a:rPr lang="ru-RU" sz="1800" dirty="0" err="1" smtClean="0">
                <a:solidFill>
                  <a:schemeClr val="tx1"/>
                </a:solidFill>
                <a:effectLst>
                  <a:outerShdw blurRad="38100" dist="38100" dir="2700000" algn="tl">
                    <a:srgbClr val="000000">
                      <a:alpha val="43137"/>
                    </a:srgbClr>
                  </a:outerShdw>
                </a:effectLst>
                <a:latin typeface="Adventure" pitchFamily="2" charset="0"/>
              </a:rPr>
              <a:t>Севско-Речицкой</a:t>
            </a:r>
            <a:r>
              <a:rPr lang="ru-RU" sz="1800" dirty="0" smtClean="0">
                <a:solidFill>
                  <a:schemeClr val="tx1"/>
                </a:solidFill>
                <a:effectLst>
                  <a:outerShdw blurRad="38100" dist="38100" dir="2700000" algn="tl">
                    <a:srgbClr val="000000">
                      <a:alpha val="43137"/>
                    </a:srgbClr>
                  </a:outerShdw>
                </a:effectLst>
                <a:latin typeface="Adventure" pitchFamily="2" charset="0"/>
              </a:rPr>
              <a:t> ПАБр) 2-ого Белорусского фронта (полевая почта № 07900 «Ф»). Боевой путь — от Орла до Восточной Пруссии. Был награждён орденами Отечественной войны и Красной Звезды, в ноябре 1943 года получил звание старшего лейтенанта, в июне 1944 года — капитана.</a:t>
            </a:r>
          </a:p>
          <a:p>
            <a:pPr>
              <a:buNone/>
            </a:pPr>
            <a:r>
              <a:rPr lang="ru-RU" sz="1800" dirty="0" smtClean="0">
                <a:solidFill>
                  <a:schemeClr val="tx1"/>
                </a:solidFill>
                <a:effectLst>
                  <a:outerShdw blurRad="38100" dist="38100" dir="2700000" algn="tl">
                    <a:srgbClr val="000000">
                      <a:alpha val="43137"/>
                    </a:srgbClr>
                  </a:outerShdw>
                </a:effectLst>
                <a:latin typeface="Adventure" pitchFamily="2" charset="0"/>
              </a:rPr>
              <a:t>	На фронте вёл военные дневники, много писал, отправлял свои произведения московским литераторам для рецензии; в 1944 году получил благожелательный отзыв Б. А. Лавренёва.</a:t>
            </a:r>
          </a:p>
          <a:p>
            <a:pPr eaLnBrk="1" hangingPunct="1"/>
            <a:endParaRPr lang="en-US" sz="1800" dirty="0" smtClean="0">
              <a:effectLst>
                <a:outerShdw blurRad="38100" dist="38100" dir="2700000" algn="tl">
                  <a:srgbClr val="000000">
                    <a:alpha val="43137"/>
                  </a:srgbClr>
                </a:outerShdw>
              </a:effectLst>
              <a:latin typeface="Adventure" pitchFamily="2" charset="0"/>
            </a:endParaRPr>
          </a:p>
        </p:txBody>
      </p:sp>
      <p:pic>
        <p:nvPicPr>
          <p:cNvPr id="45058" name="Picture 2" descr="http://www.solzhenitsyn.ru/upload/iblock/6c2/jzl-025.jpg"/>
          <p:cNvPicPr>
            <a:picLocks noChangeAspect="1" noChangeArrowheads="1"/>
          </p:cNvPicPr>
          <p:nvPr/>
        </p:nvPicPr>
        <p:blipFill>
          <a:blip r:embed="rId4"/>
          <a:srcRect/>
          <a:stretch>
            <a:fillRect/>
          </a:stretch>
        </p:blipFill>
        <p:spPr bwMode="auto">
          <a:xfrm>
            <a:off x="5292726" y="906459"/>
            <a:ext cx="2901643" cy="396399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7" name="TextBox 6"/>
          <p:cNvSpPr txBox="1"/>
          <p:nvPr/>
        </p:nvSpPr>
        <p:spPr>
          <a:xfrm>
            <a:off x="5653089" y="4870452"/>
            <a:ext cx="2882904" cy="1323439"/>
          </a:xfrm>
          <a:prstGeom prst="rect">
            <a:avLst/>
          </a:prstGeom>
          <a:noFill/>
        </p:spPr>
        <p:txBody>
          <a:bodyPr wrap="square" rtlCol="0">
            <a:spAutoFit/>
          </a:bodyPr>
          <a:lstStyle/>
          <a:p>
            <a:r>
              <a:rPr lang="ru-RU" sz="1600" dirty="0" smtClean="0">
                <a:latin typeface="Adventure" pitchFamily="2" charset="0"/>
              </a:rPr>
              <a:t>Командир </a:t>
            </a:r>
            <a:r>
              <a:rPr lang="ru-RU" sz="1600" dirty="0" err="1" smtClean="0">
                <a:latin typeface="Adventure" pitchFamily="2" charset="0"/>
              </a:rPr>
              <a:t>звукоразведывательной</a:t>
            </a:r>
            <a:r>
              <a:rPr lang="ru-RU" sz="1600" dirty="0" smtClean="0">
                <a:latin typeface="Adventure" pitchFamily="2" charset="0"/>
              </a:rPr>
              <a:t> батареи лейтенант Солженицын. Осташков, март 1943.</a:t>
            </a:r>
            <a:endParaRPr lang="ru-RU" sz="1600" dirty="0">
              <a:latin typeface="Adventure" pitchFamily="2" charset="0"/>
            </a:endParaRPr>
          </a:p>
        </p:txBody>
      </p:sp>
      <p:pic>
        <p:nvPicPr>
          <p:cNvPr id="45060" name="Picture 4" descr="http://www.solzhenitsyn.ru/upload/iblock/1fb/jzl-026.jpg"/>
          <p:cNvPicPr>
            <a:picLocks noChangeAspect="1" noChangeArrowheads="1"/>
          </p:cNvPicPr>
          <p:nvPr/>
        </p:nvPicPr>
        <p:blipFill>
          <a:blip r:embed="rId5"/>
          <a:srcRect/>
          <a:stretch>
            <a:fillRect/>
          </a:stretch>
        </p:blipFill>
        <p:spPr bwMode="auto">
          <a:xfrm>
            <a:off x="5292726" y="906459"/>
            <a:ext cx="2882903" cy="396399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9" name="Picture 4" descr="http://www.solzhenitsyn.ru/upload/iblock/1fb/jzl-026.jpg"/>
          <p:cNvPicPr>
            <a:picLocks noChangeAspect="1" noChangeArrowheads="1"/>
          </p:cNvPicPr>
          <p:nvPr/>
        </p:nvPicPr>
        <p:blipFill>
          <a:blip r:embed="rId5"/>
          <a:srcRect/>
          <a:stretch>
            <a:fillRect/>
          </a:stretch>
        </p:blipFill>
        <p:spPr bwMode="auto">
          <a:xfrm>
            <a:off x="5292727" y="906459"/>
            <a:ext cx="2882903" cy="396399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0" name="TextBox 9"/>
          <p:cNvSpPr txBox="1"/>
          <p:nvPr/>
        </p:nvSpPr>
        <p:spPr>
          <a:xfrm>
            <a:off x="5292726" y="5230815"/>
            <a:ext cx="3963993" cy="830997"/>
          </a:xfrm>
          <a:prstGeom prst="rect">
            <a:avLst/>
          </a:prstGeom>
          <a:noFill/>
        </p:spPr>
        <p:txBody>
          <a:bodyPr wrap="square" rtlCol="0">
            <a:spAutoFit/>
          </a:bodyPr>
          <a:lstStyle/>
          <a:p>
            <a:r>
              <a:rPr lang="ru-RU" sz="1600" dirty="0" smtClean="0">
                <a:latin typeface="Adventure" pitchFamily="2" charset="0"/>
              </a:rPr>
              <a:t>Комбат А. Солженицын и командир артиллерийского </a:t>
            </a:r>
            <a:r>
              <a:rPr lang="ru-RU" sz="1600" dirty="0" err="1" smtClean="0">
                <a:latin typeface="Adventure" pitchFamily="2" charset="0"/>
              </a:rPr>
              <a:t>разведдивизиона</a:t>
            </a:r>
            <a:r>
              <a:rPr lang="ru-RU" sz="1600" dirty="0" smtClean="0">
                <a:latin typeface="Adventure" pitchFamily="2" charset="0"/>
              </a:rPr>
              <a:t> Е. </a:t>
            </a:r>
            <a:r>
              <a:rPr lang="ru-RU" sz="1600" dirty="0" err="1" smtClean="0">
                <a:latin typeface="Adventure" pitchFamily="2" charset="0"/>
              </a:rPr>
              <a:t>Пшеченко</a:t>
            </a:r>
            <a:r>
              <a:rPr lang="ru-RU" sz="1600" dirty="0" smtClean="0">
                <a:latin typeface="Adventure" pitchFamily="2" charset="0"/>
              </a:rPr>
              <a:t>. Февраль 1943.</a:t>
            </a:r>
            <a:endParaRPr lang="ru-RU" sz="1600" dirty="0">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219">
                                            <p:txEl>
                                              <p:pRg st="0" end="0"/>
                                            </p:txEl>
                                          </p:spTgt>
                                        </p:tgtEl>
                                        <p:attrNameLst>
                                          <p:attrName>style.visibility</p:attrName>
                                        </p:attrNameLst>
                                      </p:cBhvr>
                                      <p:to>
                                        <p:strVal val="visible"/>
                                      </p:to>
                                    </p:set>
                                    <p:animEffect transition="in" filter="fade">
                                      <p:cBhvr>
                                        <p:cTn id="13" dur="2000"/>
                                        <p:tgtEl>
                                          <p:spTgt spid="9219">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219">
                                            <p:txEl>
                                              <p:pRg st="1" end="1"/>
                                            </p:txEl>
                                          </p:spTgt>
                                        </p:tgtEl>
                                        <p:attrNameLst>
                                          <p:attrName>style.visibility</p:attrName>
                                        </p:attrNameLst>
                                      </p:cBhvr>
                                      <p:to>
                                        <p:strVal val="visible"/>
                                      </p:to>
                                    </p:set>
                                    <p:animEffect transition="in" filter="fade">
                                      <p:cBhvr>
                                        <p:cTn id="16" dur="2000"/>
                                        <p:tgtEl>
                                          <p:spTgt spid="9219">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5058"/>
                                        </p:tgtEl>
                                        <p:attrNameLst>
                                          <p:attrName>style.visibility</p:attrName>
                                        </p:attrNameLst>
                                      </p:cBhvr>
                                      <p:to>
                                        <p:strVal val="visible"/>
                                      </p:to>
                                    </p:set>
                                    <p:animEffect transition="in" filter="fade">
                                      <p:cBhvr>
                                        <p:cTn id="19" dur="2000"/>
                                        <p:tgtEl>
                                          <p:spTgt spid="450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par>
                          <p:cTn id="23" fill="hold">
                            <p:stCondLst>
                              <p:cond delay="2000"/>
                            </p:stCondLst>
                            <p:childTnLst>
                              <p:par>
                                <p:cTn id="24" presetID="10" presetClass="exit" presetSubtype="0" fill="hold" grpId="1" nodeType="afterEffect">
                                  <p:stCondLst>
                                    <p:cond delay="0"/>
                                  </p:stCondLst>
                                  <p:childTnLst>
                                    <p:animEffect transition="out" filter="fade">
                                      <p:cBhvr>
                                        <p:cTn id="25" dur="2000"/>
                                        <p:tgtEl>
                                          <p:spTgt spid="7"/>
                                        </p:tgtEl>
                                      </p:cBhvr>
                                    </p:animEffect>
                                    <p:set>
                                      <p:cBhvr>
                                        <p:cTn id="26" dur="1" fill="hold">
                                          <p:stCondLst>
                                            <p:cond delay="1999"/>
                                          </p:stCondLst>
                                        </p:cTn>
                                        <p:tgtEl>
                                          <p:spTgt spid="7"/>
                                        </p:tgtEl>
                                        <p:attrNameLst>
                                          <p:attrName>style.visibility</p:attrName>
                                        </p:attrNameLst>
                                      </p:cBhvr>
                                      <p:to>
                                        <p:strVal val="hidden"/>
                                      </p:to>
                                    </p:set>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219" grpId="0" uiExpand="1" build="p"/>
      <p:bldP spid="7" grpId="0"/>
      <p:bldP spid="7" grpId="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sp>
        <p:nvSpPr>
          <p:cNvPr id="10242" name="Rectangle 2"/>
          <p:cNvSpPr>
            <a:spLocks noGrp="1" noChangeArrowheads="1"/>
          </p:cNvSpPr>
          <p:nvPr>
            <p:ph type="title"/>
          </p:nvPr>
        </p:nvSpPr>
        <p:spPr>
          <a:xfrm>
            <a:off x="968370" y="185733"/>
            <a:ext cx="7416800" cy="1143000"/>
          </a:xfrm>
        </p:spPr>
        <p:txBody>
          <a:bodyPr/>
          <a:lstStyle/>
          <a:p>
            <a:pPr eaLnBrk="1" hangingPunct="1"/>
            <a:r>
              <a:rPr lang="ru-RU" dirty="0" smtClean="0">
                <a:effectLst>
                  <a:outerShdw blurRad="38100" dist="38100" dir="2700000" algn="tl">
                    <a:srgbClr val="000000">
                      <a:alpha val="43137"/>
                    </a:srgbClr>
                  </a:outerShdw>
                </a:effectLst>
                <a:latin typeface="Adventure" pitchFamily="2" charset="0"/>
              </a:rPr>
              <a:t>Арест и заключение</a:t>
            </a:r>
            <a:endParaRPr lang="en-US" dirty="0" smtClean="0">
              <a:effectLst>
                <a:outerShdw blurRad="38100" dist="38100" dir="2700000" algn="tl">
                  <a:srgbClr val="000000">
                    <a:alpha val="43137"/>
                  </a:srgbClr>
                </a:outerShdw>
              </a:effectLst>
              <a:latin typeface="Adventure" pitchFamily="2" charset="0"/>
            </a:endParaRPr>
          </a:p>
        </p:txBody>
      </p:sp>
      <p:sp>
        <p:nvSpPr>
          <p:cNvPr id="10243" name="Rectangle 3"/>
          <p:cNvSpPr>
            <a:spLocks noGrp="1" noChangeArrowheads="1"/>
          </p:cNvSpPr>
          <p:nvPr>
            <p:ph type="body" sz="half" idx="1"/>
          </p:nvPr>
        </p:nvSpPr>
        <p:spPr>
          <a:xfrm>
            <a:off x="608007" y="1266822"/>
            <a:ext cx="4684719" cy="4498978"/>
          </a:xfrm>
          <a:noFill/>
        </p:spPr>
        <p:txBody>
          <a:bodyPr>
            <a:noAutofit/>
          </a:bodyPr>
          <a:lstStyle/>
          <a:p>
            <a:pPr eaLnBrk="1" hangingPunct="1">
              <a:buNone/>
            </a:pPr>
            <a:r>
              <a:rPr lang="en-US" sz="1800" dirty="0" smtClean="0">
                <a:effectLst>
                  <a:outerShdw blurRad="38100" dist="38100" dir="2700000" algn="tl">
                    <a:srgbClr val="000000">
                      <a:alpha val="43137"/>
                    </a:srgbClr>
                  </a:outerShdw>
                </a:effectLst>
                <a:latin typeface="Adventure" pitchFamily="2" charset="0"/>
              </a:rPr>
              <a:t>	</a:t>
            </a:r>
            <a:r>
              <a:rPr lang="ru-RU" sz="1800" dirty="0" smtClean="0">
                <a:effectLst>
                  <a:outerShdw blurRad="38100" dist="38100" dir="2700000" algn="tl">
                    <a:srgbClr val="000000">
                      <a:alpha val="43137"/>
                    </a:srgbClr>
                  </a:outerShdw>
                </a:effectLst>
                <a:latin typeface="Adventure" pitchFamily="2" charset="0"/>
              </a:rPr>
              <a:t>На фронте Солженицын продолжал интересоваться общественной жизнью, но стал критически относиться к Сталину (за «искажение ленинизма»); в переписке со старым другом (Николаем </a:t>
            </a:r>
            <a:r>
              <a:rPr lang="ru-RU" sz="1800" dirty="0" err="1" smtClean="0">
                <a:effectLst>
                  <a:outerShdw blurRad="38100" dist="38100" dir="2700000" algn="tl">
                    <a:srgbClr val="000000">
                      <a:alpha val="43137"/>
                    </a:srgbClr>
                  </a:outerShdw>
                </a:effectLst>
                <a:latin typeface="Adventure" pitchFamily="2" charset="0"/>
              </a:rPr>
              <a:t>Виткевичем</a:t>
            </a:r>
            <a:r>
              <a:rPr lang="ru-RU" sz="1800" dirty="0" smtClean="0">
                <a:effectLst>
                  <a:outerShdw blurRad="38100" dist="38100" dir="2700000" algn="tl">
                    <a:srgbClr val="000000">
                      <a:alpha val="43137"/>
                    </a:srgbClr>
                  </a:outerShdw>
                </a:effectLst>
                <a:latin typeface="Adventure" pitchFamily="2" charset="0"/>
              </a:rPr>
              <a:t>) ругательно высказывался о «</a:t>
            </a:r>
            <a:r>
              <a:rPr lang="ru-RU" sz="1800" dirty="0" err="1" smtClean="0">
                <a:effectLst>
                  <a:outerShdw blurRad="38100" dist="38100" dir="2700000" algn="tl">
                    <a:srgbClr val="000000">
                      <a:alpha val="43137"/>
                    </a:srgbClr>
                  </a:outerShdw>
                </a:effectLst>
                <a:latin typeface="Adventure" pitchFamily="2" charset="0"/>
              </a:rPr>
              <a:t>Пахане</a:t>
            </a:r>
            <a:r>
              <a:rPr lang="ru-RU" sz="1800" dirty="0" smtClean="0">
                <a:effectLst>
                  <a:outerShdw blurRad="38100" dist="38100" dir="2700000" algn="tl">
                    <a:srgbClr val="000000">
                      <a:alpha val="43137"/>
                    </a:srgbClr>
                  </a:outerShdw>
                </a:effectLst>
                <a:latin typeface="Adventure" pitchFamily="2" charset="0"/>
              </a:rPr>
              <a:t>», под которым угадывался Сталин, хранил в личных вещах составленную вместе с </a:t>
            </a:r>
            <a:r>
              <a:rPr lang="ru-RU" sz="1800" dirty="0" err="1" smtClean="0">
                <a:effectLst>
                  <a:outerShdw blurRad="38100" dist="38100" dir="2700000" algn="tl">
                    <a:srgbClr val="000000">
                      <a:alpha val="43137"/>
                    </a:srgbClr>
                  </a:outerShdw>
                </a:effectLst>
                <a:latin typeface="Adventure" pitchFamily="2" charset="0"/>
              </a:rPr>
              <a:t>Виткевичем</a:t>
            </a:r>
            <a:r>
              <a:rPr lang="ru-RU" sz="1800" dirty="0" smtClean="0">
                <a:effectLst>
                  <a:outerShdw blurRad="38100" dist="38100" dir="2700000" algn="tl">
                    <a:srgbClr val="000000">
                      <a:alpha val="43137"/>
                    </a:srgbClr>
                  </a:outerShdw>
                </a:effectLst>
                <a:latin typeface="Adventure" pitchFamily="2" charset="0"/>
              </a:rPr>
              <a:t> «резолюцию», в которой сравнивал сталинские порядки с крепостным правом и говорил о создании после войны «организации» для восстановления так называемых «ленинских» норм. Письма вызвали подозрение военной цензуры, и в феврале 1945 года Солженицын и </a:t>
            </a:r>
            <a:r>
              <a:rPr lang="ru-RU" sz="1800" dirty="0" err="1" smtClean="0">
                <a:effectLst>
                  <a:outerShdw blurRad="38100" dist="38100" dir="2700000" algn="tl">
                    <a:srgbClr val="000000">
                      <a:alpha val="43137"/>
                    </a:srgbClr>
                  </a:outerShdw>
                </a:effectLst>
                <a:latin typeface="Adventure" pitchFamily="2" charset="0"/>
              </a:rPr>
              <a:t>Виткевич</a:t>
            </a:r>
            <a:r>
              <a:rPr lang="ru-RU" sz="1800" dirty="0" smtClean="0">
                <a:effectLst>
                  <a:outerShdw blurRad="38100" dist="38100" dir="2700000" algn="tl">
                    <a:srgbClr val="000000">
                      <a:alpha val="43137"/>
                    </a:srgbClr>
                  </a:outerShdw>
                </a:effectLst>
                <a:latin typeface="Adventure" pitchFamily="2" charset="0"/>
              </a:rPr>
              <a:t> были арестованы.</a:t>
            </a:r>
            <a:endParaRPr lang="en-US" sz="1800" u="sng" dirty="0" smtClean="0">
              <a:solidFill>
                <a:schemeClr val="folHlink"/>
              </a:solidFill>
              <a:effectLst>
                <a:outerShdw blurRad="38100" dist="38100" dir="2700000" algn="tl">
                  <a:srgbClr val="000000">
                    <a:alpha val="43137"/>
                  </a:srgbClr>
                </a:outerShdw>
              </a:effectLst>
              <a:latin typeface="Adventure" pitchFamily="2" charset="0"/>
            </a:endParaRPr>
          </a:p>
        </p:txBody>
      </p:sp>
      <p:pic>
        <p:nvPicPr>
          <p:cNvPr id="43010" name="Picture 2" descr="http://www.solzhenitsyn.ru/upload/iblock/f5d/jzl-027.jpg"/>
          <p:cNvPicPr>
            <a:picLocks noChangeAspect="1" noChangeArrowheads="1"/>
          </p:cNvPicPr>
          <p:nvPr/>
        </p:nvPicPr>
        <p:blipFill>
          <a:blip r:embed="rId4"/>
          <a:srcRect/>
          <a:stretch>
            <a:fillRect/>
          </a:stretch>
        </p:blipFill>
        <p:spPr bwMode="auto">
          <a:xfrm>
            <a:off x="5095604" y="1627185"/>
            <a:ext cx="3080026" cy="216217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6" name="TextBox 5"/>
          <p:cNvSpPr txBox="1"/>
          <p:nvPr/>
        </p:nvSpPr>
        <p:spPr>
          <a:xfrm>
            <a:off x="5292726" y="4153597"/>
            <a:ext cx="2882904" cy="1077218"/>
          </a:xfrm>
          <a:prstGeom prst="rect">
            <a:avLst/>
          </a:prstGeom>
          <a:noFill/>
        </p:spPr>
        <p:txBody>
          <a:bodyPr wrap="square" rtlCol="0">
            <a:spAutoFit/>
          </a:bodyPr>
          <a:lstStyle/>
          <a:p>
            <a:r>
              <a:rPr lang="ru-RU" sz="1600" dirty="0" smtClean="0">
                <a:latin typeface="Adventure" pitchFamily="2" charset="0"/>
              </a:rPr>
              <a:t>Николай </a:t>
            </a:r>
            <a:r>
              <a:rPr lang="ru-RU" sz="1600" dirty="0" err="1" smtClean="0">
                <a:latin typeface="Adventure" pitchFamily="2" charset="0"/>
              </a:rPr>
              <a:t>Виткевич</a:t>
            </a:r>
            <a:r>
              <a:rPr lang="ru-RU" sz="1600" dirty="0" smtClean="0">
                <a:latin typeface="Adventure" pitchFamily="2" charset="0"/>
              </a:rPr>
              <a:t> и Александр Солженицын. Село </a:t>
            </a:r>
            <a:r>
              <a:rPr lang="ru-RU" sz="1600" dirty="0" err="1" smtClean="0">
                <a:latin typeface="Adventure" pitchFamily="2" charset="0"/>
              </a:rPr>
              <a:t>Тюрино</a:t>
            </a:r>
            <a:r>
              <a:rPr lang="ru-RU" sz="1600" dirty="0" smtClean="0">
                <a:latin typeface="Adventure" pitchFamily="2" charset="0"/>
              </a:rPr>
              <a:t> под Новосилем, май 1943.</a:t>
            </a:r>
            <a:endParaRPr lang="ru-RU" sz="1600" dirty="0">
              <a:latin typeface="Adventure" pitchFamily="2" charset="0"/>
            </a:endParaRPr>
          </a:p>
        </p:txBody>
      </p:sp>
      <p:pic>
        <p:nvPicPr>
          <p:cNvPr id="7" name="Picture 2" descr="http://www.solzhenitsyn.ru/upload/iblock/6c8/jzl-030.jpg"/>
          <p:cNvPicPr>
            <a:picLocks noChangeAspect="1" noChangeArrowheads="1"/>
          </p:cNvPicPr>
          <p:nvPr/>
        </p:nvPicPr>
        <p:blipFill>
          <a:blip r:embed="rId5"/>
          <a:srcRect/>
          <a:stretch>
            <a:fillRect/>
          </a:stretch>
        </p:blipFill>
        <p:spPr bwMode="auto">
          <a:xfrm>
            <a:off x="4932363" y="1627185"/>
            <a:ext cx="3243266" cy="252254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p:cNvSpPr txBox="1"/>
          <p:nvPr/>
        </p:nvSpPr>
        <p:spPr>
          <a:xfrm>
            <a:off x="5292726" y="4149726"/>
            <a:ext cx="2162178" cy="584775"/>
          </a:xfrm>
          <a:prstGeom prst="rect">
            <a:avLst/>
          </a:prstGeom>
          <a:noFill/>
        </p:spPr>
        <p:txBody>
          <a:bodyPr wrap="square" rtlCol="0">
            <a:spAutoFit/>
          </a:bodyPr>
          <a:lstStyle/>
          <a:p>
            <a:r>
              <a:rPr lang="ru-RU" sz="1600" dirty="0" smtClean="0">
                <a:latin typeface="Adventure" pitchFamily="2" charset="0"/>
              </a:rPr>
              <a:t>Старший лейтенант Солженицын</a:t>
            </a:r>
            <a:endParaRPr lang="ru-RU" sz="1600" dirty="0">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2000"/>
                                        <p:tgtEl>
                                          <p:spTgt spid="102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243">
                                            <p:txEl>
                                              <p:pRg st="0" end="0"/>
                                            </p:txEl>
                                          </p:spTgt>
                                        </p:tgtEl>
                                        <p:attrNameLst>
                                          <p:attrName>style.visibility</p:attrName>
                                        </p:attrNameLst>
                                      </p:cBhvr>
                                      <p:to>
                                        <p:strVal val="visible"/>
                                      </p:to>
                                    </p:set>
                                    <p:animEffect transition="in" filter="fade">
                                      <p:cBhvr>
                                        <p:cTn id="10" dur="2000"/>
                                        <p:tgtEl>
                                          <p:spTgt spid="1024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3010"/>
                                        </p:tgtEl>
                                        <p:attrNameLst>
                                          <p:attrName>style.visibility</p:attrName>
                                        </p:attrNameLst>
                                      </p:cBhvr>
                                      <p:to>
                                        <p:strVal val="visible"/>
                                      </p:to>
                                    </p:set>
                                    <p:animEffect transition="in" filter="fade">
                                      <p:cBhvr>
                                        <p:cTn id="13" dur="2000"/>
                                        <p:tgtEl>
                                          <p:spTgt spid="430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childTnLst>
                                </p:cTn>
                              </p:par>
                            </p:childTnLst>
                          </p:cTn>
                        </p:par>
                        <p:par>
                          <p:cTn id="17" fill="hold">
                            <p:stCondLst>
                              <p:cond delay="2000"/>
                            </p:stCondLst>
                            <p:childTnLst>
                              <p:par>
                                <p:cTn id="18" presetID="10" presetClass="exit" presetSubtype="0" fill="hold" grpId="1" nodeType="afterEffect">
                                  <p:stCondLst>
                                    <p:cond delay="0"/>
                                  </p:stCondLst>
                                  <p:childTnLst>
                                    <p:animEffect transition="out" filter="fade">
                                      <p:cBhvr>
                                        <p:cTn id="19" dur="2000"/>
                                        <p:tgtEl>
                                          <p:spTgt spid="6"/>
                                        </p:tgtEl>
                                      </p:cBhvr>
                                    </p:animEffect>
                                    <p:set>
                                      <p:cBhvr>
                                        <p:cTn id="20" dur="1" fill="hold">
                                          <p:stCondLst>
                                            <p:cond delay="1999"/>
                                          </p:stCondLst>
                                        </p:cTn>
                                        <p:tgtEl>
                                          <p:spTgt spid="6"/>
                                        </p:tgtEl>
                                        <p:attrNameLst>
                                          <p:attrName>style.visibility</p:attrName>
                                        </p:attrNameLst>
                                      </p:cBhvr>
                                      <p:to>
                                        <p:strVal val="hidden"/>
                                      </p:to>
                                    </p:se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2000"/>
                                        <p:tgtEl>
                                          <p:spTgt spid="8"/>
                                        </p:tgtEl>
                                      </p:cBhvr>
                                    </p:animEffect>
                                  </p:childTnLst>
                                </p:cTn>
                              </p:par>
                              <p:par>
                                <p:cTn id="25" presetID="10"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build="p"/>
      <p:bldP spid="6" grpId="0"/>
      <p:bldP spid="6" grpId="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3" name="Текст 2"/>
          <p:cNvSpPr>
            <a:spLocks noGrp="1"/>
          </p:cNvSpPr>
          <p:nvPr>
            <p:ph type="body" sz="half" idx="1"/>
          </p:nvPr>
        </p:nvSpPr>
        <p:spPr>
          <a:xfrm>
            <a:off x="3490912" y="1065215"/>
            <a:ext cx="5045082" cy="4525963"/>
          </a:xfrm>
        </p:spPr>
        <p:txBody>
          <a:bodyPr>
            <a:noAutofit/>
          </a:bodyPr>
          <a:lstStyle/>
          <a:p>
            <a:pPr>
              <a:buNone/>
            </a:pPr>
            <a:r>
              <a:rPr lang="en-US" sz="1800" dirty="0" smtClean="0">
                <a:effectLst>
                  <a:outerShdw blurRad="38100" dist="38100" dir="2700000" algn="tl">
                    <a:srgbClr val="000000">
                      <a:alpha val="43137"/>
                    </a:srgbClr>
                  </a:outerShdw>
                </a:effectLst>
                <a:latin typeface="Adventure" pitchFamily="2" charset="0"/>
              </a:rPr>
              <a:t>	</a:t>
            </a:r>
            <a:r>
              <a:rPr lang="ru-RU" sz="1800" dirty="0" smtClean="0">
                <a:effectLst>
                  <a:outerShdw blurRad="38100" dist="38100" dir="2700000" algn="tl">
                    <a:srgbClr val="000000">
                      <a:alpha val="43137"/>
                    </a:srgbClr>
                  </a:outerShdw>
                </a:effectLst>
                <a:latin typeface="Adventure" pitchFamily="2" charset="0"/>
              </a:rPr>
              <a:t>После ареста Солженицын был доставлен в Москву; 27 июля заочно приговорён Особым совещанием к 8 годам исправительно-трудовых лагерей (по статье 58, пункт 10, часть 2, и пункт 11 Уголовного Кодекса РСФСР).</a:t>
            </a:r>
          </a:p>
          <a:p>
            <a:pPr>
              <a:buNone/>
            </a:pPr>
            <a:r>
              <a:rPr lang="en-US" sz="1800" dirty="0" smtClean="0">
                <a:effectLst>
                  <a:outerShdw blurRad="38100" dist="38100" dir="2700000" algn="tl">
                    <a:srgbClr val="000000">
                      <a:alpha val="43137"/>
                    </a:srgbClr>
                  </a:outerShdw>
                </a:effectLst>
                <a:latin typeface="Adventure" pitchFamily="2" charset="0"/>
              </a:rPr>
              <a:t>	</a:t>
            </a:r>
            <a:r>
              <a:rPr lang="ru-RU" sz="1800" dirty="0" smtClean="0">
                <a:effectLst>
                  <a:outerShdw blurRad="38100" dist="38100" dir="2700000" algn="tl">
                    <a:srgbClr val="000000">
                      <a:alpha val="43137"/>
                    </a:srgbClr>
                  </a:outerShdw>
                </a:effectLst>
                <a:latin typeface="Adventure" pitchFamily="2" charset="0"/>
              </a:rPr>
              <a:t>В августе направлен в лагерь в Новый Иерусалим, 9 сентября 1945 года переведён в лагерь «Калужские Ворота».</a:t>
            </a:r>
          </a:p>
          <a:p>
            <a:pPr>
              <a:buNone/>
            </a:pPr>
            <a:r>
              <a:rPr lang="en-US" sz="1800" dirty="0" smtClean="0">
                <a:effectLst>
                  <a:outerShdw blurRad="38100" dist="38100" dir="2700000" algn="tl">
                    <a:srgbClr val="000000">
                      <a:alpha val="43137"/>
                    </a:srgbClr>
                  </a:outerShdw>
                </a:effectLst>
                <a:latin typeface="Adventure" pitchFamily="2" charset="0"/>
              </a:rPr>
              <a:t>	</a:t>
            </a:r>
            <a:r>
              <a:rPr lang="ru-RU" sz="1800" dirty="0" smtClean="0">
                <a:effectLst>
                  <a:outerShdw blurRad="38100" dist="38100" dir="2700000" algn="tl">
                    <a:srgbClr val="000000">
                      <a:alpha val="43137"/>
                    </a:srgbClr>
                  </a:outerShdw>
                </a:effectLst>
                <a:latin typeface="Adventure" pitchFamily="2" charset="0"/>
              </a:rPr>
              <a:t>В июне 1946 года востребован в систему </a:t>
            </a:r>
            <a:r>
              <a:rPr lang="ru-RU" sz="1800" dirty="0" err="1" smtClean="0">
                <a:effectLst>
                  <a:outerShdw blurRad="38100" dist="38100" dir="2700000" algn="tl">
                    <a:srgbClr val="000000">
                      <a:alpha val="43137"/>
                    </a:srgbClr>
                  </a:outerShdw>
                </a:effectLst>
                <a:latin typeface="Adventure" pitchFamily="2" charset="0"/>
              </a:rPr>
              <a:t>спецтюрем</a:t>
            </a:r>
            <a:r>
              <a:rPr lang="ru-RU" sz="1800" dirty="0" smtClean="0">
                <a:effectLst>
                  <a:outerShdw blurRad="38100" dist="38100" dir="2700000" algn="tl">
                    <a:srgbClr val="000000">
                      <a:alpha val="43137"/>
                    </a:srgbClr>
                  </a:outerShdw>
                </a:effectLst>
                <a:latin typeface="Adventure" pitchFamily="2" charset="0"/>
              </a:rPr>
              <a:t> 4-го Спецотдела НКВД, в сентябре направлен в </a:t>
            </a:r>
            <a:r>
              <a:rPr lang="ru-RU" sz="1800" dirty="0" err="1" smtClean="0">
                <a:effectLst>
                  <a:outerShdw blurRad="38100" dist="38100" dir="2700000" algn="tl">
                    <a:srgbClr val="000000">
                      <a:alpha val="43137"/>
                    </a:srgbClr>
                  </a:outerShdw>
                </a:effectLst>
                <a:latin typeface="Adventure" pitchFamily="2" charset="0"/>
              </a:rPr>
              <a:t>специнститут</a:t>
            </a:r>
            <a:r>
              <a:rPr lang="ru-RU" sz="1800" dirty="0" smtClean="0">
                <a:effectLst>
                  <a:outerShdw blurRad="38100" dist="38100" dir="2700000" algn="tl">
                    <a:srgbClr val="000000">
                      <a:alpha val="43137"/>
                    </a:srgbClr>
                  </a:outerShdw>
                </a:effectLst>
                <a:latin typeface="Adventure" pitchFamily="2" charset="0"/>
              </a:rPr>
              <a:t> для заключённых («шарашку») при авиамоторном заводе в Рыбинске, через пять месяцев — на «шарашку» в Загорск, в июле 1947 года — в аналогичное заведение в Марфино (под Москвой). Работал по специальности — математиком.</a:t>
            </a:r>
          </a:p>
          <a:p>
            <a:endParaRPr lang="ru-RU" sz="1800" dirty="0">
              <a:effectLst>
                <a:outerShdw blurRad="38100" dist="38100" dir="2700000" algn="tl">
                  <a:srgbClr val="000000">
                    <a:alpha val="43137"/>
                  </a:srgbClr>
                </a:outerShdw>
              </a:effectLst>
              <a:latin typeface="Adventure" pitchFamily="2" charset="0"/>
            </a:endParaRPr>
          </a:p>
        </p:txBody>
      </p:sp>
      <p:sp>
        <p:nvSpPr>
          <p:cNvPr id="5" name="Rectangle 2"/>
          <p:cNvSpPr txBox="1">
            <a:spLocks noChangeArrowheads="1"/>
          </p:cNvSpPr>
          <p:nvPr/>
        </p:nvSpPr>
        <p:spPr>
          <a:xfrm>
            <a:off x="968370" y="185733"/>
            <a:ext cx="74168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Арест и заключение</a:t>
            </a:r>
            <a:endParaRPr kumimoji="0" lang="en-US"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endParaRPr>
          </a:p>
        </p:txBody>
      </p:sp>
      <p:pic>
        <p:nvPicPr>
          <p:cNvPr id="40964" name="Picture 4" descr="http://www.solzhenitsyn.ru/upload/iblock/de2/jzl-032.jpg"/>
          <p:cNvPicPr>
            <a:picLocks noChangeAspect="1" noChangeArrowheads="1"/>
          </p:cNvPicPr>
          <p:nvPr/>
        </p:nvPicPr>
        <p:blipFill>
          <a:blip r:embed="rId3">
            <a:grayscl/>
          </a:blip>
          <a:srcRect/>
          <a:stretch>
            <a:fillRect/>
          </a:stretch>
        </p:blipFill>
        <p:spPr bwMode="auto">
          <a:xfrm>
            <a:off x="929413" y="1266822"/>
            <a:ext cx="2921861" cy="216217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9" name="TextBox 8"/>
          <p:cNvSpPr txBox="1"/>
          <p:nvPr/>
        </p:nvSpPr>
        <p:spPr>
          <a:xfrm>
            <a:off x="1328733" y="3429000"/>
            <a:ext cx="2162178" cy="584775"/>
          </a:xfrm>
          <a:prstGeom prst="rect">
            <a:avLst/>
          </a:prstGeom>
          <a:noFill/>
        </p:spPr>
        <p:txBody>
          <a:bodyPr wrap="square" rtlCol="0">
            <a:spAutoFit/>
          </a:bodyPr>
          <a:lstStyle/>
          <a:p>
            <a:r>
              <a:rPr lang="ru-RU" sz="1600" dirty="0" smtClean="0">
                <a:latin typeface="Adventure" pitchFamily="2" charset="0"/>
              </a:rPr>
              <a:t>Дом у Калужской заставы в Москве</a:t>
            </a:r>
            <a:endParaRPr lang="ru-RU" sz="1600" dirty="0">
              <a:latin typeface="Adventure" pitchFamily="2" charset="0"/>
            </a:endParaRPr>
          </a:p>
        </p:txBody>
      </p:sp>
      <p:pic>
        <p:nvPicPr>
          <p:cNvPr id="40966" name="Picture 6" descr="http://www.solzhenitsyn.ru/upload/iblock/015/jzl-034.jpg"/>
          <p:cNvPicPr>
            <a:picLocks noChangeAspect="1" noChangeArrowheads="1"/>
          </p:cNvPicPr>
          <p:nvPr/>
        </p:nvPicPr>
        <p:blipFill>
          <a:blip r:embed="rId4"/>
          <a:srcRect/>
          <a:stretch>
            <a:fillRect/>
          </a:stretch>
        </p:blipFill>
        <p:spPr bwMode="auto">
          <a:xfrm>
            <a:off x="968370" y="4149726"/>
            <a:ext cx="2806564" cy="216217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1" name="TextBox 10"/>
          <p:cNvSpPr txBox="1"/>
          <p:nvPr/>
        </p:nvSpPr>
        <p:spPr>
          <a:xfrm>
            <a:off x="968370" y="6273225"/>
            <a:ext cx="2882904" cy="338554"/>
          </a:xfrm>
          <a:prstGeom prst="rect">
            <a:avLst/>
          </a:prstGeom>
          <a:noFill/>
        </p:spPr>
        <p:txBody>
          <a:bodyPr wrap="square" rtlCol="0">
            <a:spAutoFit/>
          </a:bodyPr>
          <a:lstStyle/>
          <a:p>
            <a:r>
              <a:rPr lang="ru-RU" sz="1600" dirty="0" smtClean="0">
                <a:latin typeface="Adventure" pitchFamily="2" charset="0"/>
              </a:rPr>
              <a:t>Шарашка “</a:t>
            </a:r>
            <a:r>
              <a:rPr lang="ru-RU" sz="1600" dirty="0" err="1" smtClean="0">
                <a:latin typeface="Adventure" pitchFamily="2" charset="0"/>
              </a:rPr>
              <a:t>Марфино</a:t>
            </a:r>
            <a:r>
              <a:rPr lang="ru-RU" sz="1600" dirty="0" smtClean="0">
                <a:latin typeface="Adventure" pitchFamily="2" charset="0"/>
              </a:rPr>
              <a:t>”</a:t>
            </a:r>
            <a:endParaRPr lang="ru-RU" sz="1600" dirty="0">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0964"/>
                                        </p:tgtEl>
                                        <p:attrNameLst>
                                          <p:attrName>style.visibility</p:attrName>
                                        </p:attrNameLst>
                                      </p:cBhvr>
                                      <p:to>
                                        <p:strVal val="visible"/>
                                      </p:to>
                                    </p:set>
                                    <p:animEffect transition="in" filter="fade">
                                      <p:cBhvr>
                                        <p:cTn id="16" dur="2000"/>
                                        <p:tgtEl>
                                          <p:spTgt spid="4096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40966"/>
                                        </p:tgtEl>
                                        <p:attrNameLst>
                                          <p:attrName>style.visibility</p:attrName>
                                        </p:attrNameLst>
                                      </p:cBhvr>
                                      <p:to>
                                        <p:strVal val="visible"/>
                                      </p:to>
                                    </p:set>
                                    <p:animEffect transition="in" filter="fade">
                                      <p:cBhvr>
                                        <p:cTn id="25" dur="2000"/>
                                        <p:tgtEl>
                                          <p:spTgt spid="4096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3" name="Текст 2"/>
          <p:cNvSpPr>
            <a:spLocks noGrp="1"/>
          </p:cNvSpPr>
          <p:nvPr>
            <p:ph type="body" sz="half" idx="1"/>
          </p:nvPr>
        </p:nvSpPr>
        <p:spPr>
          <a:xfrm>
            <a:off x="247644" y="906459"/>
            <a:ext cx="5765809" cy="4525963"/>
          </a:xfrm>
        </p:spPr>
        <p:txBody>
          <a:bodyPr>
            <a:noAutofit/>
          </a:bodyPr>
          <a:lstStyle/>
          <a:p>
            <a:pPr>
              <a:buNone/>
            </a:pPr>
            <a:r>
              <a:rPr lang="en-US" sz="1700" dirty="0" smtClean="0">
                <a:effectLst>
                  <a:outerShdw blurRad="38100" dist="38100" dir="2700000" algn="tl">
                    <a:srgbClr val="000000">
                      <a:alpha val="43137"/>
                    </a:srgbClr>
                  </a:outerShdw>
                </a:effectLst>
                <a:latin typeface="Adventure" pitchFamily="2" charset="0"/>
              </a:rPr>
              <a:t>	</a:t>
            </a:r>
            <a:r>
              <a:rPr lang="ru-RU" sz="1700" dirty="0" smtClean="0">
                <a:effectLst>
                  <a:outerShdw blurRad="38100" dist="38100" dir="2700000" algn="tl">
                    <a:srgbClr val="000000">
                      <a:alpha val="43137"/>
                    </a:srgbClr>
                  </a:outerShdw>
                </a:effectLst>
                <a:latin typeface="Adventure" pitchFamily="2" charset="0"/>
              </a:rPr>
              <a:t>В Марфине Солженицын начал работу над повестью «Люби революцию». Позднее последние дни на </a:t>
            </a:r>
            <a:r>
              <a:rPr lang="ru-RU" sz="1700" dirty="0" err="1" smtClean="0">
                <a:effectLst>
                  <a:outerShdw blurRad="38100" dist="38100" dir="2700000" algn="tl">
                    <a:srgbClr val="000000">
                      <a:alpha val="43137"/>
                    </a:srgbClr>
                  </a:outerShdw>
                </a:effectLst>
                <a:latin typeface="Adventure" pitchFamily="2" charset="0"/>
              </a:rPr>
              <a:t>Марфинской</a:t>
            </a:r>
            <a:r>
              <a:rPr lang="ru-RU" sz="1700" dirty="0" smtClean="0">
                <a:effectLst>
                  <a:outerShdw blurRad="38100" dist="38100" dir="2700000" algn="tl">
                    <a:srgbClr val="000000">
                      <a:alpha val="43137"/>
                    </a:srgbClr>
                  </a:outerShdw>
                </a:effectLst>
                <a:latin typeface="Adventure" pitchFamily="2" charset="0"/>
              </a:rPr>
              <a:t> шарашке описаны Солженицыным в романе «В круге первом», где сам он выведен под именем Глеба Нержина, а его сокамерники Дмитрий Панин и Лев Копелев — Дмитрия </a:t>
            </a:r>
            <a:r>
              <a:rPr lang="ru-RU" sz="1700" dirty="0" err="1" smtClean="0">
                <a:effectLst>
                  <a:outerShdw blurRad="38100" dist="38100" dir="2700000" algn="tl">
                    <a:srgbClr val="000000">
                      <a:alpha val="43137"/>
                    </a:srgbClr>
                  </a:outerShdw>
                </a:effectLst>
                <a:latin typeface="Adventure" pitchFamily="2" charset="0"/>
              </a:rPr>
              <a:t>Сологдина</a:t>
            </a:r>
            <a:r>
              <a:rPr lang="ru-RU" sz="1700" dirty="0" smtClean="0">
                <a:effectLst>
                  <a:outerShdw blurRad="38100" dist="38100" dir="2700000" algn="tl">
                    <a:srgbClr val="000000">
                      <a:alpha val="43137"/>
                    </a:srgbClr>
                  </a:outerShdw>
                </a:effectLst>
                <a:latin typeface="Adventure" pitchFamily="2" charset="0"/>
              </a:rPr>
              <a:t> и Льва Рубина.</a:t>
            </a:r>
          </a:p>
          <a:p>
            <a:pPr>
              <a:buNone/>
            </a:pPr>
            <a:r>
              <a:rPr lang="en-US" sz="1700" dirty="0" smtClean="0">
                <a:effectLst>
                  <a:outerShdw blurRad="38100" dist="38100" dir="2700000" algn="tl">
                    <a:srgbClr val="000000">
                      <a:alpha val="43137"/>
                    </a:srgbClr>
                  </a:outerShdw>
                </a:effectLst>
                <a:latin typeface="Adventure" pitchFamily="2" charset="0"/>
              </a:rPr>
              <a:t>	</a:t>
            </a:r>
            <a:r>
              <a:rPr lang="ru-RU" sz="1700" dirty="0" smtClean="0">
                <a:effectLst>
                  <a:outerShdw blurRad="38100" dist="38100" dir="2700000" algn="tl">
                    <a:srgbClr val="000000">
                      <a:alpha val="43137"/>
                    </a:srgbClr>
                  </a:outerShdw>
                </a:effectLst>
                <a:latin typeface="Adventure" pitchFamily="2" charset="0"/>
              </a:rPr>
              <a:t>В декабре 1948 года жена заочно развелась с Солженицыным.</a:t>
            </a:r>
          </a:p>
          <a:p>
            <a:pPr>
              <a:buNone/>
            </a:pPr>
            <a:r>
              <a:rPr lang="en-US" sz="1700" dirty="0" smtClean="0">
                <a:effectLst>
                  <a:outerShdw blurRad="38100" dist="38100" dir="2700000" algn="tl">
                    <a:srgbClr val="000000">
                      <a:alpha val="43137"/>
                    </a:srgbClr>
                  </a:outerShdw>
                </a:effectLst>
                <a:latin typeface="Adventure" pitchFamily="2" charset="0"/>
              </a:rPr>
              <a:t>	</a:t>
            </a:r>
            <a:r>
              <a:rPr lang="ru-RU" sz="1700" dirty="0" smtClean="0">
                <a:effectLst>
                  <a:outerShdw blurRad="38100" dist="38100" dir="2700000" algn="tl">
                    <a:srgbClr val="000000">
                      <a:alpha val="43137"/>
                    </a:srgbClr>
                  </a:outerShdw>
                </a:effectLst>
                <a:latin typeface="Adventure" pitchFamily="2" charset="0"/>
              </a:rPr>
              <a:t>В мае 1950 года Солженицын из-за размолвки с начальством «шарашки» был </a:t>
            </a:r>
            <a:r>
              <a:rPr lang="ru-RU" sz="1700" dirty="0" err="1" smtClean="0">
                <a:effectLst>
                  <a:outerShdw blurRad="38100" dist="38100" dir="2700000" algn="tl">
                    <a:srgbClr val="000000">
                      <a:alpha val="43137"/>
                    </a:srgbClr>
                  </a:outerShdw>
                </a:effectLst>
                <a:latin typeface="Adventure" pitchFamily="2" charset="0"/>
              </a:rPr>
              <a:t>этапирован</a:t>
            </a:r>
            <a:r>
              <a:rPr lang="ru-RU" sz="1700" dirty="0" smtClean="0">
                <a:effectLst>
                  <a:outerShdw blurRad="38100" dist="38100" dir="2700000" algn="tl">
                    <a:srgbClr val="000000">
                      <a:alpha val="43137"/>
                    </a:srgbClr>
                  </a:outerShdw>
                </a:effectLst>
                <a:latin typeface="Adventure" pitchFamily="2" charset="0"/>
              </a:rPr>
              <a:t> в </a:t>
            </a:r>
            <a:r>
              <a:rPr lang="ru-RU" sz="1700" dirty="0" err="1" smtClean="0">
                <a:effectLst>
                  <a:outerShdw blurRad="38100" dist="38100" dir="2700000" algn="tl">
                    <a:srgbClr val="000000">
                      <a:alpha val="43137"/>
                    </a:srgbClr>
                  </a:outerShdw>
                </a:effectLst>
                <a:latin typeface="Adventure" pitchFamily="2" charset="0"/>
              </a:rPr>
              <a:t>Бутырку</a:t>
            </a:r>
            <a:r>
              <a:rPr lang="ru-RU" sz="1700" dirty="0" smtClean="0">
                <a:effectLst>
                  <a:outerShdw blurRad="38100" dist="38100" dir="2700000" algn="tl">
                    <a:srgbClr val="000000">
                      <a:alpha val="43137"/>
                    </a:srgbClr>
                  </a:outerShdw>
                </a:effectLst>
                <a:latin typeface="Adventure" pitchFamily="2" charset="0"/>
              </a:rPr>
              <a:t>, в августе направлен в Степлаг —особый лагерь в Экибастузе. Почти треть своего тюремно-лагерного срока — с августа 1950 по февраль 1953 года — Александр Исаевич отсидел на севере Казахстана. В лагере был на «общих» работах, некоторое время — бригадиром, участвовал в забастовке. Позднее лагерная жизнь получит литературное воплощение в рассказе «Один день Ивана Денисовича», а забастовка заключённых — в киносценарии «Знают истину танки».</a:t>
            </a:r>
          </a:p>
          <a:p>
            <a:endParaRPr lang="ru-RU" sz="1700" dirty="0">
              <a:effectLst>
                <a:outerShdw blurRad="38100" dist="38100" dir="2700000" algn="tl">
                  <a:srgbClr val="000000">
                    <a:alpha val="43137"/>
                  </a:srgbClr>
                </a:outerShdw>
              </a:effectLst>
              <a:latin typeface="Adventure" pitchFamily="2" charset="0"/>
            </a:endParaRPr>
          </a:p>
        </p:txBody>
      </p:sp>
      <p:sp>
        <p:nvSpPr>
          <p:cNvPr id="6" name="Rectangle 2"/>
          <p:cNvSpPr txBox="1">
            <a:spLocks noChangeArrowheads="1"/>
          </p:cNvSpPr>
          <p:nvPr/>
        </p:nvSpPr>
        <p:spPr>
          <a:xfrm>
            <a:off x="968370" y="123822"/>
            <a:ext cx="74168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Арест и заключение</a:t>
            </a:r>
            <a:endParaRPr kumimoji="0" lang="en-US"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endParaRPr>
          </a:p>
        </p:txBody>
      </p:sp>
      <p:pic>
        <p:nvPicPr>
          <p:cNvPr id="39938" name="Picture 2" descr="http://www.solzhenitsyn.ru/upload/iblock/f7e/jzl-035.jpg"/>
          <p:cNvPicPr>
            <a:picLocks noChangeAspect="1" noChangeArrowheads="1"/>
          </p:cNvPicPr>
          <p:nvPr/>
        </p:nvPicPr>
        <p:blipFill>
          <a:blip r:embed="rId3"/>
          <a:srcRect/>
          <a:stretch>
            <a:fillRect/>
          </a:stretch>
        </p:blipFill>
        <p:spPr bwMode="auto">
          <a:xfrm>
            <a:off x="5653089" y="1266822"/>
            <a:ext cx="2574022" cy="180181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7" name="TextBox 6"/>
          <p:cNvSpPr txBox="1"/>
          <p:nvPr/>
        </p:nvSpPr>
        <p:spPr>
          <a:xfrm>
            <a:off x="6013452" y="3068637"/>
            <a:ext cx="2162178" cy="584775"/>
          </a:xfrm>
          <a:prstGeom prst="rect">
            <a:avLst/>
          </a:prstGeom>
          <a:noFill/>
        </p:spPr>
        <p:txBody>
          <a:bodyPr wrap="square" rtlCol="0">
            <a:spAutoFit/>
          </a:bodyPr>
          <a:lstStyle/>
          <a:p>
            <a:r>
              <a:rPr lang="ru-RU" sz="1600" dirty="0" smtClean="0">
                <a:latin typeface="Adventure" pitchFamily="2" charset="0"/>
              </a:rPr>
              <a:t>Глинобитная хата на краю </a:t>
            </a:r>
            <a:r>
              <a:rPr lang="ru-RU" sz="1600" dirty="0" err="1" smtClean="0">
                <a:latin typeface="Adventure" pitchFamily="2" charset="0"/>
              </a:rPr>
              <a:t>Кок-Терека</a:t>
            </a:r>
            <a:endParaRPr lang="ru-RU" sz="1600" dirty="0">
              <a:latin typeface="Adventure" pitchFamily="2" charset="0"/>
            </a:endParaRPr>
          </a:p>
        </p:txBody>
      </p:sp>
      <p:pic>
        <p:nvPicPr>
          <p:cNvPr id="39940" name="Picture 4" descr="http://www.solzhenitsyn.ru/upload/iblock/b35/jzl-036.jpg"/>
          <p:cNvPicPr>
            <a:picLocks noChangeAspect="1" noChangeArrowheads="1"/>
          </p:cNvPicPr>
          <p:nvPr/>
        </p:nvPicPr>
        <p:blipFill>
          <a:blip r:embed="rId4"/>
          <a:srcRect/>
          <a:stretch>
            <a:fillRect/>
          </a:stretch>
        </p:blipFill>
        <p:spPr bwMode="auto">
          <a:xfrm>
            <a:off x="5653089" y="1266822"/>
            <a:ext cx="2626553" cy="180181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9" name="TextBox 8"/>
          <p:cNvSpPr txBox="1"/>
          <p:nvPr/>
        </p:nvSpPr>
        <p:spPr>
          <a:xfrm>
            <a:off x="5653089" y="3068637"/>
            <a:ext cx="2882903" cy="584775"/>
          </a:xfrm>
          <a:prstGeom prst="rect">
            <a:avLst/>
          </a:prstGeom>
          <a:noFill/>
        </p:spPr>
        <p:txBody>
          <a:bodyPr wrap="square" rtlCol="0">
            <a:spAutoFit/>
          </a:bodyPr>
          <a:lstStyle/>
          <a:p>
            <a:r>
              <a:rPr lang="ru-RU" sz="1600" dirty="0" smtClean="0">
                <a:latin typeface="Adventure" pitchFamily="2" charset="0"/>
              </a:rPr>
              <a:t>В хате за рабочим столом. 1955.</a:t>
            </a:r>
            <a:endParaRPr lang="ru-RU" sz="1600" dirty="0">
              <a:latin typeface="Adventure" pitchFamily="2" charset="0"/>
            </a:endParaRPr>
          </a:p>
        </p:txBody>
      </p:sp>
      <p:pic>
        <p:nvPicPr>
          <p:cNvPr id="39942" name="Picture 6" descr="C:\Documents and Settings\Администратор\Рабочий стол\солженицын\reznik_solzh.jpg"/>
          <p:cNvPicPr>
            <a:picLocks noChangeAspect="1" noChangeArrowheads="1"/>
          </p:cNvPicPr>
          <p:nvPr/>
        </p:nvPicPr>
        <p:blipFill>
          <a:blip r:embed="rId5"/>
          <a:srcRect/>
          <a:stretch>
            <a:fillRect/>
          </a:stretch>
        </p:blipFill>
        <p:spPr bwMode="auto">
          <a:xfrm>
            <a:off x="5653089" y="3789363"/>
            <a:ext cx="2857500" cy="23622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fade">
                                      <p:cBhvr>
                                        <p:cTn id="7" dur="2000"/>
                                        <p:tgtEl>
                                          <p:spTgt spid="399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9938"/>
                                        </p:tgtEl>
                                        <p:attrNameLst>
                                          <p:attrName>style.visibility</p:attrName>
                                        </p:attrNameLst>
                                      </p:cBhvr>
                                      <p:to>
                                        <p:strVal val="visible"/>
                                      </p:to>
                                    </p:set>
                                    <p:animEffect transition="in" filter="fade">
                                      <p:cBhvr>
                                        <p:cTn id="22" dur="2000"/>
                                        <p:tgtEl>
                                          <p:spTgt spid="3993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000"/>
                                        <p:tgtEl>
                                          <p:spTgt spid="7"/>
                                        </p:tgtEl>
                                      </p:cBhvr>
                                    </p:animEffect>
                                  </p:childTnLst>
                                </p:cTn>
                              </p:par>
                            </p:childTnLst>
                          </p:cTn>
                        </p:par>
                        <p:par>
                          <p:cTn id="26" fill="hold">
                            <p:stCondLst>
                              <p:cond delay="2000"/>
                            </p:stCondLst>
                            <p:childTnLst>
                              <p:par>
                                <p:cTn id="27" presetID="10" presetClass="exit" presetSubtype="0" fill="hold" grpId="1" nodeType="afterEffect">
                                  <p:stCondLst>
                                    <p:cond delay="0"/>
                                  </p:stCondLst>
                                  <p:childTnLst>
                                    <p:animEffect transition="out" filter="fade">
                                      <p:cBhvr>
                                        <p:cTn id="28" dur="2000"/>
                                        <p:tgtEl>
                                          <p:spTgt spid="7"/>
                                        </p:tgtEl>
                                      </p:cBhvr>
                                    </p:animEffect>
                                    <p:set>
                                      <p:cBhvr>
                                        <p:cTn id="29" dur="1" fill="hold">
                                          <p:stCondLst>
                                            <p:cond delay="1999"/>
                                          </p:stCondLst>
                                        </p:cTn>
                                        <p:tgtEl>
                                          <p:spTgt spid="7"/>
                                        </p:tgtEl>
                                        <p:attrNameLst>
                                          <p:attrName>style.visibility</p:attrName>
                                        </p:attrNameLst>
                                      </p:cBhvr>
                                      <p:to>
                                        <p:strVal val="hidden"/>
                                      </p:to>
                                    </p:se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2000"/>
                                        <p:tgtEl>
                                          <p:spTgt spid="9"/>
                                        </p:tgtEl>
                                      </p:cBhvr>
                                    </p:animEffect>
                                  </p:childTnLst>
                                </p:cTn>
                              </p:par>
                              <p:par>
                                <p:cTn id="34" presetID="10" presetClass="entr" presetSubtype="0" fill="hold" nodeType="withEffect">
                                  <p:stCondLst>
                                    <p:cond delay="0"/>
                                  </p:stCondLst>
                                  <p:childTnLst>
                                    <p:set>
                                      <p:cBhvr>
                                        <p:cTn id="35" dur="1" fill="hold">
                                          <p:stCondLst>
                                            <p:cond delay="0"/>
                                          </p:stCondLst>
                                        </p:cTn>
                                        <p:tgtEl>
                                          <p:spTgt spid="39942"/>
                                        </p:tgtEl>
                                        <p:attrNameLst>
                                          <p:attrName>style.visibility</p:attrName>
                                        </p:attrNameLst>
                                      </p:cBhvr>
                                      <p:to>
                                        <p:strVal val="visible"/>
                                      </p:to>
                                    </p:set>
                                    <p:animEffect transition="in" filter="fade">
                                      <p:cBhvr>
                                        <p:cTn id="36" dur="2000"/>
                                        <p:tgtEl>
                                          <p:spTgt spid="39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P spid="7" grpId="0"/>
      <p:bldP spid="7" grpId="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4" name="Содержимое 3"/>
          <p:cNvSpPr>
            <a:spLocks noGrp="1"/>
          </p:cNvSpPr>
          <p:nvPr>
            <p:ph sz="half" idx="2"/>
          </p:nvPr>
        </p:nvSpPr>
        <p:spPr>
          <a:xfrm>
            <a:off x="3278192" y="1092200"/>
            <a:ext cx="5257801" cy="4859341"/>
          </a:xfrm>
        </p:spPr>
        <p:txBody>
          <a:bodyPr>
            <a:noAutofit/>
          </a:bodyPr>
          <a:lstStyle/>
          <a:p>
            <a:pPr>
              <a:buNone/>
            </a:pPr>
            <a:r>
              <a:rPr lang="ru-RU" sz="1700" dirty="0" smtClean="0">
                <a:effectLst>
                  <a:outerShdw blurRad="38100" dist="38100" dir="2700000" algn="tl">
                    <a:srgbClr val="000000">
                      <a:alpha val="43137"/>
                    </a:srgbClr>
                  </a:outerShdw>
                </a:effectLst>
                <a:latin typeface="Adventure" pitchFamily="2" charset="0"/>
              </a:rPr>
              <a:t>	Зимой 1952 года у Солженицына обнаружили рак, он был прооперирован в лагере.</a:t>
            </a:r>
          </a:p>
          <a:p>
            <a:pPr>
              <a:buNone/>
            </a:pPr>
            <a:r>
              <a:rPr lang="ru-RU" sz="1700" dirty="0" smtClean="0">
                <a:effectLst>
                  <a:outerShdw blurRad="38100" dist="38100" dir="2700000" algn="tl">
                    <a:srgbClr val="000000">
                      <a:alpha val="43137"/>
                    </a:srgbClr>
                  </a:outerShdw>
                </a:effectLst>
                <a:latin typeface="Adventure" pitchFamily="2" charset="0"/>
              </a:rPr>
              <a:t>	Освобождён 13 февраля 1953.</a:t>
            </a:r>
          </a:p>
          <a:p>
            <a:pPr>
              <a:buNone/>
            </a:pPr>
            <a:r>
              <a:rPr lang="ru-RU" sz="1700" dirty="0" smtClean="0">
                <a:effectLst>
                  <a:outerShdw blurRad="38100" dist="38100" dir="2700000" algn="tl">
                    <a:srgbClr val="000000">
                      <a:alpha val="43137"/>
                    </a:srgbClr>
                  </a:outerShdw>
                </a:effectLst>
                <a:latin typeface="Adventure" pitchFamily="2" charset="0"/>
              </a:rPr>
              <a:t>	В заключении Солженицын полностью разочаровался в марксизме, со временем поверил в Бога и склонился кправославно-патриотическим идеям (полное отрицание коммунистической идеологии, роспуск СССР и создание славянского государства на территории России, Белоруссии и части Украины, установление в новом государстве авторитарного строя с постепенным переходом к демократии, направление ресурсов будущей России на духовное, нравственное и религиозное развитие народа, в первую очередь русских). Уже в «шарашке» вернулся к писательству, в Экибастузе сочинял стихотворения, поэмы («Дороженька», «Прусские ночи») и пьесы в стихах («Пленники», «Пир победителей») и заучивал их наизусть.</a:t>
            </a:r>
          </a:p>
          <a:p>
            <a:endParaRPr lang="ru-RU" sz="1700" dirty="0">
              <a:effectLst>
                <a:outerShdw blurRad="38100" dist="38100" dir="2700000" algn="tl">
                  <a:srgbClr val="000000">
                    <a:alpha val="43137"/>
                  </a:srgbClr>
                </a:outerShdw>
              </a:effectLst>
              <a:latin typeface="Adventure" pitchFamily="2" charset="0"/>
            </a:endParaRPr>
          </a:p>
        </p:txBody>
      </p:sp>
      <p:sp>
        <p:nvSpPr>
          <p:cNvPr id="6" name="Rectangle 2"/>
          <p:cNvSpPr txBox="1">
            <a:spLocks noChangeArrowheads="1"/>
          </p:cNvSpPr>
          <p:nvPr/>
        </p:nvSpPr>
        <p:spPr>
          <a:xfrm>
            <a:off x="968370" y="185733"/>
            <a:ext cx="74168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Арест и заключение</a:t>
            </a:r>
            <a:endParaRPr kumimoji="0" lang="en-US"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endParaRPr>
          </a:p>
        </p:txBody>
      </p:sp>
      <p:pic>
        <p:nvPicPr>
          <p:cNvPr id="38916" name="Picture 4" descr="http://www.solzhenitsyn.ru/upload/iblock/f73/jzl-040.jpg"/>
          <p:cNvPicPr>
            <a:picLocks noChangeAspect="1" noChangeArrowheads="1"/>
          </p:cNvPicPr>
          <p:nvPr/>
        </p:nvPicPr>
        <p:blipFill>
          <a:blip r:embed="rId3"/>
          <a:srcRect/>
          <a:stretch>
            <a:fillRect/>
          </a:stretch>
        </p:blipFill>
        <p:spPr bwMode="auto">
          <a:xfrm>
            <a:off x="968371" y="1627185"/>
            <a:ext cx="2162177" cy="324326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38914" name="Picture 2" descr="http://www.solzhenitsyn.ru/upload/iblock/e5e/jzl-038.jpg"/>
          <p:cNvPicPr>
            <a:picLocks noChangeAspect="1" noChangeArrowheads="1"/>
          </p:cNvPicPr>
          <p:nvPr/>
        </p:nvPicPr>
        <p:blipFill>
          <a:blip r:embed="rId4"/>
          <a:srcRect/>
          <a:stretch>
            <a:fillRect/>
          </a:stretch>
        </p:blipFill>
        <p:spPr bwMode="auto">
          <a:xfrm>
            <a:off x="968370" y="1627185"/>
            <a:ext cx="2406504" cy="324326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9" name="TextBox 8"/>
          <p:cNvSpPr txBox="1"/>
          <p:nvPr/>
        </p:nvSpPr>
        <p:spPr>
          <a:xfrm>
            <a:off x="968371" y="5230815"/>
            <a:ext cx="3243266" cy="1169551"/>
          </a:xfrm>
          <a:prstGeom prst="rect">
            <a:avLst/>
          </a:prstGeom>
          <a:noFill/>
        </p:spPr>
        <p:txBody>
          <a:bodyPr wrap="square" rtlCol="0">
            <a:spAutoFit/>
          </a:bodyPr>
          <a:lstStyle/>
          <a:p>
            <a:r>
              <a:rPr lang="ru-RU" sz="1400" dirty="0" smtClean="0">
                <a:latin typeface="Adventure" pitchFamily="2" charset="0"/>
              </a:rPr>
              <a:t>Людмила Александровна Дунаева, заведующая лучевым отделением ташкентского онкологического диспансера, лечившая Солженицына в 1954 году </a:t>
            </a:r>
            <a:endParaRPr lang="ru-RU" sz="1400" dirty="0">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fade">
                                      <p:cBhvr>
                                        <p:cTn id="7" dur="2000"/>
                                        <p:tgtEl>
                                          <p:spTgt spid="389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2000"/>
                                        <p:tgtEl>
                                          <p:spTgt spid="4">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2000"/>
                                        <p:tgtEl>
                                          <p:spTgt spid="4">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par>
                          <p:cTn id="23" fill="hold">
                            <p:stCondLst>
                              <p:cond delay="2000"/>
                            </p:stCondLst>
                            <p:childTnLst>
                              <p:par>
                                <p:cTn id="24" presetID="10" presetClass="exit" presetSubtype="0" fill="hold" grpId="1" nodeType="afterEffect">
                                  <p:stCondLst>
                                    <p:cond delay="0"/>
                                  </p:stCondLst>
                                  <p:childTnLst>
                                    <p:animEffect transition="out" filter="fade">
                                      <p:cBhvr>
                                        <p:cTn id="25" dur="2000"/>
                                        <p:tgtEl>
                                          <p:spTgt spid="9"/>
                                        </p:tgtEl>
                                      </p:cBhvr>
                                    </p:animEffect>
                                    <p:set>
                                      <p:cBhvr>
                                        <p:cTn id="26" dur="1" fill="hold">
                                          <p:stCondLst>
                                            <p:cond delay="1999"/>
                                          </p:stCondLst>
                                        </p:cTn>
                                        <p:tgtEl>
                                          <p:spTgt spid="9"/>
                                        </p:tgtEl>
                                        <p:attrNameLst>
                                          <p:attrName>style.visibility</p:attrName>
                                        </p:attrNameLst>
                                      </p:cBhvr>
                                      <p:to>
                                        <p:strVal val="hidden"/>
                                      </p:to>
                                    </p:se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38914"/>
                                        </p:tgtEl>
                                        <p:attrNameLst>
                                          <p:attrName>style.visibility</p:attrName>
                                        </p:attrNameLst>
                                      </p:cBhvr>
                                      <p:to>
                                        <p:strVal val="visible"/>
                                      </p:to>
                                    </p:set>
                                    <p:animEffect transition="in" filter="fade">
                                      <p:cBhvr>
                                        <p:cTn id="30" dur="20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3" name="Текст 2"/>
          <p:cNvSpPr>
            <a:spLocks noGrp="1"/>
          </p:cNvSpPr>
          <p:nvPr>
            <p:ph type="body" sz="half" idx="1"/>
          </p:nvPr>
        </p:nvSpPr>
        <p:spPr>
          <a:xfrm>
            <a:off x="608006" y="906459"/>
            <a:ext cx="5045083" cy="4525963"/>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После освобождения Солженицын был отправлен в ссылку на поселение «навечно» (село Берлик </a:t>
            </a:r>
            <a:r>
              <a:rPr lang="ru-RU" sz="1800" dirty="0" err="1" smtClean="0">
                <a:effectLst>
                  <a:outerShdw blurRad="38100" dist="38100" dir="2700000" algn="tl">
                    <a:srgbClr val="000000">
                      <a:alpha val="43137"/>
                    </a:srgbClr>
                  </a:outerShdw>
                </a:effectLst>
                <a:latin typeface="Adventure" pitchFamily="2" charset="0"/>
              </a:rPr>
              <a:t>Коктерекского</a:t>
            </a:r>
            <a:r>
              <a:rPr lang="ru-RU" sz="1800" dirty="0" smtClean="0">
                <a:effectLst>
                  <a:outerShdw blurRad="38100" dist="38100" dir="2700000" algn="tl">
                    <a:srgbClr val="000000">
                      <a:alpha val="43137"/>
                    </a:srgbClr>
                  </a:outerShdw>
                </a:effectLst>
                <a:latin typeface="Adventure" pitchFamily="2" charset="0"/>
              </a:rPr>
              <a:t> района Джамбульской области, южный Казахстан). Работал учителем математики и физики в 8-10 классах местной средней школы имени Кирова.</a:t>
            </a:r>
          </a:p>
          <a:p>
            <a:pPr>
              <a:buNone/>
            </a:pPr>
            <a:r>
              <a:rPr lang="ru-RU" sz="1800" dirty="0" smtClean="0">
                <a:effectLst>
                  <a:outerShdw blurRad="38100" dist="38100" dir="2700000" algn="tl">
                    <a:srgbClr val="000000">
                      <a:alpha val="43137"/>
                    </a:srgbClr>
                  </a:outerShdw>
                </a:effectLst>
                <a:latin typeface="Adventure" pitchFamily="2" charset="0"/>
              </a:rPr>
              <a:t>	К концу 1953 здоровье резко ухудшилось, обследование выявило раковую опухоль, в январе 1954 он был направлен в Ташкент на лечение, в марте выписан со значительным улучшением. Болезнь, лечение, исцеление и больничные впечатления легли в основу повести «Раковый корпус», которая была задумана весной 1955.</a:t>
            </a:r>
          </a:p>
          <a:p>
            <a:pPr>
              <a:buNone/>
            </a:pPr>
            <a:r>
              <a:rPr lang="ru-RU" sz="1800" dirty="0" smtClean="0">
                <a:effectLst>
                  <a:outerShdw blurRad="38100" dist="38100" dir="2700000" algn="tl">
                    <a:srgbClr val="000000">
                      <a:alpha val="43137"/>
                    </a:srgbClr>
                  </a:outerShdw>
                </a:effectLst>
                <a:latin typeface="Adventure" pitchFamily="2" charset="0"/>
              </a:rPr>
              <a:t>	В ссылке написал пьесу «Республика Труда» (о лагере), роман «В круге первом» (о своём пребывании на «шарашке») и очерк «Протеревши глаза („Горе от ума“ глазами зэка)».</a:t>
            </a:r>
          </a:p>
          <a:p>
            <a:endParaRPr lang="ru-RU" sz="1800" dirty="0">
              <a:effectLst>
                <a:outerShdw blurRad="38100" dist="38100" dir="2700000" algn="tl">
                  <a:srgbClr val="000000">
                    <a:alpha val="43137"/>
                  </a:srgbClr>
                </a:outerShdw>
              </a:effectLst>
              <a:latin typeface="Adventure" pitchFamily="2" charset="0"/>
            </a:endParaRPr>
          </a:p>
        </p:txBody>
      </p:sp>
      <p:sp>
        <p:nvSpPr>
          <p:cNvPr id="5" name="Rectangle 2"/>
          <p:cNvSpPr txBox="1">
            <a:spLocks noChangeArrowheads="1"/>
          </p:cNvSpPr>
          <p:nvPr/>
        </p:nvSpPr>
        <p:spPr>
          <a:xfrm>
            <a:off x="968370" y="185733"/>
            <a:ext cx="74168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Арест и заключение</a:t>
            </a:r>
            <a:endParaRPr kumimoji="0" lang="en-US"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endParaRPr>
          </a:p>
        </p:txBody>
      </p:sp>
      <p:pic>
        <p:nvPicPr>
          <p:cNvPr id="37890" name="Picture 2" descr="http://www.solzhenitsyn.ru/upload/iblock/bfc/jzl-041.jpg"/>
          <p:cNvPicPr>
            <a:picLocks noChangeAspect="1" noChangeArrowheads="1"/>
          </p:cNvPicPr>
          <p:nvPr/>
        </p:nvPicPr>
        <p:blipFill>
          <a:blip r:embed="rId3"/>
          <a:srcRect/>
          <a:stretch>
            <a:fillRect/>
          </a:stretch>
        </p:blipFill>
        <p:spPr bwMode="auto">
          <a:xfrm>
            <a:off x="5292726" y="1266822"/>
            <a:ext cx="2890610" cy="216217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7" name="TextBox 6"/>
          <p:cNvSpPr txBox="1"/>
          <p:nvPr/>
        </p:nvSpPr>
        <p:spPr>
          <a:xfrm>
            <a:off x="6013452" y="3789363"/>
            <a:ext cx="2522541" cy="1077218"/>
          </a:xfrm>
          <a:prstGeom prst="rect">
            <a:avLst/>
          </a:prstGeom>
          <a:noFill/>
        </p:spPr>
        <p:txBody>
          <a:bodyPr wrap="square" rtlCol="0">
            <a:spAutoFit/>
          </a:bodyPr>
          <a:lstStyle/>
          <a:p>
            <a:r>
              <a:rPr lang="ru-RU" sz="1600" dirty="0" smtClean="0">
                <a:latin typeface="Adventure" pitchFamily="2" charset="0"/>
              </a:rPr>
              <a:t>Ссыльный учитель </a:t>
            </a:r>
            <a:r>
              <a:rPr lang="ru-RU" sz="1600" dirty="0" err="1" smtClean="0">
                <a:latin typeface="Adventure" pitchFamily="2" charset="0"/>
              </a:rPr>
              <a:t>математки</a:t>
            </a:r>
            <a:r>
              <a:rPr lang="ru-RU" sz="1600" dirty="0" smtClean="0">
                <a:latin typeface="Adventure" pitchFamily="2" charset="0"/>
              </a:rPr>
              <a:t> со своим казахским классом. Кок-Терек, 1955.</a:t>
            </a:r>
            <a:endParaRPr lang="ru-RU" sz="1600" dirty="0">
              <a:latin typeface="Adventure" pitchFamily="2" charset="0"/>
            </a:endParaRPr>
          </a:p>
        </p:txBody>
      </p:sp>
      <p:pic>
        <p:nvPicPr>
          <p:cNvPr id="37892" name="Picture 4" descr="http://www.solzhenitsyn.ru/upload/iblock/c9f/jzl-042.jpg"/>
          <p:cNvPicPr>
            <a:picLocks noChangeAspect="1" noChangeArrowheads="1"/>
          </p:cNvPicPr>
          <p:nvPr/>
        </p:nvPicPr>
        <p:blipFill>
          <a:blip r:embed="rId4"/>
          <a:srcRect/>
          <a:stretch>
            <a:fillRect/>
          </a:stretch>
        </p:blipFill>
        <p:spPr bwMode="auto">
          <a:xfrm>
            <a:off x="5292726" y="1266822"/>
            <a:ext cx="2882904" cy="432435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9" name="TextBox 8"/>
          <p:cNvSpPr txBox="1"/>
          <p:nvPr/>
        </p:nvSpPr>
        <p:spPr>
          <a:xfrm>
            <a:off x="6013451" y="5591178"/>
            <a:ext cx="2522541" cy="830997"/>
          </a:xfrm>
          <a:prstGeom prst="rect">
            <a:avLst/>
          </a:prstGeom>
          <a:noFill/>
        </p:spPr>
        <p:txBody>
          <a:bodyPr wrap="square" rtlCol="0">
            <a:spAutoFit/>
          </a:bodyPr>
          <a:lstStyle/>
          <a:p>
            <a:r>
              <a:rPr lang="ru-RU" sz="1600" dirty="0" smtClean="0">
                <a:latin typeface="Adventure" pitchFamily="2" charset="0"/>
              </a:rPr>
              <a:t>Конец ссылки, Солженицын раздаёт свою «мебель»</a:t>
            </a:r>
            <a:endParaRPr lang="ru-RU" sz="1600" dirty="0">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2000"/>
                                        <p:tgtEl>
                                          <p:spTgt spid="3">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7890"/>
                                        </p:tgtEl>
                                        <p:attrNameLst>
                                          <p:attrName>style.visibility</p:attrName>
                                        </p:attrNameLst>
                                      </p:cBhvr>
                                      <p:to>
                                        <p:strVal val="visible"/>
                                      </p:to>
                                    </p:set>
                                    <p:animEffect transition="in" filter="fade">
                                      <p:cBhvr>
                                        <p:cTn id="19" dur="2000"/>
                                        <p:tgtEl>
                                          <p:spTgt spid="3789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par>
                          <p:cTn id="23" fill="hold">
                            <p:stCondLst>
                              <p:cond delay="2000"/>
                            </p:stCondLst>
                            <p:childTnLst>
                              <p:par>
                                <p:cTn id="24" presetID="10" presetClass="exit" presetSubtype="0" fill="hold" grpId="1" nodeType="afterEffect">
                                  <p:stCondLst>
                                    <p:cond delay="0"/>
                                  </p:stCondLst>
                                  <p:childTnLst>
                                    <p:animEffect transition="out" filter="fade">
                                      <p:cBhvr>
                                        <p:cTn id="25" dur="2000"/>
                                        <p:tgtEl>
                                          <p:spTgt spid="7"/>
                                        </p:tgtEl>
                                      </p:cBhvr>
                                    </p:animEffect>
                                    <p:set>
                                      <p:cBhvr>
                                        <p:cTn id="26" dur="1" fill="hold">
                                          <p:stCondLst>
                                            <p:cond delay="1999"/>
                                          </p:stCondLst>
                                        </p:cTn>
                                        <p:tgtEl>
                                          <p:spTgt spid="7"/>
                                        </p:tgtEl>
                                        <p:attrNameLst>
                                          <p:attrName>style.visibility</p:attrName>
                                        </p:attrNameLst>
                                      </p:cBhvr>
                                      <p:to>
                                        <p:strVal val="hidden"/>
                                      </p:to>
                                    </p:se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37892"/>
                                        </p:tgtEl>
                                        <p:attrNameLst>
                                          <p:attrName>style.visibility</p:attrName>
                                        </p:attrNameLst>
                                      </p:cBhvr>
                                      <p:to>
                                        <p:strVal val="visible"/>
                                      </p:to>
                                    </p:set>
                                    <p:animEffect transition="in" filter="fade">
                                      <p:cBhvr>
                                        <p:cTn id="30" dur="2000"/>
                                        <p:tgtEl>
                                          <p:spTgt spid="3789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7" grpId="0"/>
      <p:bldP spid="7" grpId="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4" name="Содержимое 3"/>
          <p:cNvSpPr>
            <a:spLocks noGrp="1"/>
          </p:cNvSpPr>
          <p:nvPr>
            <p:ph sz="half" idx="2"/>
          </p:nvPr>
        </p:nvSpPr>
        <p:spPr>
          <a:xfrm>
            <a:off x="3130549" y="1065215"/>
            <a:ext cx="5257802" cy="4525963"/>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В июне 1956 решением Верховного Суда СССР Солженицын был освобождён без реабилитации «за отсутствием в его действиях состава преступления».</a:t>
            </a:r>
          </a:p>
          <a:p>
            <a:pPr>
              <a:buNone/>
            </a:pPr>
            <a:r>
              <a:rPr lang="ru-RU" sz="1800" dirty="0" smtClean="0">
                <a:effectLst>
                  <a:outerShdw blurRad="38100" dist="38100" dir="2700000" algn="tl">
                    <a:srgbClr val="000000">
                      <a:alpha val="43137"/>
                    </a:srgbClr>
                  </a:outerShdw>
                </a:effectLst>
                <a:latin typeface="Adventure" pitchFamily="2" charset="0"/>
              </a:rPr>
              <a:t>	В августе 1956 возвращается из ссылки в Центральную Россию. Живёт в деревне Мильцево (почтовое отделение </a:t>
            </a:r>
            <a:r>
              <a:rPr lang="ru-RU" sz="1800" dirty="0" err="1" smtClean="0">
                <a:effectLst>
                  <a:outerShdw blurRad="38100" dist="38100" dir="2700000" algn="tl">
                    <a:srgbClr val="000000">
                      <a:alpha val="43137"/>
                    </a:srgbClr>
                  </a:outerShdw>
                </a:effectLst>
                <a:latin typeface="Adventure" pitchFamily="2" charset="0"/>
              </a:rPr>
              <a:t>Торфопродукт</a:t>
            </a:r>
            <a:r>
              <a:rPr lang="ru-RU" sz="1800" dirty="0" smtClean="0">
                <a:effectLst>
                  <a:outerShdw blurRad="38100" dist="38100" dir="2700000" algn="tl">
                    <a:srgbClr val="000000">
                      <a:alpha val="43137"/>
                    </a:srgbClr>
                  </a:outerShdw>
                </a:effectLst>
                <a:latin typeface="Adventure" pitchFamily="2" charset="0"/>
              </a:rPr>
              <a:t> </a:t>
            </a:r>
            <a:r>
              <a:rPr lang="ru-RU" sz="1800" dirty="0" err="1" smtClean="0">
                <a:effectLst>
                  <a:outerShdw blurRad="38100" dist="38100" dir="2700000" algn="tl">
                    <a:srgbClr val="000000">
                      <a:alpha val="43137"/>
                    </a:srgbClr>
                  </a:outerShdw>
                </a:effectLst>
                <a:latin typeface="Adventure" pitchFamily="2" charset="0"/>
              </a:rPr>
              <a:t>Курловского</a:t>
            </a:r>
            <a:r>
              <a:rPr lang="ru-RU" sz="1800" dirty="0" smtClean="0">
                <a:effectLst>
                  <a:outerShdw blurRad="38100" dist="38100" dir="2700000" algn="tl">
                    <a:srgbClr val="000000">
                      <a:alpha val="43137"/>
                    </a:srgbClr>
                  </a:outerShdw>
                </a:effectLst>
                <a:latin typeface="Adventure" pitchFamily="2" charset="0"/>
              </a:rPr>
              <a:t> района Владимирской области), преподаёт математику в </a:t>
            </a:r>
            <a:r>
              <a:rPr lang="ru-RU" sz="1800" dirty="0" err="1" smtClean="0">
                <a:effectLst>
                  <a:outerShdw blurRad="38100" dist="38100" dir="2700000" algn="tl">
                    <a:srgbClr val="000000">
                      <a:alpha val="43137"/>
                    </a:srgbClr>
                  </a:outerShdw>
                </a:effectLst>
                <a:latin typeface="Adventure" pitchFamily="2" charset="0"/>
              </a:rPr>
              <a:t>Мезиновской</a:t>
            </a:r>
            <a:r>
              <a:rPr lang="ru-RU" sz="1800" dirty="0" smtClean="0">
                <a:effectLst>
                  <a:outerShdw blurRad="38100" dist="38100" dir="2700000" algn="tl">
                    <a:srgbClr val="000000">
                      <a:alpha val="43137"/>
                    </a:srgbClr>
                  </a:outerShdw>
                </a:effectLst>
                <a:latin typeface="Adventure" pitchFamily="2" charset="0"/>
              </a:rPr>
              <a:t> средней школе Гусь-Хрустального района. Тогда же встретился со своей бывшей женой, которая окончательно вернулась к нему в ноябре 1956 (повторно брак заключён 2 февраля 1957).</a:t>
            </a:r>
          </a:p>
          <a:p>
            <a:pPr>
              <a:buNone/>
            </a:pPr>
            <a:r>
              <a:rPr lang="ru-RU" sz="1800" dirty="0" smtClean="0">
                <a:effectLst>
                  <a:outerShdw blurRad="38100" dist="38100" dir="2700000" algn="tl">
                    <a:srgbClr val="000000">
                      <a:alpha val="43137"/>
                    </a:srgbClr>
                  </a:outerShdw>
                </a:effectLst>
                <a:latin typeface="Adventure" pitchFamily="2" charset="0"/>
              </a:rPr>
              <a:t>	6 февраля 1957 решением Военной коллегии Верховного суда СССР Солженицын реабилитирован</a:t>
            </a:r>
            <a:r>
              <a:rPr lang="ru-RU" sz="1800" baseline="30000" dirty="0" smtClean="0">
                <a:effectLst>
                  <a:outerShdw blurRad="38100" dist="38100" dir="2700000" algn="tl">
                    <a:srgbClr val="000000">
                      <a:alpha val="43137"/>
                    </a:srgbClr>
                  </a:outerShdw>
                </a:effectLst>
                <a:latin typeface="Adventure" pitchFamily="2" charset="0"/>
              </a:rPr>
              <a:t>.</a:t>
            </a:r>
            <a:endParaRPr lang="ru-RU" sz="1800" dirty="0" smtClean="0">
              <a:effectLst>
                <a:outerShdw blurRad="38100" dist="38100" dir="2700000" algn="tl">
                  <a:srgbClr val="000000">
                    <a:alpha val="43137"/>
                  </a:srgbClr>
                </a:outerShdw>
              </a:effectLst>
              <a:latin typeface="Adventure" pitchFamily="2" charset="0"/>
            </a:endParaRPr>
          </a:p>
          <a:p>
            <a:pPr>
              <a:buNone/>
            </a:pPr>
            <a:r>
              <a:rPr lang="ru-RU" sz="1800" dirty="0" smtClean="0">
                <a:effectLst>
                  <a:outerShdw blurRad="38100" dist="38100" dir="2700000" algn="tl">
                    <a:srgbClr val="000000">
                      <a:alpha val="43137"/>
                    </a:srgbClr>
                  </a:outerShdw>
                </a:effectLst>
                <a:latin typeface="Adventure" pitchFamily="2" charset="0"/>
              </a:rPr>
              <a:t>	С июля 1957 жил в Рязани, работал учителем астрономии средней школы № 2.</a:t>
            </a:r>
          </a:p>
          <a:p>
            <a:endParaRPr lang="ru-RU" sz="1800" dirty="0">
              <a:effectLst>
                <a:outerShdw blurRad="38100" dist="38100" dir="2700000" algn="tl">
                  <a:srgbClr val="000000">
                    <a:alpha val="43137"/>
                  </a:srgbClr>
                </a:outerShdw>
              </a:effectLst>
              <a:latin typeface="Adventure" pitchFamily="2" charset="0"/>
            </a:endParaRPr>
          </a:p>
        </p:txBody>
      </p:sp>
      <p:sp>
        <p:nvSpPr>
          <p:cNvPr id="6" name="Rectangle 2"/>
          <p:cNvSpPr txBox="1">
            <a:spLocks noChangeArrowheads="1"/>
          </p:cNvSpPr>
          <p:nvPr/>
        </p:nvSpPr>
        <p:spPr>
          <a:xfrm>
            <a:off x="968370" y="185733"/>
            <a:ext cx="74168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Арест и заключение</a:t>
            </a:r>
            <a:endParaRPr kumimoji="0" lang="en-US"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endParaRPr>
          </a:p>
        </p:txBody>
      </p:sp>
      <p:pic>
        <p:nvPicPr>
          <p:cNvPr id="36866" name="Picture 2" descr="http://smi2.ru/data/imgcache/33704_200x140.jpeg"/>
          <p:cNvPicPr>
            <a:picLocks noChangeAspect="1" noChangeArrowheads="1"/>
          </p:cNvPicPr>
          <p:nvPr/>
        </p:nvPicPr>
        <p:blipFill>
          <a:blip r:embed="rId3"/>
          <a:srcRect/>
          <a:stretch>
            <a:fillRect/>
          </a:stretch>
        </p:blipFill>
        <p:spPr bwMode="auto">
          <a:xfrm>
            <a:off x="608007" y="1266823"/>
            <a:ext cx="2882904" cy="201803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36868" name="Picture 4" descr="http://gazeta.aif.ru/data/mags/superstar/02/pics/08_01_05.jpg"/>
          <p:cNvPicPr>
            <a:picLocks noChangeAspect="1" noChangeArrowheads="1"/>
          </p:cNvPicPr>
          <p:nvPr/>
        </p:nvPicPr>
        <p:blipFill>
          <a:blip r:embed="rId4"/>
          <a:srcRect/>
          <a:stretch>
            <a:fillRect/>
          </a:stretch>
        </p:blipFill>
        <p:spPr bwMode="auto">
          <a:xfrm>
            <a:off x="608007" y="3789363"/>
            <a:ext cx="2882904" cy="216217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2000"/>
                                        <p:tgtEl>
                                          <p:spTgt spid="4">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2000"/>
                                        <p:tgtEl>
                                          <p:spTgt spid="4">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2000"/>
                                        <p:tgtEl>
                                          <p:spTgt spid="4">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6866"/>
                                        </p:tgtEl>
                                        <p:attrNameLst>
                                          <p:attrName>style.visibility</p:attrName>
                                        </p:attrNameLst>
                                      </p:cBhvr>
                                      <p:to>
                                        <p:strVal val="visible"/>
                                      </p:to>
                                    </p:set>
                                    <p:animEffect transition="in" filter="fade">
                                      <p:cBhvr>
                                        <p:cTn id="22" dur="2000"/>
                                        <p:tgtEl>
                                          <p:spTgt spid="36866"/>
                                        </p:tgtEl>
                                      </p:cBhvr>
                                    </p:animEffect>
                                  </p:childTnLst>
                                </p:cTn>
                              </p:par>
                              <p:par>
                                <p:cTn id="23" presetID="10" presetClass="entr" presetSubtype="0" fill="hold" nodeType="withEffect">
                                  <p:stCondLst>
                                    <p:cond delay="0"/>
                                  </p:stCondLst>
                                  <p:childTnLst>
                                    <p:set>
                                      <p:cBhvr>
                                        <p:cTn id="24" dur="1" fill="hold">
                                          <p:stCondLst>
                                            <p:cond delay="0"/>
                                          </p:stCondLst>
                                        </p:cTn>
                                        <p:tgtEl>
                                          <p:spTgt spid="36868"/>
                                        </p:tgtEl>
                                        <p:attrNameLst>
                                          <p:attrName>style.visibility</p:attrName>
                                        </p:attrNameLst>
                                      </p:cBhvr>
                                      <p:to>
                                        <p:strVal val="visible"/>
                                      </p:to>
                                    </p:set>
                                    <p:animEffect transition="in" filter="fade">
                                      <p:cBhvr>
                                        <p:cTn id="25" dur="20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a:xfrm>
            <a:off x="971550" y="185733"/>
            <a:ext cx="7416800" cy="1143000"/>
          </a:xfrm>
        </p:spPr>
        <p:txBody>
          <a:bodyPr/>
          <a:lstStyle/>
          <a:p>
            <a:r>
              <a:rPr lang="ru-RU" dirty="0" smtClean="0">
                <a:effectLst>
                  <a:outerShdw blurRad="38100" dist="38100" dir="2700000" algn="tl">
                    <a:srgbClr val="000000">
                      <a:alpha val="43137"/>
                    </a:srgbClr>
                  </a:outerShdw>
                </a:effectLst>
                <a:latin typeface="Adventure" pitchFamily="2" charset="0"/>
              </a:rPr>
              <a:t>Первые публикации</a:t>
            </a:r>
            <a:endParaRPr lang="ru-RU" dirty="0">
              <a:effectLst>
                <a:outerShdw blurRad="38100" dist="38100" dir="2700000" algn="tl">
                  <a:srgbClr val="000000">
                    <a:alpha val="43137"/>
                  </a:srgbClr>
                </a:outerShdw>
              </a:effectLst>
              <a:latin typeface="Adventure" pitchFamily="2" charset="0"/>
            </a:endParaRPr>
          </a:p>
        </p:txBody>
      </p:sp>
      <p:sp>
        <p:nvSpPr>
          <p:cNvPr id="3" name="Текст 2"/>
          <p:cNvSpPr>
            <a:spLocks noGrp="1"/>
          </p:cNvSpPr>
          <p:nvPr>
            <p:ph type="body" sz="half" idx="1"/>
          </p:nvPr>
        </p:nvSpPr>
        <p:spPr>
          <a:xfrm>
            <a:off x="608005" y="1065215"/>
            <a:ext cx="5405447" cy="4525963"/>
          </a:xfrm>
        </p:spPr>
        <p:txBody>
          <a:bodyPr>
            <a:noAutofit/>
          </a:bodyPr>
          <a:lstStyle/>
          <a:p>
            <a:pPr>
              <a:buNone/>
            </a:pPr>
            <a:r>
              <a:rPr lang="ru-RU" sz="1700" dirty="0" smtClean="0">
                <a:effectLst>
                  <a:outerShdw blurRad="38100" dist="38100" dir="2700000" algn="tl">
                    <a:srgbClr val="000000">
                      <a:alpha val="43137"/>
                    </a:srgbClr>
                  </a:outerShdw>
                </a:effectLst>
                <a:latin typeface="Adventure" pitchFamily="2" charset="0"/>
              </a:rPr>
              <a:t>	В 1959 Солженицын написал рассказ «Щ-854» о жизни простого заключённого из русских крестьян, в 1960 — рассказы «Не стоит село без праведника» и «Правая кисть», первые «</a:t>
            </a:r>
            <a:r>
              <a:rPr lang="ru-RU" sz="1700" u="sng" dirty="0" smtClean="0">
                <a:effectLst>
                  <a:outerShdw blurRad="38100" dist="38100" dir="2700000" algn="tl">
                    <a:srgbClr val="000000">
                      <a:alpha val="43137"/>
                    </a:srgbClr>
                  </a:outerShdw>
                </a:effectLst>
                <a:latin typeface="Adventure" pitchFamily="2" charset="0"/>
              </a:rPr>
              <a:t>Крохотки</a:t>
            </a:r>
            <a:r>
              <a:rPr lang="ru-RU" sz="1700" dirty="0" smtClean="0">
                <a:effectLst>
                  <a:outerShdw blurRad="38100" dist="38100" dir="2700000" algn="tl">
                    <a:srgbClr val="000000">
                      <a:alpha val="43137"/>
                    </a:srgbClr>
                  </a:outerShdw>
                </a:effectLst>
                <a:latin typeface="Adventure" pitchFamily="2" charset="0"/>
              </a:rPr>
              <a:t>», пьесу «Свет, который в тебе» («Свеча на ветру»). Пережил определённый кризис, видя невозможность опубликовать свои произведения.</a:t>
            </a:r>
          </a:p>
          <a:p>
            <a:pPr>
              <a:buNone/>
            </a:pPr>
            <a:r>
              <a:rPr lang="ru-RU" sz="1700" dirty="0" smtClean="0">
                <a:effectLst>
                  <a:outerShdw blurRad="38100" dist="38100" dir="2700000" algn="tl">
                    <a:srgbClr val="000000">
                      <a:alpha val="43137"/>
                    </a:srgbClr>
                  </a:outerShdw>
                </a:effectLst>
                <a:latin typeface="Adventure" pitchFamily="2" charset="0"/>
              </a:rPr>
              <a:t>	В 1961 под впечатлением от выступления Александра Твардовского (редактора журнала «Новый мир») на XXII съезде КПСС, передал ему «Щ-854», предварительно изъяв из рассказа наиболее политически острые, заведомо не проходимые через советскую цензу </a:t>
            </a:r>
            <a:r>
              <a:rPr lang="ru-RU" sz="1700" dirty="0" err="1" smtClean="0">
                <a:effectLst>
                  <a:outerShdw blurRad="38100" dist="38100" dir="2700000" algn="tl">
                    <a:srgbClr val="000000">
                      <a:alpha val="43137"/>
                    </a:srgbClr>
                  </a:outerShdw>
                </a:effectLst>
                <a:latin typeface="Adventure" pitchFamily="2" charset="0"/>
              </a:rPr>
              <a:t>руфрагменты</a:t>
            </a:r>
            <a:r>
              <a:rPr lang="ru-RU" sz="1700" dirty="0" smtClean="0">
                <a:effectLst>
                  <a:outerShdw blurRad="38100" dist="38100" dir="2700000" algn="tl">
                    <a:srgbClr val="000000">
                      <a:alpha val="43137"/>
                    </a:srgbClr>
                  </a:outerShdw>
                </a:effectLst>
                <a:latin typeface="Adventure" pitchFamily="2" charset="0"/>
              </a:rPr>
              <a:t>. Твардовский оценил рассказ чрезвычайно высоко, пригласил автора в Москву и стал добиваться публикации </a:t>
            </a:r>
            <a:r>
              <a:rPr lang="ru-RU" sz="1700" dirty="0" err="1" smtClean="0">
                <a:effectLst>
                  <a:outerShdw blurRad="38100" dist="38100" dir="2700000" algn="tl">
                    <a:srgbClr val="000000">
                      <a:alpha val="43137"/>
                    </a:srgbClr>
                  </a:outerShdw>
                </a:effectLst>
                <a:latin typeface="Adventure" pitchFamily="2" charset="0"/>
              </a:rPr>
              <a:t>произведения.Н</a:t>
            </a:r>
            <a:r>
              <a:rPr lang="ru-RU" sz="1700" dirty="0" smtClean="0">
                <a:effectLst>
                  <a:outerShdw blurRad="38100" dist="38100" dir="2700000" algn="tl">
                    <a:srgbClr val="000000">
                      <a:alpha val="43137"/>
                    </a:srgbClr>
                  </a:outerShdw>
                </a:effectLst>
                <a:latin typeface="Adventure" pitchFamily="2" charset="0"/>
              </a:rPr>
              <a:t>. С. Хрущёв преодолел сопротивление членов Политбюро и разрешил публикацию рассказа. Рассказ под названием «Один день Ивана Денисовича» был напечатан в журнале «Новый мир» № 11, 1962, сразу же переиздан и переведён на иностранные языки.</a:t>
            </a:r>
            <a:endParaRPr lang="ru-RU" sz="1700" dirty="0">
              <a:effectLst>
                <a:outerShdw blurRad="38100" dist="38100" dir="2700000" algn="tl">
                  <a:srgbClr val="000000">
                    <a:alpha val="43137"/>
                  </a:srgbClr>
                </a:outerShdw>
              </a:effectLst>
              <a:latin typeface="Adventure" pitchFamily="2" charset="0"/>
            </a:endParaRPr>
          </a:p>
        </p:txBody>
      </p:sp>
      <p:pic>
        <p:nvPicPr>
          <p:cNvPr id="35841" name="Picture 1" descr="C:\Documents and Settings\Администратор\Рабочий стол\солженицын\56501.jpg"/>
          <p:cNvPicPr>
            <a:picLocks noChangeAspect="1" noChangeArrowheads="1"/>
          </p:cNvPicPr>
          <p:nvPr/>
        </p:nvPicPr>
        <p:blipFill>
          <a:blip r:embed="rId3">
            <a:clrChange>
              <a:clrFrom>
                <a:srgbClr val="FFF8DC"/>
              </a:clrFrom>
              <a:clrTo>
                <a:srgbClr val="FFF8DC">
                  <a:alpha val="0"/>
                </a:srgbClr>
              </a:clrTo>
            </a:clrChange>
          </a:blip>
          <a:srcRect/>
          <a:stretch>
            <a:fillRect/>
          </a:stretch>
        </p:blipFill>
        <p:spPr bwMode="auto">
          <a:xfrm>
            <a:off x="5653089" y="906459"/>
            <a:ext cx="3333750" cy="3333750"/>
          </a:xfrm>
          <a:prstGeom prst="rect">
            <a:avLst/>
          </a:prstGeom>
          <a:noFill/>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5841"/>
                                        </p:tgtEl>
                                        <p:attrNameLst>
                                          <p:attrName>style.visibility</p:attrName>
                                        </p:attrNameLst>
                                      </p:cBhvr>
                                      <p:to>
                                        <p:strVal val="visible"/>
                                      </p:to>
                                    </p:set>
                                    <p:animEffect transition="in" filter="fade">
                                      <p:cBhvr>
                                        <p:cTn id="10" dur="2000"/>
                                        <p:tgtEl>
                                          <p:spTgt spid="358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4" name="Содержимое 3"/>
          <p:cNvSpPr>
            <a:spLocks noGrp="1"/>
          </p:cNvSpPr>
          <p:nvPr>
            <p:ph sz="half" idx="2"/>
          </p:nvPr>
        </p:nvSpPr>
        <p:spPr>
          <a:xfrm>
            <a:off x="3130548" y="1092200"/>
            <a:ext cx="5405445" cy="4859341"/>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30 декабря 1962 Солженицын был принят в Союз писателей СССР.</a:t>
            </a:r>
          </a:p>
          <a:p>
            <a:pPr>
              <a:buNone/>
            </a:pPr>
            <a:r>
              <a:rPr lang="ru-RU" sz="1800" dirty="0" smtClean="0">
                <a:effectLst>
                  <a:outerShdw blurRad="38100" dist="38100" dir="2700000" algn="tl">
                    <a:srgbClr val="000000">
                      <a:alpha val="43137"/>
                    </a:srgbClr>
                  </a:outerShdw>
                </a:effectLst>
                <a:latin typeface="Adventure" pitchFamily="2" charset="0"/>
              </a:rPr>
              <a:t>	Вскоре после этого в журнале «Новый мир» (№ 1, 1963) были напечатаны «Не стоит село без праведника» (под названием «Матрёнин двор») и «Случай на станции Кочетовка» (под названием «Случай на станции </a:t>
            </a:r>
            <a:r>
              <a:rPr lang="ru-RU" sz="1800" dirty="0" err="1" smtClean="0">
                <a:effectLst>
                  <a:outerShdw blurRad="38100" dist="38100" dir="2700000" algn="tl">
                    <a:srgbClr val="000000">
                      <a:alpha val="43137"/>
                    </a:srgbClr>
                  </a:outerShdw>
                </a:effectLst>
                <a:latin typeface="Adventure" pitchFamily="2" charset="0"/>
              </a:rPr>
              <a:t>Кречетовка</a:t>
            </a:r>
            <a:r>
              <a:rPr lang="ru-RU" sz="1800" dirty="0" smtClean="0">
                <a:effectLst>
                  <a:outerShdw blurRad="38100" dist="38100" dir="2700000" algn="tl">
                    <a:srgbClr val="000000">
                      <a:alpha val="43137"/>
                    </a:srgbClr>
                  </a:outerShdw>
                </a:effectLst>
                <a:latin typeface="Adventure" pitchFamily="2" charset="0"/>
              </a:rPr>
              <a:t>»).</a:t>
            </a:r>
          </a:p>
          <a:p>
            <a:pPr>
              <a:buNone/>
            </a:pPr>
            <a:r>
              <a:rPr lang="ru-RU" sz="1800" dirty="0" smtClean="0">
                <a:effectLst>
                  <a:outerShdw blurRad="38100" dist="38100" dir="2700000" algn="tl">
                    <a:srgbClr val="000000">
                      <a:alpha val="43137"/>
                    </a:srgbClr>
                  </a:outerShdw>
                </a:effectLst>
                <a:latin typeface="Adventure" pitchFamily="2" charset="0"/>
              </a:rPr>
              <a:t>	Первые публикации вызвали огромное количество откликов писателей, общественных деятелей, критиков и читателей. Письма читателей — бывших заключённых (в ответ на «Ивана Денисовича») положили начало «Архипелагу ГУЛАГ».</a:t>
            </a:r>
          </a:p>
          <a:p>
            <a:pPr>
              <a:buNone/>
            </a:pPr>
            <a:r>
              <a:rPr lang="ru-RU" sz="1800" dirty="0" smtClean="0">
                <a:effectLst>
                  <a:outerShdw blurRad="38100" dist="38100" dir="2700000" algn="tl">
                    <a:srgbClr val="000000">
                      <a:alpha val="43137"/>
                    </a:srgbClr>
                  </a:outerShdw>
                </a:effectLst>
                <a:latin typeface="Adventure" pitchFamily="2" charset="0"/>
              </a:rPr>
              <a:t>	Рассказы Солженицына резко выделялись на фоне произведений того времени своими художественными достоинствами и гражданской смелостью. Это подчёркивали в то время многие, в том числе писатели и поэты.</a:t>
            </a:r>
          </a:p>
          <a:p>
            <a:endParaRPr lang="ru-RU" sz="1800" dirty="0">
              <a:effectLst>
                <a:outerShdw blurRad="38100" dist="38100" dir="2700000" algn="tl">
                  <a:srgbClr val="000000">
                    <a:alpha val="43137"/>
                  </a:srgbClr>
                </a:outerShdw>
              </a:effectLst>
              <a:latin typeface="Adventure" pitchFamily="2" charset="0"/>
            </a:endParaRPr>
          </a:p>
        </p:txBody>
      </p:sp>
      <p:sp>
        <p:nvSpPr>
          <p:cNvPr id="6" name="Заголовок 1"/>
          <p:cNvSpPr>
            <a:spLocks noGrp="1"/>
          </p:cNvSpPr>
          <p:nvPr>
            <p:ph type="title"/>
          </p:nvPr>
        </p:nvSpPr>
        <p:spPr>
          <a:xfrm>
            <a:off x="971550" y="185733"/>
            <a:ext cx="7416800" cy="1143000"/>
          </a:xfrm>
        </p:spPr>
        <p:txBody>
          <a:bodyPr/>
          <a:lstStyle/>
          <a:p>
            <a:r>
              <a:rPr lang="ru-RU" dirty="0" smtClean="0">
                <a:effectLst>
                  <a:outerShdw blurRad="38100" dist="38100" dir="2700000" algn="tl">
                    <a:srgbClr val="000000">
                      <a:alpha val="43137"/>
                    </a:srgbClr>
                  </a:outerShdw>
                </a:effectLst>
                <a:latin typeface="Adventure" pitchFamily="2" charset="0"/>
              </a:rPr>
              <a:t>Первые публикации</a:t>
            </a:r>
            <a:endParaRPr lang="ru-RU" dirty="0">
              <a:effectLst>
                <a:outerShdw blurRad="38100" dist="38100" dir="2700000" algn="tl">
                  <a:srgbClr val="000000">
                    <a:alpha val="43137"/>
                  </a:srgbClr>
                </a:outerShdw>
              </a:effectLst>
              <a:latin typeface="Adventure" pitchFamily="2" charset="0"/>
            </a:endParaRPr>
          </a:p>
        </p:txBody>
      </p:sp>
      <p:pic>
        <p:nvPicPr>
          <p:cNvPr id="34818" name="Picture 2" descr="C:\Documents and Settings\Администратор\Рабочий стол\солженицын\pv_poster.jpg"/>
          <p:cNvPicPr>
            <a:picLocks noChangeAspect="1" noChangeArrowheads="1"/>
          </p:cNvPicPr>
          <p:nvPr/>
        </p:nvPicPr>
        <p:blipFill>
          <a:blip r:embed="rId3"/>
          <a:srcRect/>
          <a:stretch>
            <a:fillRect/>
          </a:stretch>
        </p:blipFill>
        <p:spPr bwMode="auto">
          <a:xfrm>
            <a:off x="1328733" y="3068637"/>
            <a:ext cx="2162178" cy="3243268"/>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4817" name="Picture 1" descr="C:\Documents and Settings\Администратор\Рабочий стол\солженицын\a0df441835ec3ea41197500d42e50c7d.jpg"/>
          <p:cNvPicPr>
            <a:picLocks noChangeAspect="1" noChangeArrowheads="1"/>
          </p:cNvPicPr>
          <p:nvPr/>
        </p:nvPicPr>
        <p:blipFill>
          <a:blip r:embed="rId4"/>
          <a:srcRect/>
          <a:stretch>
            <a:fillRect/>
          </a:stretch>
        </p:blipFill>
        <p:spPr bwMode="auto">
          <a:xfrm>
            <a:off x="968370" y="906459"/>
            <a:ext cx="2162178" cy="3359599"/>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34817"/>
                                        </p:tgtEl>
                                        <p:attrNameLst>
                                          <p:attrName>style.visibility</p:attrName>
                                        </p:attrNameLst>
                                      </p:cBhvr>
                                      <p:to>
                                        <p:strVal val="visible"/>
                                      </p:to>
                                    </p:set>
                                    <p:animEffect transition="in" filter="fade">
                                      <p:cBhvr>
                                        <p:cTn id="10" dur="2000"/>
                                        <p:tgtEl>
                                          <p:spTgt spid="34817"/>
                                        </p:tgtEl>
                                      </p:cBhvr>
                                    </p:animEffect>
                                  </p:childTnLst>
                                </p:cTn>
                              </p:par>
                              <p:par>
                                <p:cTn id="11" presetID="10" presetClass="entr" presetSubtype="0" fill="hold" nodeType="withEffect">
                                  <p:stCondLst>
                                    <p:cond delay="0"/>
                                  </p:stCondLst>
                                  <p:childTnLst>
                                    <p:set>
                                      <p:cBhvr>
                                        <p:cTn id="12" dur="1" fill="hold">
                                          <p:stCondLst>
                                            <p:cond delay="0"/>
                                          </p:stCondLst>
                                        </p:cTn>
                                        <p:tgtEl>
                                          <p:spTgt spid="34818"/>
                                        </p:tgtEl>
                                        <p:attrNameLst>
                                          <p:attrName>style.visibility</p:attrName>
                                        </p:attrNameLst>
                                      </p:cBhvr>
                                      <p:to>
                                        <p:strVal val="visible"/>
                                      </p:to>
                                    </p:set>
                                    <p:animEffect transition="in" filter="fade">
                                      <p:cBhvr>
                                        <p:cTn id="13" dur="2000"/>
                                        <p:tgtEl>
                                          <p:spTgt spid="348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2000"/>
                                        <p:tgtEl>
                                          <p:spTgt spid="4">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2000"/>
                                        <p:tgtEl>
                                          <p:spTgt spid="4">
                                            <p:txEl>
                                              <p:pRg st="1" end="1"/>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2000"/>
                                        <p:tgtEl>
                                          <p:spTgt spid="4">
                                            <p:txEl>
                                              <p:pRg st="2" end="2"/>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3" name="Текст 2"/>
          <p:cNvSpPr>
            <a:spLocks noGrp="1"/>
          </p:cNvSpPr>
          <p:nvPr>
            <p:ph type="body" sz="half" idx="1"/>
          </p:nvPr>
        </p:nvSpPr>
        <p:spPr>
          <a:xfrm>
            <a:off x="608006" y="906459"/>
            <a:ext cx="5765809" cy="4525963"/>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28 декабря 1963 редакция журнала «Новый мир» и Центральный государственный архив литературы и искусства выдвинули «Один день Ивана Денисовича» на соискание Ленинской премии за 1964 год (в результате голосования Комитета по премиям предложение было отклонено).</a:t>
            </a:r>
          </a:p>
          <a:p>
            <a:pPr>
              <a:buNone/>
            </a:pPr>
            <a:r>
              <a:rPr lang="ru-RU" sz="1800" dirty="0" smtClean="0">
                <a:effectLst>
                  <a:outerShdw blurRad="38100" dist="38100" dir="2700000" algn="tl">
                    <a:srgbClr val="000000">
                      <a:alpha val="43137"/>
                    </a:srgbClr>
                  </a:outerShdw>
                </a:effectLst>
                <a:latin typeface="Adventure" pitchFamily="2" charset="0"/>
              </a:rPr>
              <a:t>	В 1964 впервые отдал своё произведение в самиздат — цикл «стихов в прозе» под общим названием </a:t>
            </a:r>
            <a:r>
              <a:rPr lang="ru-RU" sz="1800" b="1" dirty="0" smtClean="0">
                <a:effectLst>
                  <a:outerShdw blurRad="38100" dist="38100" dir="2700000" algn="tl">
                    <a:srgbClr val="000000">
                      <a:alpha val="43137"/>
                    </a:srgbClr>
                  </a:outerShdw>
                </a:effectLst>
                <a:latin typeface="Adventure" pitchFamily="2" charset="0"/>
              </a:rPr>
              <a:t>«</a:t>
            </a:r>
            <a:r>
              <a:rPr lang="ru-RU" sz="1800" dirty="0" smtClean="0">
                <a:effectLst>
                  <a:outerShdw blurRad="38100" dist="38100" dir="2700000" algn="tl">
                    <a:srgbClr val="000000">
                      <a:alpha val="43137"/>
                    </a:srgbClr>
                  </a:outerShdw>
                </a:effectLst>
                <a:latin typeface="Adventure" pitchFamily="2" charset="0"/>
              </a:rPr>
              <a:t>Крохотки</a:t>
            </a:r>
            <a:r>
              <a:rPr lang="ru-RU" sz="1800" b="1" dirty="0" smtClean="0">
                <a:effectLst>
                  <a:outerShdw blurRad="38100" dist="38100" dir="2700000" algn="tl">
                    <a:srgbClr val="000000">
                      <a:alpha val="43137"/>
                    </a:srgbClr>
                  </a:outerShdw>
                </a:effectLst>
                <a:latin typeface="Adventure" pitchFamily="2" charset="0"/>
              </a:rPr>
              <a:t>»</a:t>
            </a:r>
            <a:r>
              <a:rPr lang="ru-RU" sz="1800" dirty="0" smtClean="0">
                <a:effectLst>
                  <a:outerShdw blurRad="38100" dist="38100" dir="2700000" algn="tl">
                    <a:srgbClr val="000000">
                      <a:alpha val="43137"/>
                    </a:srgbClr>
                  </a:outerShdw>
                </a:effectLst>
                <a:latin typeface="Adventure" pitchFamily="2" charset="0"/>
              </a:rPr>
              <a:t>.</a:t>
            </a:r>
          </a:p>
          <a:p>
            <a:pPr>
              <a:buNone/>
            </a:pPr>
            <a:r>
              <a:rPr lang="ru-RU" sz="1800" dirty="0" smtClean="0">
                <a:effectLst>
                  <a:outerShdw blurRad="38100" dist="38100" dir="2700000" algn="tl">
                    <a:srgbClr val="000000">
                      <a:alpha val="43137"/>
                    </a:srgbClr>
                  </a:outerShdw>
                </a:effectLst>
                <a:latin typeface="Adventure" pitchFamily="2" charset="0"/>
              </a:rPr>
              <a:t>	Летом 1964 пятая редакция «В круге первом» была обсуждена и принята к напечатанию в 1965 «Новым миром». Твардовский знакомится с рукописью романа «Раковый корпус» и даже предлагает его для прочтения Хрущёву (вновь — через его помощника Лебедева). Имел встречу с </a:t>
            </a:r>
            <a:r>
              <a:rPr lang="ru-RU" sz="1800" dirty="0" err="1" smtClean="0">
                <a:effectLst>
                  <a:outerShdw blurRad="38100" dist="38100" dir="2700000" algn="tl">
                    <a:srgbClr val="000000">
                      <a:alpha val="43137"/>
                    </a:srgbClr>
                  </a:outerShdw>
                </a:effectLst>
                <a:latin typeface="Adventure" pitchFamily="2" charset="0"/>
              </a:rPr>
              <a:t>Варламом</a:t>
            </a:r>
            <a:r>
              <a:rPr lang="ru-RU" sz="1800" dirty="0" smtClean="0">
                <a:effectLst>
                  <a:outerShdw blurRad="38100" dist="38100" dir="2700000" algn="tl">
                    <a:srgbClr val="000000">
                      <a:alpha val="43137"/>
                    </a:srgbClr>
                  </a:outerShdw>
                </a:effectLst>
                <a:latin typeface="Adventure" pitchFamily="2" charset="0"/>
              </a:rPr>
              <a:t> Шаламовым, ранее благожелательно отозвавшимся об «Иване Денисовиче», и предложил ему совместно работать над «Архипелагом»</a:t>
            </a:r>
          </a:p>
          <a:p>
            <a:endParaRPr lang="ru-RU" sz="1800" dirty="0">
              <a:effectLst>
                <a:outerShdw blurRad="38100" dist="38100" dir="2700000" algn="tl">
                  <a:srgbClr val="000000">
                    <a:alpha val="43137"/>
                  </a:srgbClr>
                </a:outerShdw>
              </a:effectLst>
              <a:latin typeface="Adventure" pitchFamily="2" charset="0"/>
            </a:endParaRPr>
          </a:p>
        </p:txBody>
      </p:sp>
      <p:sp>
        <p:nvSpPr>
          <p:cNvPr id="5" name="Заголовок 1"/>
          <p:cNvSpPr txBox="1">
            <a:spLocks/>
          </p:cNvSpPr>
          <p:nvPr/>
        </p:nvSpPr>
        <p:spPr>
          <a:xfrm>
            <a:off x="971550" y="123822"/>
            <a:ext cx="74168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Первые публикации</a:t>
            </a:r>
            <a:endParaRPr kumimoji="0" lang="ru-RU" sz="4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endParaRPr>
          </a:p>
        </p:txBody>
      </p:sp>
      <p:pic>
        <p:nvPicPr>
          <p:cNvPr id="33796" name="Picture 4" descr="http://www.peoples.ru/art/literature/prose/publicist/varlam_shalamov/shalamov_a00045d1.jpg"/>
          <p:cNvPicPr>
            <a:picLocks noChangeAspect="1" noChangeArrowheads="1"/>
          </p:cNvPicPr>
          <p:nvPr/>
        </p:nvPicPr>
        <p:blipFill>
          <a:blip r:embed="rId3"/>
          <a:srcRect/>
          <a:stretch>
            <a:fillRect/>
          </a:stretch>
        </p:blipFill>
        <p:spPr bwMode="auto">
          <a:xfrm>
            <a:off x="6373815" y="1627185"/>
            <a:ext cx="1983712" cy="288290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33798" name="Picture 6" descr="http://www.smolensklib.ru/kray2/regions/bibliog/tvardovskiy1.jpg"/>
          <p:cNvPicPr>
            <a:picLocks noChangeAspect="1" noChangeArrowheads="1"/>
          </p:cNvPicPr>
          <p:nvPr/>
        </p:nvPicPr>
        <p:blipFill>
          <a:blip r:embed="rId4"/>
          <a:srcRect/>
          <a:stretch>
            <a:fillRect/>
          </a:stretch>
        </p:blipFill>
        <p:spPr bwMode="auto">
          <a:xfrm>
            <a:off x="6373815" y="1627185"/>
            <a:ext cx="2105025" cy="28575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9" name="TextBox 8"/>
          <p:cNvSpPr txBox="1"/>
          <p:nvPr/>
        </p:nvSpPr>
        <p:spPr>
          <a:xfrm>
            <a:off x="6734178" y="4870452"/>
            <a:ext cx="1441452" cy="338554"/>
          </a:xfrm>
          <a:prstGeom prst="rect">
            <a:avLst/>
          </a:prstGeom>
          <a:noFill/>
        </p:spPr>
        <p:txBody>
          <a:bodyPr wrap="square" rtlCol="0">
            <a:spAutoFit/>
          </a:bodyPr>
          <a:lstStyle/>
          <a:p>
            <a:r>
              <a:rPr lang="ru-RU" sz="1600" i="1" dirty="0" smtClean="0"/>
              <a:t>В.Шаламов</a:t>
            </a:r>
            <a:endParaRPr lang="ru-RU" sz="1600" i="1" dirty="0"/>
          </a:p>
        </p:txBody>
      </p:sp>
      <p:sp>
        <p:nvSpPr>
          <p:cNvPr id="10" name="TextBox 9"/>
          <p:cNvSpPr txBox="1"/>
          <p:nvPr/>
        </p:nvSpPr>
        <p:spPr>
          <a:xfrm>
            <a:off x="6734178" y="4870452"/>
            <a:ext cx="1441452" cy="338554"/>
          </a:xfrm>
          <a:prstGeom prst="rect">
            <a:avLst/>
          </a:prstGeom>
          <a:noFill/>
        </p:spPr>
        <p:txBody>
          <a:bodyPr wrap="square" rtlCol="0">
            <a:spAutoFit/>
          </a:bodyPr>
          <a:lstStyle/>
          <a:p>
            <a:r>
              <a:rPr lang="ru-RU" sz="1600" i="1" dirty="0" smtClean="0"/>
              <a:t>Твардовский</a:t>
            </a:r>
            <a:endParaRPr lang="ru-RU" sz="1600" i="1"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3796"/>
                                        </p:tgtEl>
                                        <p:attrNameLst>
                                          <p:attrName>style.visibility</p:attrName>
                                        </p:attrNameLst>
                                      </p:cBhvr>
                                      <p:to>
                                        <p:strVal val="visible"/>
                                      </p:to>
                                    </p:set>
                                    <p:animEffect transition="in" filter="fade">
                                      <p:cBhvr>
                                        <p:cTn id="22" dur="2000"/>
                                        <p:tgtEl>
                                          <p:spTgt spid="33796"/>
                                        </p:tgtEl>
                                      </p:cBhvr>
                                    </p:animEffect>
                                  </p:childTnLst>
                                </p:cTn>
                              </p:par>
                            </p:childTnLst>
                          </p:cTn>
                        </p:par>
                        <p:par>
                          <p:cTn id="23" fill="hold">
                            <p:stCondLst>
                              <p:cond delay="2000"/>
                            </p:stCondLst>
                            <p:childTnLst>
                              <p:par>
                                <p:cTn id="24" presetID="10" presetClass="exit" presetSubtype="0" fill="hold" grpId="1" nodeType="afterEffect">
                                  <p:stCondLst>
                                    <p:cond delay="0"/>
                                  </p:stCondLst>
                                  <p:childTnLst>
                                    <p:animEffect transition="out" filter="fade">
                                      <p:cBhvr>
                                        <p:cTn id="25" dur="2000"/>
                                        <p:tgtEl>
                                          <p:spTgt spid="9"/>
                                        </p:tgtEl>
                                      </p:cBhvr>
                                    </p:animEffect>
                                    <p:set>
                                      <p:cBhvr>
                                        <p:cTn id="26" dur="1" fill="hold">
                                          <p:stCondLst>
                                            <p:cond delay="1999"/>
                                          </p:stCondLst>
                                        </p:cTn>
                                        <p:tgtEl>
                                          <p:spTgt spid="9"/>
                                        </p:tgtEl>
                                        <p:attrNameLst>
                                          <p:attrName>style.visibility</p:attrName>
                                        </p:attrNameLst>
                                      </p:cBhvr>
                                      <p:to>
                                        <p:strVal val="hidden"/>
                                      </p:to>
                                    </p:set>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33798"/>
                                        </p:tgtEl>
                                        <p:attrNameLst>
                                          <p:attrName>style.visibility</p:attrName>
                                        </p:attrNameLst>
                                      </p:cBhvr>
                                      <p:to>
                                        <p:strVal val="visible"/>
                                      </p:to>
                                    </p:set>
                                    <p:animEffect transition="in" filter="fade">
                                      <p:cBhvr>
                                        <p:cTn id="33" dur="20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9" grpId="0"/>
      <p:bldP spid="9"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9396" name="Picture 4" descr="C:\Documents and Settings\Администратор\Рабочий стол\солженицын\Безимееаврни-1.jpg"/>
          <p:cNvPicPr>
            <a:picLocks noChangeAspect="1" noChangeArrowheads="1"/>
          </p:cNvPicPr>
          <p:nvPr/>
        </p:nvPicPr>
        <p:blipFill>
          <a:blip r:embed="rId4"/>
          <a:srcRect/>
          <a:stretch>
            <a:fillRect/>
          </a:stretch>
        </p:blipFill>
        <p:spPr bwMode="auto">
          <a:xfrm>
            <a:off x="0" y="0"/>
            <a:ext cx="9143999" cy="6858000"/>
          </a:xfrm>
          <a:prstGeom prst="rect">
            <a:avLst/>
          </a:prstGeom>
          <a:noFill/>
        </p:spPr>
      </p:pic>
      <p:sp>
        <p:nvSpPr>
          <p:cNvPr id="4098" name="Rectangle 2"/>
          <p:cNvSpPr>
            <a:spLocks noGrp="1" noChangeArrowheads="1"/>
          </p:cNvSpPr>
          <p:nvPr>
            <p:ph type="title"/>
          </p:nvPr>
        </p:nvSpPr>
        <p:spPr>
          <a:xfrm>
            <a:off x="968369" y="546096"/>
            <a:ext cx="5405445" cy="720726"/>
          </a:xfrm>
          <a:solidFill>
            <a:srgbClr val="663300">
              <a:alpha val="32000"/>
            </a:srgbClr>
          </a:solidFill>
          <a:ln w="38100" cap="rnd">
            <a:gradFill>
              <a:gsLst>
                <a:gs pos="0">
                  <a:srgbClr val="D6B19C"/>
                </a:gs>
                <a:gs pos="30000">
                  <a:srgbClr val="D49E6C"/>
                </a:gs>
                <a:gs pos="70000">
                  <a:srgbClr val="A65528"/>
                </a:gs>
                <a:gs pos="100000">
                  <a:srgbClr val="663012"/>
                </a:gs>
              </a:gsLst>
              <a:lin ang="5400000" scaled="0"/>
            </a:gradFill>
          </a:ln>
        </p:spPr>
        <p:txBody>
          <a:bodyPr>
            <a:normAutofit fontScale="90000"/>
          </a:bodyPr>
          <a:lstStyle/>
          <a:p>
            <a:pPr algn="l" eaLnBrk="1" hangingPunct="1"/>
            <a:r>
              <a:rPr lang="ru-RU" dirty="0" smtClean="0">
                <a:effectLst>
                  <a:outerShdw blurRad="38100" dist="38100" dir="2700000" algn="tl">
                    <a:srgbClr val="000000">
                      <a:alpha val="43137"/>
                    </a:srgbClr>
                  </a:outerShdw>
                </a:effectLst>
                <a:latin typeface="Adventure" pitchFamily="2" charset="0"/>
              </a:rPr>
              <a:t>Содержание:</a:t>
            </a:r>
            <a:endParaRPr lang="en-US" dirty="0" smtClean="0">
              <a:effectLst>
                <a:outerShdw blurRad="38100" dist="38100" dir="2700000" algn="tl">
                  <a:srgbClr val="000000">
                    <a:alpha val="43137"/>
                  </a:srgbClr>
                </a:outerShdw>
              </a:effectLst>
              <a:latin typeface="Adventure" pitchFamily="2" charset="0"/>
            </a:endParaRPr>
          </a:p>
        </p:txBody>
      </p:sp>
      <p:pic>
        <p:nvPicPr>
          <p:cNvPr id="51201" name="Picture 1" descr="C:\Documents and Settings\Администратор\Рабочий стол\36.jp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490911" y="4870452"/>
            <a:ext cx="1081088" cy="1081088"/>
          </a:xfrm>
          <a:prstGeom prst="rect">
            <a:avLst/>
          </a:prstGeom>
          <a:noFill/>
        </p:spPr>
      </p:pic>
      <p:pic>
        <p:nvPicPr>
          <p:cNvPr id="59399" name="Picture 7" descr="C:\Documents and Settings\Администратор\Рабочий стол\солженицын\bg_books.gif"/>
          <p:cNvPicPr>
            <a:picLocks noChangeAspect="1" noChangeArrowheads="1"/>
          </p:cNvPicPr>
          <p:nvPr/>
        </p:nvPicPr>
        <p:blipFill>
          <a:blip r:embed="rId6"/>
          <a:srcRect/>
          <a:stretch>
            <a:fillRect/>
          </a:stretch>
        </p:blipFill>
        <p:spPr bwMode="auto">
          <a:xfrm>
            <a:off x="968369" y="1627184"/>
            <a:ext cx="5405445" cy="4708743"/>
          </a:xfrm>
          <a:prstGeom prst="rect">
            <a:avLst/>
          </a:prstGeom>
          <a:noFill/>
        </p:spPr>
      </p:pic>
      <p:sp>
        <p:nvSpPr>
          <p:cNvPr id="6" name="Содержимое 5"/>
          <p:cNvSpPr>
            <a:spLocks noGrp="1"/>
          </p:cNvSpPr>
          <p:nvPr>
            <p:ph idx="1"/>
          </p:nvPr>
        </p:nvSpPr>
        <p:spPr>
          <a:xfrm>
            <a:off x="968369" y="1627185"/>
            <a:ext cx="5405445" cy="4684719"/>
          </a:xfrm>
          <a:solidFill>
            <a:srgbClr val="663300">
              <a:alpha val="11000"/>
            </a:srgbClr>
          </a:solidFill>
        </p:spPr>
        <p:txBody>
          <a:bodyPr/>
          <a:lstStyle/>
          <a:p>
            <a:pPr>
              <a:buNone/>
            </a:pPr>
            <a:r>
              <a:rPr lang="ru-RU" sz="1600" dirty="0" smtClean="0">
                <a:effectLst>
                  <a:outerShdw blurRad="38100" dist="38100" dir="2700000" algn="tl">
                    <a:srgbClr val="000000">
                      <a:alpha val="43137"/>
                    </a:srgbClr>
                  </a:outerShdw>
                </a:effectLst>
                <a:latin typeface="Adventure" pitchFamily="2" charset="0"/>
              </a:rPr>
              <a:t>	</a:t>
            </a:r>
            <a:r>
              <a:rPr lang="ru-RU" sz="1800" dirty="0" smtClean="0">
                <a:effectLst>
                  <a:outerShdw blurRad="38100" dist="38100" dir="2700000" algn="tl">
                    <a:srgbClr val="000000">
                      <a:alpha val="43137"/>
                    </a:srgbClr>
                  </a:outerShdw>
                </a:effectLst>
                <a:latin typeface="Adventure" pitchFamily="2" charset="0"/>
              </a:rPr>
              <a:t>1 </a:t>
            </a:r>
            <a:r>
              <a:rPr lang="ru-RU" sz="1800" dirty="0" smtClean="0">
                <a:solidFill>
                  <a:schemeClr val="bg2"/>
                </a:solidFill>
                <a:effectLst>
                  <a:outerShdw blurRad="38100" dist="38100" dir="2700000" algn="tl">
                    <a:srgbClr val="000000">
                      <a:alpha val="43137"/>
                    </a:srgbClr>
                  </a:outerShdw>
                </a:effectLst>
                <a:latin typeface="Adventure" pitchFamily="2" charset="0"/>
                <a:hlinkClick r:id="rId7" action="ppaction://hlinksldjump"/>
              </a:rPr>
              <a:t>Биография</a:t>
            </a:r>
            <a:endParaRPr lang="ru-RU" sz="1800" dirty="0" smtClean="0">
              <a:solidFill>
                <a:schemeClr val="bg2"/>
              </a:solidFill>
              <a:effectLst>
                <a:outerShdw blurRad="38100" dist="38100" dir="2700000" algn="tl">
                  <a:srgbClr val="000000">
                    <a:alpha val="43137"/>
                  </a:srgbClr>
                </a:outerShdw>
              </a:effectLst>
              <a:latin typeface="Adventure" pitchFamily="2" charset="0"/>
            </a:endParaRPr>
          </a:p>
          <a:p>
            <a:pPr lvl="1"/>
            <a:r>
              <a:rPr lang="ru-RU" sz="1800" dirty="0" smtClean="0">
                <a:effectLst>
                  <a:outerShdw blurRad="38100" dist="38100" dir="2700000" algn="tl">
                    <a:srgbClr val="000000">
                      <a:alpha val="43137"/>
                    </a:srgbClr>
                  </a:outerShdw>
                </a:effectLst>
                <a:latin typeface="Adventure" pitchFamily="2" charset="0"/>
              </a:rPr>
              <a:t>1.1 </a:t>
            </a:r>
            <a:r>
              <a:rPr lang="ru-RU" sz="1800" dirty="0" smtClean="0">
                <a:effectLst>
                  <a:outerShdw blurRad="38100" dist="38100" dir="2700000" algn="tl">
                    <a:srgbClr val="000000">
                      <a:alpha val="43137"/>
                    </a:srgbClr>
                  </a:outerShdw>
                </a:effectLst>
                <a:latin typeface="Adventure" pitchFamily="2" charset="0"/>
                <a:hlinkClick r:id="rId8" action="ppaction://hlinksldjump"/>
              </a:rPr>
              <a:t>Детство и юность</a:t>
            </a:r>
            <a:endParaRPr lang="ru-RU" sz="1800" dirty="0" smtClean="0">
              <a:effectLst>
                <a:outerShdw blurRad="38100" dist="38100" dir="2700000" algn="tl">
                  <a:srgbClr val="000000">
                    <a:alpha val="43137"/>
                  </a:srgbClr>
                </a:outerShdw>
              </a:effectLst>
              <a:latin typeface="Adventure" pitchFamily="2" charset="0"/>
            </a:endParaRPr>
          </a:p>
          <a:p>
            <a:pPr lvl="1"/>
            <a:r>
              <a:rPr lang="ru-RU" sz="1800" dirty="0" smtClean="0">
                <a:effectLst>
                  <a:outerShdw blurRad="38100" dist="38100" dir="2700000" algn="tl">
                    <a:srgbClr val="000000">
                      <a:alpha val="43137"/>
                    </a:srgbClr>
                  </a:outerShdw>
                </a:effectLst>
                <a:latin typeface="Adventure" pitchFamily="2" charset="0"/>
              </a:rPr>
              <a:t>1.2 </a:t>
            </a:r>
            <a:r>
              <a:rPr lang="ru-RU" sz="1800" dirty="0" smtClean="0">
                <a:effectLst>
                  <a:outerShdw blurRad="38100" dist="38100" dir="2700000" algn="tl">
                    <a:srgbClr val="000000">
                      <a:alpha val="43137"/>
                    </a:srgbClr>
                  </a:outerShdw>
                </a:effectLst>
                <a:latin typeface="Adventure" pitchFamily="2" charset="0"/>
                <a:hlinkClick r:id="rId9" action="ppaction://hlinksldjump"/>
              </a:rPr>
              <a:t>Во время войны</a:t>
            </a:r>
            <a:endParaRPr lang="ru-RU" sz="1800" dirty="0" smtClean="0">
              <a:effectLst>
                <a:outerShdw blurRad="38100" dist="38100" dir="2700000" algn="tl">
                  <a:srgbClr val="000000">
                    <a:alpha val="43137"/>
                  </a:srgbClr>
                </a:outerShdw>
              </a:effectLst>
              <a:latin typeface="Adventure" pitchFamily="2" charset="0"/>
            </a:endParaRPr>
          </a:p>
          <a:p>
            <a:pPr lvl="1"/>
            <a:r>
              <a:rPr lang="ru-RU" sz="1800" dirty="0" smtClean="0">
                <a:effectLst>
                  <a:outerShdw blurRad="38100" dist="38100" dir="2700000" algn="tl">
                    <a:srgbClr val="000000">
                      <a:alpha val="43137"/>
                    </a:srgbClr>
                  </a:outerShdw>
                </a:effectLst>
                <a:latin typeface="Adventure" pitchFamily="2" charset="0"/>
              </a:rPr>
              <a:t>1.3 </a:t>
            </a:r>
            <a:r>
              <a:rPr lang="ru-RU" sz="1800" dirty="0" smtClean="0">
                <a:effectLst>
                  <a:outerShdw blurRad="38100" dist="38100" dir="2700000" algn="tl">
                    <a:srgbClr val="000000">
                      <a:alpha val="43137"/>
                    </a:srgbClr>
                  </a:outerShdw>
                </a:effectLst>
                <a:latin typeface="Adventure" pitchFamily="2" charset="0"/>
                <a:hlinkClick r:id="rId10" action="ppaction://hlinksldjump"/>
              </a:rPr>
              <a:t>Арест и заключение</a:t>
            </a:r>
            <a:endParaRPr lang="ru-RU" sz="1800" dirty="0" smtClean="0">
              <a:effectLst>
                <a:outerShdw blurRad="38100" dist="38100" dir="2700000" algn="tl">
                  <a:srgbClr val="000000">
                    <a:alpha val="43137"/>
                  </a:srgbClr>
                </a:outerShdw>
              </a:effectLst>
              <a:latin typeface="Adventure" pitchFamily="2" charset="0"/>
            </a:endParaRPr>
          </a:p>
          <a:p>
            <a:pPr lvl="1"/>
            <a:r>
              <a:rPr lang="ru-RU" sz="1800" dirty="0" smtClean="0">
                <a:effectLst>
                  <a:outerShdw blurRad="38100" dist="38100" dir="2700000" algn="tl">
                    <a:srgbClr val="000000">
                      <a:alpha val="43137"/>
                    </a:srgbClr>
                  </a:outerShdw>
                </a:effectLst>
                <a:latin typeface="Adventure" pitchFamily="2" charset="0"/>
              </a:rPr>
              <a:t>1.4 </a:t>
            </a:r>
            <a:r>
              <a:rPr lang="ru-RU" sz="1800" dirty="0" smtClean="0">
                <a:effectLst>
                  <a:outerShdw blurRad="38100" dist="38100" dir="2700000" algn="tl">
                    <a:srgbClr val="000000">
                      <a:alpha val="43137"/>
                    </a:srgbClr>
                  </a:outerShdw>
                </a:effectLst>
                <a:latin typeface="Adventure" pitchFamily="2" charset="0"/>
                <a:hlinkClick r:id="rId11" action="ppaction://hlinksldjump"/>
              </a:rPr>
              <a:t>Первые публикации</a:t>
            </a:r>
            <a:endParaRPr lang="ru-RU" sz="1800" dirty="0" smtClean="0">
              <a:effectLst>
                <a:outerShdw blurRad="38100" dist="38100" dir="2700000" algn="tl">
                  <a:srgbClr val="000000">
                    <a:alpha val="43137"/>
                  </a:srgbClr>
                </a:outerShdw>
              </a:effectLst>
              <a:latin typeface="Adventure" pitchFamily="2" charset="0"/>
            </a:endParaRPr>
          </a:p>
          <a:p>
            <a:pPr lvl="1"/>
            <a:r>
              <a:rPr lang="ru-RU" sz="1800" dirty="0" smtClean="0">
                <a:effectLst>
                  <a:outerShdw blurRad="38100" dist="38100" dir="2700000" algn="tl">
                    <a:srgbClr val="000000">
                      <a:alpha val="43137"/>
                    </a:srgbClr>
                  </a:outerShdw>
                </a:effectLst>
                <a:latin typeface="Adventure" pitchFamily="2" charset="0"/>
              </a:rPr>
              <a:t>1.5 </a:t>
            </a:r>
            <a:r>
              <a:rPr lang="ru-RU" sz="1800" dirty="0" smtClean="0">
                <a:effectLst>
                  <a:outerShdw blurRad="38100" dist="38100" dir="2700000" algn="tl">
                    <a:srgbClr val="000000">
                      <a:alpha val="43137"/>
                    </a:srgbClr>
                  </a:outerShdw>
                </a:effectLst>
                <a:latin typeface="Adventure" pitchFamily="2" charset="0"/>
                <a:hlinkClick r:id="rId12" action="ppaction://hlinksldjump"/>
              </a:rPr>
              <a:t>Диссидентство</a:t>
            </a:r>
            <a:endParaRPr lang="ru-RU" sz="1800" dirty="0" smtClean="0">
              <a:effectLst>
                <a:outerShdw blurRad="38100" dist="38100" dir="2700000" algn="tl">
                  <a:srgbClr val="000000">
                    <a:alpha val="43137"/>
                  </a:srgbClr>
                </a:outerShdw>
              </a:effectLst>
              <a:latin typeface="Adventure" pitchFamily="2" charset="0"/>
            </a:endParaRPr>
          </a:p>
          <a:p>
            <a:pPr lvl="1"/>
            <a:r>
              <a:rPr lang="ru-RU" sz="1800" dirty="0" smtClean="0">
                <a:effectLst>
                  <a:outerShdw blurRad="38100" dist="38100" dir="2700000" algn="tl">
                    <a:srgbClr val="000000">
                      <a:alpha val="43137"/>
                    </a:srgbClr>
                  </a:outerShdw>
                </a:effectLst>
                <a:latin typeface="Adventure" pitchFamily="2" charset="0"/>
              </a:rPr>
              <a:t>1.6 </a:t>
            </a:r>
            <a:r>
              <a:rPr lang="ru-RU" sz="1800" dirty="0" smtClean="0">
                <a:effectLst>
                  <a:outerShdw blurRad="38100" dist="38100" dir="2700000" algn="tl">
                    <a:srgbClr val="000000">
                      <a:alpha val="43137"/>
                    </a:srgbClr>
                  </a:outerShdw>
                </a:effectLst>
                <a:latin typeface="Adventure" pitchFamily="2" charset="0"/>
                <a:hlinkClick r:id="rId13" action="ppaction://hlinksldjump"/>
              </a:rPr>
              <a:t>Изгнание</a:t>
            </a:r>
            <a:endParaRPr lang="ru-RU" sz="1800" dirty="0" smtClean="0">
              <a:effectLst>
                <a:outerShdw blurRad="38100" dist="38100" dir="2700000" algn="tl">
                  <a:srgbClr val="000000">
                    <a:alpha val="43137"/>
                  </a:srgbClr>
                </a:outerShdw>
              </a:effectLst>
              <a:latin typeface="Adventure" pitchFamily="2" charset="0"/>
            </a:endParaRPr>
          </a:p>
          <a:p>
            <a:pPr lvl="1"/>
            <a:r>
              <a:rPr lang="ru-RU" sz="1800" dirty="0" smtClean="0">
                <a:effectLst>
                  <a:outerShdw blurRad="38100" dist="38100" dir="2700000" algn="tl">
                    <a:srgbClr val="000000">
                      <a:alpha val="43137"/>
                    </a:srgbClr>
                  </a:outerShdw>
                </a:effectLst>
                <a:latin typeface="Adventure" pitchFamily="2" charset="0"/>
              </a:rPr>
              <a:t>1.7 </a:t>
            </a:r>
            <a:r>
              <a:rPr lang="ru-RU" sz="1800" dirty="0" smtClean="0">
                <a:effectLst>
                  <a:outerShdw blurRad="38100" dist="38100" dir="2700000" algn="tl">
                    <a:srgbClr val="000000">
                      <a:alpha val="43137"/>
                    </a:srgbClr>
                  </a:outerShdw>
                </a:effectLst>
                <a:latin typeface="Adventure" pitchFamily="2" charset="0"/>
                <a:hlinkClick r:id="rId14" action="ppaction://hlinksldjump"/>
              </a:rPr>
              <a:t>Снова в России</a:t>
            </a:r>
            <a:endParaRPr lang="ru-RU" sz="1800" dirty="0" smtClean="0">
              <a:effectLst>
                <a:outerShdw blurRad="38100" dist="38100" dir="2700000" algn="tl">
                  <a:srgbClr val="000000">
                    <a:alpha val="43137"/>
                  </a:srgbClr>
                </a:outerShdw>
              </a:effectLst>
              <a:latin typeface="Adventure" pitchFamily="2" charset="0"/>
            </a:endParaRPr>
          </a:p>
          <a:p>
            <a:pPr lvl="1"/>
            <a:r>
              <a:rPr lang="ru-RU" sz="1800" dirty="0" smtClean="0">
                <a:effectLst>
                  <a:outerShdw blurRad="38100" dist="38100" dir="2700000" algn="tl">
                    <a:srgbClr val="000000">
                      <a:alpha val="43137"/>
                    </a:srgbClr>
                  </a:outerShdw>
                </a:effectLst>
                <a:latin typeface="Adventure" pitchFamily="2" charset="0"/>
              </a:rPr>
              <a:t>1.8 </a:t>
            </a:r>
            <a:r>
              <a:rPr lang="ru-RU" sz="1800" dirty="0" smtClean="0">
                <a:effectLst>
                  <a:outerShdw blurRad="38100" dist="38100" dir="2700000" algn="tl">
                    <a:srgbClr val="000000">
                      <a:alpha val="43137"/>
                    </a:srgbClr>
                  </a:outerShdw>
                </a:effectLst>
                <a:latin typeface="Adventure" pitchFamily="2" charset="0"/>
                <a:hlinkClick r:id="rId15" action="ppaction://hlinksldjump"/>
              </a:rPr>
              <a:t>Кончина и погребение</a:t>
            </a:r>
            <a:endParaRPr lang="ru-RU" sz="1800" dirty="0" smtClean="0">
              <a:effectLst>
                <a:outerShdw blurRad="38100" dist="38100" dir="2700000" algn="tl">
                  <a:srgbClr val="000000">
                    <a:alpha val="43137"/>
                  </a:srgbClr>
                </a:outerShdw>
              </a:effectLst>
              <a:latin typeface="Adventure" pitchFamily="2" charset="0"/>
            </a:endParaRPr>
          </a:p>
          <a:p>
            <a:pPr>
              <a:buNone/>
            </a:pPr>
            <a:r>
              <a:rPr lang="ru-RU" sz="1800" dirty="0" smtClean="0">
                <a:effectLst>
                  <a:outerShdw blurRad="38100" dist="38100" dir="2700000" algn="tl">
                    <a:srgbClr val="000000">
                      <a:alpha val="43137"/>
                    </a:srgbClr>
                  </a:outerShdw>
                </a:effectLst>
                <a:latin typeface="Adventure" pitchFamily="2" charset="0"/>
              </a:rPr>
              <a:t>	2 </a:t>
            </a:r>
            <a:r>
              <a:rPr lang="ru-RU" sz="1800" dirty="0" smtClean="0">
                <a:effectLst>
                  <a:outerShdw blurRad="38100" dist="38100" dir="2700000" algn="tl">
                    <a:srgbClr val="000000">
                      <a:alpha val="43137"/>
                    </a:srgbClr>
                  </a:outerShdw>
                </a:effectLst>
                <a:latin typeface="Adventure" pitchFamily="2" charset="0"/>
                <a:hlinkClick r:id="rId16" action="ppaction://hlinksldjump"/>
              </a:rPr>
              <a:t>Творчество</a:t>
            </a:r>
            <a:r>
              <a:rPr lang="ru-RU" sz="1800" dirty="0" smtClean="0">
                <a:effectLst>
                  <a:outerShdw blurRad="38100" dist="38100" dir="2700000" algn="tl">
                    <a:srgbClr val="000000">
                      <a:alpha val="43137"/>
                    </a:srgbClr>
                  </a:outerShdw>
                </a:effectLst>
                <a:latin typeface="Adventure" pitchFamily="2" charset="0"/>
              </a:rPr>
              <a:t>(краткий обзор)</a:t>
            </a:r>
          </a:p>
          <a:p>
            <a:pPr>
              <a:buNone/>
            </a:pPr>
            <a:r>
              <a:rPr lang="ru-RU" sz="1800" dirty="0" smtClean="0">
                <a:effectLst>
                  <a:outerShdw blurRad="38100" dist="38100" dir="2700000" algn="tl">
                    <a:srgbClr val="000000">
                      <a:alpha val="43137"/>
                    </a:srgbClr>
                  </a:outerShdw>
                </a:effectLst>
                <a:latin typeface="Adventure" pitchFamily="2" charset="0"/>
              </a:rPr>
              <a:t>   3 </a:t>
            </a:r>
            <a:r>
              <a:rPr lang="ru-RU" sz="1800" dirty="0" smtClean="0">
                <a:effectLst>
                  <a:outerShdw blurRad="38100" dist="38100" dir="2700000" algn="tl">
                    <a:srgbClr val="000000">
                      <a:alpha val="43137"/>
                    </a:srgbClr>
                  </a:outerShdw>
                </a:effectLst>
                <a:latin typeface="Adventure" pitchFamily="2" charset="0"/>
                <a:hlinkClick r:id="rId17" action="ppaction://hlinkpres?slideindex=1&amp;slidetitle="/>
              </a:rPr>
              <a:t>Творчество</a:t>
            </a:r>
            <a:endParaRPr lang="ru-RU" sz="1800" dirty="0" smtClean="0">
              <a:effectLst>
                <a:outerShdw blurRad="38100" dist="38100" dir="2700000" algn="tl">
                  <a:srgbClr val="000000">
                    <a:alpha val="43137"/>
                  </a:srgbClr>
                </a:outerShdw>
              </a:effectLst>
              <a:latin typeface="Adventure" pitchFamily="2" charset="0"/>
            </a:endParaRPr>
          </a:p>
          <a:p>
            <a:pPr>
              <a:buNone/>
            </a:pPr>
            <a:r>
              <a:rPr lang="ru-RU" sz="1800" dirty="0" smtClean="0">
                <a:effectLst>
                  <a:outerShdw blurRad="38100" dist="38100" dir="2700000" algn="tl">
                    <a:srgbClr val="000000">
                      <a:alpha val="43137"/>
                    </a:srgbClr>
                  </a:outerShdw>
                </a:effectLst>
                <a:latin typeface="Adventure" pitchFamily="2" charset="0"/>
              </a:rPr>
              <a:t>	</a:t>
            </a:r>
            <a:r>
              <a:rPr lang="ru-RU" sz="1800" dirty="0">
                <a:effectLst>
                  <a:outerShdw blurRad="38100" dist="38100" dir="2700000" algn="tl">
                    <a:srgbClr val="000000">
                      <a:alpha val="43137"/>
                    </a:srgbClr>
                  </a:outerShdw>
                </a:effectLst>
                <a:latin typeface="Adventure" pitchFamily="2" charset="0"/>
              </a:rPr>
              <a:t>4</a:t>
            </a:r>
            <a:r>
              <a:rPr lang="ru-RU" sz="1800" u="sng" dirty="0" smtClean="0">
                <a:effectLst>
                  <a:outerShdw blurRad="38100" dist="38100" dir="2700000" algn="tl">
                    <a:srgbClr val="000000">
                      <a:alpha val="43137"/>
                    </a:srgbClr>
                  </a:outerShdw>
                </a:effectLst>
                <a:latin typeface="Adventure" pitchFamily="2" charset="0"/>
                <a:hlinkClick r:id="rId18" action="ppaction://hlinksldjump"/>
              </a:rPr>
              <a:t>Награды и премии</a:t>
            </a:r>
            <a:endParaRPr lang="ru-RU" sz="1800" u="sng" dirty="0" smtClean="0">
              <a:effectLst>
                <a:outerShdw blurRad="38100" dist="38100" dir="2700000" algn="tl">
                  <a:srgbClr val="000000">
                    <a:alpha val="43137"/>
                  </a:srgbClr>
                </a:outerShdw>
              </a:effectLst>
              <a:latin typeface="Adventure" pitchFamily="2" charset="0"/>
            </a:endParaRPr>
          </a:p>
          <a:p>
            <a:pPr>
              <a:buNone/>
            </a:pPr>
            <a:endParaRPr lang="ru-RU" sz="1600" dirty="0" smtClean="0">
              <a:effectLst>
                <a:outerShdw blurRad="38100" dist="38100" dir="2700000" algn="tl">
                  <a:srgbClr val="000000">
                    <a:alpha val="43137"/>
                  </a:srgbClr>
                </a:outerShdw>
              </a:effectLst>
              <a:latin typeface="Adventure" pitchFamily="2" charset="0"/>
            </a:endParaRPr>
          </a:p>
          <a:p>
            <a:pPr>
              <a:buNone/>
            </a:pPr>
            <a:endParaRPr lang="ru-RU" sz="1600" dirty="0">
              <a:effectLst>
                <a:outerShdw blurRad="38100" dist="38100" dir="2700000" algn="tl">
                  <a:srgbClr val="000000">
                    <a:alpha val="43137"/>
                  </a:srgbClr>
                </a:outerShdw>
              </a:effectLst>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bg/>
                                          </p:spTgt>
                                        </p:tgtEl>
                                        <p:attrNameLst>
                                          <p:attrName>style.visibility</p:attrName>
                                        </p:attrNameLst>
                                      </p:cBhvr>
                                      <p:to>
                                        <p:strVal val="visible"/>
                                      </p:to>
                                    </p:set>
                                    <p:animEffect transition="in" filter="fade">
                                      <p:cBhvr>
                                        <p:cTn id="10" dur="1000"/>
                                        <p:tgtEl>
                                          <p:spTgt spid="6">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1000"/>
                                        <p:tgtEl>
                                          <p:spTgt spid="6">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1000"/>
                                        <p:tgtEl>
                                          <p:spTgt spid="6">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1000"/>
                                        <p:tgtEl>
                                          <p:spTgt spid="6">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fade">
                                      <p:cBhvr>
                                        <p:cTn id="25" dur="1000"/>
                                        <p:tgtEl>
                                          <p:spTgt spid="6">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xEl>
                                              <p:pRg st="5" end="5"/>
                                            </p:txEl>
                                          </p:spTgt>
                                        </p:tgtEl>
                                        <p:attrNameLst>
                                          <p:attrName>style.visibility</p:attrName>
                                        </p:attrNameLst>
                                      </p:cBhvr>
                                      <p:to>
                                        <p:strVal val="visible"/>
                                      </p:to>
                                    </p:set>
                                    <p:animEffect transition="in" filter="fade">
                                      <p:cBhvr>
                                        <p:cTn id="28" dur="1000"/>
                                        <p:tgtEl>
                                          <p:spTgt spid="6">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1000"/>
                                        <p:tgtEl>
                                          <p:spTgt spid="6">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7" end="7"/>
                                            </p:txEl>
                                          </p:spTgt>
                                        </p:tgtEl>
                                        <p:attrNameLst>
                                          <p:attrName>style.visibility</p:attrName>
                                        </p:attrNameLst>
                                      </p:cBhvr>
                                      <p:to>
                                        <p:strVal val="visible"/>
                                      </p:to>
                                    </p:set>
                                    <p:animEffect transition="in" filter="fade">
                                      <p:cBhvr>
                                        <p:cTn id="34" dur="1000"/>
                                        <p:tgtEl>
                                          <p:spTgt spid="6">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8" end="8"/>
                                            </p:txEl>
                                          </p:spTgt>
                                        </p:tgtEl>
                                        <p:attrNameLst>
                                          <p:attrName>style.visibility</p:attrName>
                                        </p:attrNameLst>
                                      </p:cBhvr>
                                      <p:to>
                                        <p:strVal val="visible"/>
                                      </p:to>
                                    </p:set>
                                    <p:animEffect transition="in" filter="fade">
                                      <p:cBhvr>
                                        <p:cTn id="37" dur="1000"/>
                                        <p:tgtEl>
                                          <p:spTgt spid="6">
                                            <p:txEl>
                                              <p:pRg st="8" end="8"/>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9" end="9"/>
                                            </p:txEl>
                                          </p:spTgt>
                                        </p:tgtEl>
                                        <p:attrNameLst>
                                          <p:attrName>style.visibility</p:attrName>
                                        </p:attrNameLst>
                                      </p:cBhvr>
                                      <p:to>
                                        <p:strVal val="visible"/>
                                      </p:to>
                                    </p:set>
                                    <p:animEffect transition="in" filter="fade">
                                      <p:cBhvr>
                                        <p:cTn id="40" dur="1000"/>
                                        <p:tgtEl>
                                          <p:spTgt spid="6">
                                            <p:txEl>
                                              <p:pRg st="9" end="9"/>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animEffect transition="in" filter="fade">
                                      <p:cBhvr>
                                        <p:cTn id="43" dur="1000"/>
                                        <p:tgtEl>
                                          <p:spTgt spid="6">
                                            <p:txEl>
                                              <p:pRg st="10" end="1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11" end="11"/>
                                            </p:txEl>
                                          </p:spTgt>
                                        </p:tgtEl>
                                        <p:attrNameLst>
                                          <p:attrName>style.visibility</p:attrName>
                                        </p:attrNameLst>
                                      </p:cBhvr>
                                      <p:to>
                                        <p:strVal val="visible"/>
                                      </p:to>
                                    </p:set>
                                    <p:animEffect transition="in" filter="fade">
                                      <p:cBhvr>
                                        <p:cTn id="46" dur="1000"/>
                                        <p:tgtEl>
                                          <p:spTgt spid="6">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p:bldP spid="6"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4" name="Содержимое 3"/>
          <p:cNvSpPr>
            <a:spLocks noGrp="1"/>
          </p:cNvSpPr>
          <p:nvPr>
            <p:ph sz="half" idx="2"/>
          </p:nvPr>
        </p:nvSpPr>
        <p:spPr>
          <a:xfrm>
            <a:off x="3851274" y="906459"/>
            <a:ext cx="4537076" cy="4525963"/>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В 1965 году с Борисом Можаевым ездил в Тамбовскую область для сбора материалов о крестьянском восстании (в поездке определяется название романа-эпопеи о русской революции — «Красное колесо»), начинает первую и пятую части «Архипелага», заканчивает работу над рассказами «Как жаль» и «Захар-Калита», публикует в «Литературной газете» (споря с академиком В. В. Виноградовым) статью «Не обычай дёгтем щи белить, на то сметана»</a:t>
            </a:r>
            <a:r>
              <a:rPr lang="ru-RU" sz="1800" baseline="30000" dirty="0" smtClean="0">
                <a:effectLst>
                  <a:outerShdw blurRad="38100" dist="38100" dir="2700000" algn="tl">
                    <a:srgbClr val="000000">
                      <a:alpha val="43137"/>
                    </a:srgbClr>
                  </a:outerShdw>
                </a:effectLst>
                <a:latin typeface="Adventure" pitchFamily="2" charset="0"/>
              </a:rPr>
              <a:t> </a:t>
            </a:r>
            <a:r>
              <a:rPr lang="ru-RU" sz="1800" dirty="0" smtClean="0">
                <a:effectLst>
                  <a:outerShdw blurRad="38100" dist="38100" dir="2700000" algn="tl">
                    <a:srgbClr val="000000">
                      <a:alpha val="43137"/>
                    </a:srgbClr>
                  </a:outerShdw>
                </a:effectLst>
                <a:latin typeface="Adventure" pitchFamily="2" charset="0"/>
              </a:rPr>
              <a:t>в защиту русской речи:</a:t>
            </a:r>
          </a:p>
          <a:p>
            <a:pPr>
              <a:buNone/>
            </a:pPr>
            <a:r>
              <a:rPr lang="ru-RU" sz="1800" dirty="0" smtClean="0">
                <a:effectLst>
                  <a:outerShdw blurRad="38100" dist="38100" dir="2700000" algn="tl">
                    <a:srgbClr val="000000">
                      <a:alpha val="43137"/>
                    </a:srgbClr>
                  </a:outerShdw>
                </a:effectLst>
                <a:latin typeface="Adventure" pitchFamily="2" charset="0"/>
              </a:rPr>
              <a:t>	«</a:t>
            </a:r>
            <a:r>
              <a:rPr lang="ru-RU" sz="1800" u="sng" dirty="0" smtClean="0">
                <a:effectLst>
                  <a:outerShdw blurRad="38100" dist="38100" dir="2700000" algn="tl">
                    <a:srgbClr val="000000">
                      <a:alpha val="43137"/>
                    </a:srgbClr>
                  </a:outerShdw>
                </a:effectLst>
                <a:latin typeface="Adventure" pitchFamily="2" charset="0"/>
              </a:rPr>
              <a:t>Ещё не упущено изгнать то, что есть публицистический жаргон, а не русская речь. Ещё не поздно выправить склад нашей письменной (авторской) речи, так, чтоб вернуть ей разговорную народную лёгкость и свободу».</a:t>
            </a:r>
          </a:p>
          <a:p>
            <a:endParaRPr lang="ru-RU" sz="1800" dirty="0">
              <a:effectLst>
                <a:outerShdw blurRad="38100" dist="38100" dir="2700000" algn="tl">
                  <a:srgbClr val="000000">
                    <a:alpha val="43137"/>
                  </a:srgbClr>
                </a:outerShdw>
              </a:effectLst>
              <a:latin typeface="Adventure" pitchFamily="2" charset="0"/>
            </a:endParaRPr>
          </a:p>
        </p:txBody>
      </p:sp>
      <p:sp>
        <p:nvSpPr>
          <p:cNvPr id="6" name="Заголовок 1"/>
          <p:cNvSpPr>
            <a:spLocks noGrp="1"/>
          </p:cNvSpPr>
          <p:nvPr>
            <p:ph type="title"/>
          </p:nvPr>
        </p:nvSpPr>
        <p:spPr>
          <a:xfrm>
            <a:off x="971550" y="185733"/>
            <a:ext cx="7416800" cy="1143000"/>
          </a:xfrm>
        </p:spPr>
        <p:txBody>
          <a:bodyPr/>
          <a:lstStyle/>
          <a:p>
            <a:r>
              <a:rPr lang="ru-RU" dirty="0" smtClean="0">
                <a:effectLst>
                  <a:outerShdw blurRad="38100" dist="38100" dir="2700000" algn="tl">
                    <a:srgbClr val="000000">
                      <a:alpha val="43137"/>
                    </a:srgbClr>
                  </a:outerShdw>
                </a:effectLst>
                <a:latin typeface="Adventure" pitchFamily="2" charset="0"/>
              </a:rPr>
              <a:t>Первые публикации</a:t>
            </a:r>
            <a:endParaRPr lang="ru-RU" dirty="0">
              <a:effectLst>
                <a:outerShdw blurRad="38100" dist="38100" dir="2700000" algn="tl">
                  <a:srgbClr val="000000">
                    <a:alpha val="43137"/>
                  </a:srgbClr>
                </a:outerShdw>
              </a:effectLst>
              <a:latin typeface="Adventure" pitchFamily="2" charset="0"/>
            </a:endParaRPr>
          </a:p>
        </p:txBody>
      </p:sp>
      <p:pic>
        <p:nvPicPr>
          <p:cNvPr id="32770" name="Picture 2" descr="http://www.peoples.ru/art/literature/prose/national/boris_mojaev/mojaev_4_s.jpg"/>
          <p:cNvPicPr>
            <a:picLocks noChangeAspect="1" noChangeArrowheads="1"/>
          </p:cNvPicPr>
          <p:nvPr/>
        </p:nvPicPr>
        <p:blipFill>
          <a:blip r:embed="rId3"/>
          <a:srcRect l="12500" r="12500"/>
          <a:stretch>
            <a:fillRect/>
          </a:stretch>
        </p:blipFill>
        <p:spPr bwMode="auto">
          <a:xfrm>
            <a:off x="968370" y="1266821"/>
            <a:ext cx="2882905" cy="384387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32771" name="Picture 3" descr="C:\Documents and Settings\Администратор\Рабочий стол\солженицын\400.3f0297f357c68f490f1912472b71e41c.jpg"/>
          <p:cNvPicPr>
            <a:picLocks noChangeAspect="1" noChangeArrowheads="1"/>
          </p:cNvPicPr>
          <p:nvPr/>
        </p:nvPicPr>
        <p:blipFill>
          <a:blip r:embed="rId4"/>
          <a:srcRect r="6727"/>
          <a:stretch>
            <a:fillRect/>
          </a:stretch>
        </p:blipFill>
        <p:spPr bwMode="auto">
          <a:xfrm>
            <a:off x="968370" y="1266822"/>
            <a:ext cx="2882904" cy="396399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p:cNvSpPr txBox="1"/>
          <p:nvPr/>
        </p:nvSpPr>
        <p:spPr>
          <a:xfrm>
            <a:off x="1328733" y="5951541"/>
            <a:ext cx="1801815" cy="338554"/>
          </a:xfrm>
          <a:prstGeom prst="rect">
            <a:avLst/>
          </a:prstGeom>
          <a:noFill/>
        </p:spPr>
        <p:txBody>
          <a:bodyPr wrap="square" rtlCol="0">
            <a:spAutoFit/>
          </a:bodyPr>
          <a:lstStyle/>
          <a:p>
            <a:r>
              <a:rPr lang="ru-RU" sz="1600" i="1" dirty="0" err="1" smtClean="0"/>
              <a:t>Б.Можаев</a:t>
            </a:r>
            <a:endParaRPr lang="ru-RU" sz="1600" i="1"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20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2770"/>
                                        </p:tgtEl>
                                        <p:attrNameLst>
                                          <p:attrName>style.visibility</p:attrName>
                                        </p:attrNameLst>
                                      </p:cBhvr>
                                      <p:to>
                                        <p:strVal val="visible"/>
                                      </p:to>
                                    </p:set>
                                    <p:animEffect transition="in" filter="fade">
                                      <p:cBhvr>
                                        <p:cTn id="13" dur="2000"/>
                                        <p:tgtEl>
                                          <p:spTgt spid="3277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000"/>
                                        <p:tgtEl>
                                          <p:spTgt spid="8"/>
                                        </p:tgtEl>
                                      </p:cBhvr>
                                    </p:animEffect>
                                  </p:childTnLst>
                                </p:cTn>
                              </p:par>
                            </p:childTnLst>
                          </p:cTn>
                        </p:par>
                        <p:par>
                          <p:cTn id="20" fill="hold">
                            <p:stCondLst>
                              <p:cond delay="2000"/>
                            </p:stCondLst>
                            <p:childTnLst>
                              <p:par>
                                <p:cTn id="21" presetID="10" presetClass="exit" presetSubtype="0" fill="hold" grpId="1" nodeType="afterEffect">
                                  <p:stCondLst>
                                    <p:cond delay="0"/>
                                  </p:stCondLst>
                                  <p:childTnLst>
                                    <p:animEffect transition="out" filter="fade">
                                      <p:cBhvr>
                                        <p:cTn id="22" dur="2000"/>
                                        <p:tgtEl>
                                          <p:spTgt spid="8"/>
                                        </p:tgtEl>
                                      </p:cBhvr>
                                    </p:animEffect>
                                    <p:set>
                                      <p:cBhvr>
                                        <p:cTn id="23" dur="1" fill="hold">
                                          <p:stCondLst>
                                            <p:cond delay="1999"/>
                                          </p:stCondLst>
                                        </p:cTn>
                                        <p:tgtEl>
                                          <p:spTgt spid="8"/>
                                        </p:tgtEl>
                                        <p:attrNameLst>
                                          <p:attrName>style.visibility</p:attrName>
                                        </p:attrNameLst>
                                      </p:cBhvr>
                                      <p:to>
                                        <p:strVal val="hidden"/>
                                      </p:to>
                                    </p:se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32771"/>
                                        </p:tgtEl>
                                        <p:attrNameLst>
                                          <p:attrName>style.visibility</p:attrName>
                                        </p:attrNameLst>
                                      </p:cBhvr>
                                      <p:to>
                                        <p:strVal val="visible"/>
                                      </p:to>
                                    </p:set>
                                    <p:animEffect transition="in" filter="fade">
                                      <p:cBhvr>
                                        <p:cTn id="27" dur="20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3" name="Текст 2"/>
          <p:cNvSpPr>
            <a:spLocks noGrp="1"/>
          </p:cNvSpPr>
          <p:nvPr>
            <p:ph type="body" sz="half" idx="1"/>
          </p:nvPr>
        </p:nvSpPr>
        <p:spPr>
          <a:xfrm>
            <a:off x="608006" y="1092200"/>
            <a:ext cx="5405445" cy="4859341"/>
          </a:xfrm>
        </p:spPr>
        <p:txBody>
          <a:bodyPr>
            <a:noAutofit/>
          </a:bodyPr>
          <a:lstStyle/>
          <a:p>
            <a:pPr>
              <a:buNone/>
            </a:pPr>
            <a:r>
              <a:rPr lang="ru-RU" sz="1700" dirty="0" smtClean="0">
                <a:effectLst>
                  <a:outerShdw blurRad="38100" dist="38100" dir="2700000" algn="tl">
                    <a:srgbClr val="000000">
                      <a:alpha val="43137"/>
                    </a:srgbClr>
                  </a:outerShdw>
                </a:effectLst>
                <a:latin typeface="Adventure" pitchFamily="2" charset="0"/>
              </a:rPr>
              <a:t>	11 сентября КГБ проводит обыск на квартире друга Солженицына В. Л. </a:t>
            </a:r>
            <a:r>
              <a:rPr lang="ru-RU" sz="1700" dirty="0" err="1" smtClean="0">
                <a:effectLst>
                  <a:outerShdw blurRad="38100" dist="38100" dir="2700000" algn="tl">
                    <a:srgbClr val="000000">
                      <a:alpha val="43137"/>
                    </a:srgbClr>
                  </a:outerShdw>
                </a:effectLst>
                <a:latin typeface="Adventure" pitchFamily="2" charset="0"/>
              </a:rPr>
              <a:t>Теуша</a:t>
            </a:r>
            <a:r>
              <a:rPr lang="ru-RU" sz="1700" dirty="0" smtClean="0">
                <a:effectLst>
                  <a:outerShdw blurRad="38100" dist="38100" dir="2700000" algn="tl">
                    <a:srgbClr val="000000">
                      <a:alpha val="43137"/>
                    </a:srgbClr>
                  </a:outerShdw>
                </a:effectLst>
                <a:latin typeface="Adventure" pitchFamily="2" charset="0"/>
              </a:rPr>
              <a:t>, у которого Солженицын хранил часть своего архива. Изъяты рукописи стихов, «В круге первом», «Крохоток», пьес «Республика труда» и «Пир победителей».</a:t>
            </a:r>
          </a:p>
          <a:p>
            <a:pPr>
              <a:buNone/>
            </a:pPr>
            <a:r>
              <a:rPr lang="ru-RU" sz="1700" dirty="0" smtClean="0">
                <a:effectLst>
                  <a:outerShdw blurRad="38100" dist="38100" dir="2700000" algn="tl">
                    <a:srgbClr val="000000">
                      <a:alpha val="43137"/>
                    </a:srgbClr>
                  </a:outerShdw>
                </a:effectLst>
                <a:latin typeface="Adventure" pitchFamily="2" charset="0"/>
              </a:rPr>
              <a:t>	ЦК КПСС издал закрытым тиражом и распространил среди номенклатуры, «</a:t>
            </a:r>
            <a:r>
              <a:rPr lang="ru-RU" sz="1700" i="1" dirty="0" smtClean="0">
                <a:effectLst>
                  <a:outerShdw blurRad="38100" dist="38100" dir="2700000" algn="tl">
                    <a:srgbClr val="000000">
                      <a:alpha val="43137"/>
                    </a:srgbClr>
                  </a:outerShdw>
                </a:effectLst>
                <a:latin typeface="Adventure" pitchFamily="2" charset="0"/>
              </a:rPr>
              <a:t>для уличения автора</a:t>
            </a:r>
            <a:r>
              <a:rPr lang="ru-RU" sz="1700" dirty="0" smtClean="0">
                <a:effectLst>
                  <a:outerShdw blurRad="38100" dist="38100" dir="2700000" algn="tl">
                    <a:srgbClr val="000000">
                      <a:alpha val="43137"/>
                    </a:srgbClr>
                  </a:outerShdw>
                </a:effectLst>
                <a:latin typeface="Adventure" pitchFamily="2" charset="0"/>
              </a:rPr>
              <a:t>», «Пир победителей» и пятую редакцию «В круге первом». Солженицын пишет жалобы на незаконное изъятие рукописей министру культуры СССР Дёмичеву, секретарям ЦК КПСС Брежневу, Суслову и Андропову, передаёт рукопись «Круга-87» на хранение в Центральный государственный архив литературы и искусства.</a:t>
            </a:r>
          </a:p>
          <a:p>
            <a:pPr>
              <a:buNone/>
            </a:pPr>
            <a:r>
              <a:rPr lang="ru-RU" sz="1700" dirty="0" smtClean="0">
                <a:effectLst>
                  <a:outerShdw blurRad="38100" dist="38100" dir="2700000" algn="tl">
                    <a:srgbClr val="000000">
                      <a:alpha val="43137"/>
                    </a:srgbClr>
                  </a:outerShdw>
                </a:effectLst>
                <a:latin typeface="Adventure" pitchFamily="2" charset="0"/>
              </a:rPr>
              <a:t>	В то же время в США вышел сборник «А. Солженицын. Избранное»: «Один день…», «Кочетовка» и «Матрёнин двор»; в ФРГ в издательстве «Посев» — сборник рассказов на немецком языке.</a:t>
            </a:r>
            <a:endParaRPr lang="ru-RU" sz="1700" dirty="0">
              <a:effectLst>
                <a:outerShdw blurRad="38100" dist="38100" dir="2700000" algn="tl">
                  <a:srgbClr val="000000">
                    <a:alpha val="43137"/>
                  </a:srgbClr>
                </a:outerShdw>
              </a:effectLst>
              <a:latin typeface="Adventure" pitchFamily="2" charset="0"/>
            </a:endParaRPr>
          </a:p>
        </p:txBody>
      </p:sp>
      <p:sp>
        <p:nvSpPr>
          <p:cNvPr id="5" name="Заголовок 1"/>
          <p:cNvSpPr>
            <a:spLocks noGrp="1"/>
          </p:cNvSpPr>
          <p:nvPr>
            <p:ph type="title"/>
          </p:nvPr>
        </p:nvSpPr>
        <p:spPr>
          <a:xfrm>
            <a:off x="971550" y="185733"/>
            <a:ext cx="7416800" cy="1143000"/>
          </a:xfrm>
        </p:spPr>
        <p:txBody>
          <a:bodyPr/>
          <a:lstStyle/>
          <a:p>
            <a:r>
              <a:rPr lang="ru-RU" dirty="0" smtClean="0">
                <a:effectLst>
                  <a:outerShdw blurRad="38100" dist="38100" dir="2700000" algn="tl">
                    <a:srgbClr val="000000">
                      <a:alpha val="43137"/>
                    </a:srgbClr>
                  </a:outerShdw>
                </a:effectLst>
                <a:latin typeface="Adventure" pitchFamily="2" charset="0"/>
              </a:rPr>
              <a:t>Первые публикации</a:t>
            </a:r>
            <a:endParaRPr lang="ru-RU" dirty="0">
              <a:effectLst>
                <a:outerShdw blurRad="38100" dist="38100" dir="2700000" algn="tl">
                  <a:srgbClr val="000000">
                    <a:alpha val="43137"/>
                  </a:srgbClr>
                </a:outerShdw>
              </a:effectLst>
              <a:latin typeface="Adventure" pitchFamily="2" charset="0"/>
            </a:endParaRPr>
          </a:p>
        </p:txBody>
      </p:sp>
      <p:pic>
        <p:nvPicPr>
          <p:cNvPr id="31746" name="Picture 2" descr="http://www.pravkniga.ru/pictures/books/8691.jpg"/>
          <p:cNvPicPr>
            <a:picLocks noChangeAspect="1" noChangeArrowheads="1"/>
          </p:cNvPicPr>
          <p:nvPr/>
        </p:nvPicPr>
        <p:blipFill>
          <a:blip r:embed="rId3"/>
          <a:srcRect/>
          <a:stretch>
            <a:fillRect/>
          </a:stretch>
        </p:blipFill>
        <p:spPr bwMode="auto">
          <a:xfrm>
            <a:off x="5653089" y="1987548"/>
            <a:ext cx="2741613" cy="2741613"/>
          </a:xfrm>
          <a:prstGeom prst="rect">
            <a:avLst/>
          </a:prstGeom>
          <a:noFill/>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2000"/>
                                        <p:tgtEl>
                                          <p:spTgt spid="317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Диссидентство</a:t>
            </a:r>
            <a:endParaRPr lang="ru-RU" dirty="0">
              <a:effectLst>
                <a:outerShdw blurRad="38100" dist="38100" dir="2700000" algn="tl">
                  <a:srgbClr val="000000">
                    <a:alpha val="43137"/>
                  </a:srgbClr>
                </a:outerShdw>
              </a:effectLst>
              <a:latin typeface="Adventure" pitchFamily="2" charset="0"/>
            </a:endParaRPr>
          </a:p>
        </p:txBody>
      </p:sp>
      <p:sp>
        <p:nvSpPr>
          <p:cNvPr id="3" name="Текст 2"/>
          <p:cNvSpPr>
            <a:spLocks noGrp="1"/>
          </p:cNvSpPr>
          <p:nvPr>
            <p:ph type="body" sz="half" idx="1"/>
          </p:nvPr>
        </p:nvSpPr>
        <p:spPr>
          <a:xfrm>
            <a:off x="608006" y="1266822"/>
            <a:ext cx="5405446" cy="4525963"/>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Уже к марту 1963 Солженицын утратил расположение Хрущёва (</a:t>
            </a:r>
            <a:r>
              <a:rPr lang="ru-RU" sz="1800" dirty="0" err="1" smtClean="0">
                <a:effectLst>
                  <a:outerShdw blurRad="38100" dist="38100" dir="2700000" algn="tl">
                    <a:srgbClr val="000000">
                      <a:alpha val="43137"/>
                    </a:srgbClr>
                  </a:outerShdw>
                </a:effectLst>
                <a:latin typeface="Adventure" pitchFamily="2" charset="0"/>
              </a:rPr>
              <a:t>неприсуждение</a:t>
            </a:r>
            <a:r>
              <a:rPr lang="ru-RU" sz="1800" dirty="0" smtClean="0">
                <a:effectLst>
                  <a:outerShdw blurRad="38100" dist="38100" dir="2700000" algn="tl">
                    <a:srgbClr val="000000">
                      <a:alpha val="43137"/>
                    </a:srgbClr>
                  </a:outerShdw>
                </a:effectLst>
                <a:latin typeface="Adventure" pitchFamily="2" charset="0"/>
              </a:rPr>
              <a:t> Ленинской премии, отказ печатать роман «В круге первом»). После прихода к власти Брежнева Солженицын практически потерял возможность легально печататься и выступать. В сентябре 1965 КГБ конфисковал архив Солженицына с его наиболее антисоветскими произведениями, что усугубило положение писателя. Пользуясь определённым бездействием власти, в 1966 году начал активную общественную деятельность (встречи, выступления, интервью иностранным журналистам). Тогда же стал распространять в самиздате свои романы «В круге первом» и «Раковый корпус». В феврале 1967 года тайно закончил художественное исследование «Архипелаг ГУЛАГ».</a:t>
            </a:r>
            <a:endParaRPr lang="ru-RU" sz="1800" dirty="0">
              <a:effectLst>
                <a:outerShdw blurRad="38100" dist="38100" dir="2700000" algn="tl">
                  <a:srgbClr val="000000">
                    <a:alpha val="43137"/>
                  </a:srgbClr>
                </a:outerShdw>
              </a:effectLst>
              <a:latin typeface="Adventure" pitchFamily="2" charset="0"/>
            </a:endParaRPr>
          </a:p>
        </p:txBody>
      </p:sp>
      <p:pic>
        <p:nvPicPr>
          <p:cNvPr id="30724" name="Picture 4" descr="http://www.rustrana.ru/articles/1509/IMGL1.gif"/>
          <p:cNvPicPr>
            <a:picLocks noChangeAspect="1" noChangeArrowheads="1"/>
          </p:cNvPicPr>
          <p:nvPr/>
        </p:nvPicPr>
        <p:blipFill>
          <a:blip r:embed="rId3"/>
          <a:srcRect/>
          <a:stretch>
            <a:fillRect/>
          </a:stretch>
        </p:blipFill>
        <p:spPr bwMode="auto">
          <a:xfrm>
            <a:off x="6013452" y="1627185"/>
            <a:ext cx="2381250" cy="332422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30722" name="Picture 2" descr="http://www.rustrana.ru/articles/1142/IMGR2.jpg"/>
          <p:cNvPicPr>
            <a:picLocks noChangeAspect="1" noChangeArrowheads="1"/>
          </p:cNvPicPr>
          <p:nvPr/>
        </p:nvPicPr>
        <p:blipFill>
          <a:blip r:embed="rId4"/>
          <a:srcRect/>
          <a:stretch>
            <a:fillRect/>
          </a:stretch>
        </p:blipFill>
        <p:spPr bwMode="auto">
          <a:xfrm>
            <a:off x="6013452" y="1627185"/>
            <a:ext cx="2381250" cy="324326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7" name="TextBox 6"/>
          <p:cNvSpPr txBox="1"/>
          <p:nvPr/>
        </p:nvSpPr>
        <p:spPr>
          <a:xfrm>
            <a:off x="6734178" y="5230815"/>
            <a:ext cx="1081089" cy="338554"/>
          </a:xfrm>
          <a:prstGeom prst="rect">
            <a:avLst/>
          </a:prstGeom>
          <a:noFill/>
        </p:spPr>
        <p:txBody>
          <a:bodyPr wrap="square" rtlCol="0">
            <a:spAutoFit/>
          </a:bodyPr>
          <a:lstStyle/>
          <a:p>
            <a:r>
              <a:rPr lang="ru-RU" sz="1600" i="1" dirty="0" smtClean="0"/>
              <a:t>Брежнев</a:t>
            </a:r>
            <a:endParaRPr lang="ru-RU" sz="1600" i="1" dirty="0"/>
          </a:p>
        </p:txBody>
      </p:sp>
      <p:sp>
        <p:nvSpPr>
          <p:cNvPr id="8" name="TextBox 7"/>
          <p:cNvSpPr txBox="1"/>
          <p:nvPr/>
        </p:nvSpPr>
        <p:spPr>
          <a:xfrm>
            <a:off x="6734178" y="5230815"/>
            <a:ext cx="1801815" cy="338554"/>
          </a:xfrm>
          <a:prstGeom prst="rect">
            <a:avLst/>
          </a:prstGeom>
          <a:noFill/>
        </p:spPr>
        <p:txBody>
          <a:bodyPr wrap="square" rtlCol="0">
            <a:spAutoFit/>
          </a:bodyPr>
          <a:lstStyle/>
          <a:p>
            <a:r>
              <a:rPr lang="ru-RU" sz="1600" i="1" dirty="0" smtClean="0"/>
              <a:t>Хрущев</a:t>
            </a:r>
            <a:endParaRPr lang="ru-RU" sz="1600" i="1"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fade">
                                      <p:cBhvr>
                                        <p:cTn id="7" dur="2000"/>
                                        <p:tgtEl>
                                          <p:spTgt spid="307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childTnLst>
                                </p:cTn>
                              </p:par>
                            </p:childTnLst>
                          </p:cTn>
                        </p:par>
                        <p:par>
                          <p:cTn id="17" fill="hold">
                            <p:stCondLst>
                              <p:cond delay="2000"/>
                            </p:stCondLst>
                            <p:childTnLst>
                              <p:par>
                                <p:cTn id="18" presetID="10" presetClass="exit" presetSubtype="0" fill="hold" grpId="1" nodeType="afterEffect">
                                  <p:stCondLst>
                                    <p:cond delay="0"/>
                                  </p:stCondLst>
                                  <p:childTnLst>
                                    <p:animEffect transition="out" filter="fade">
                                      <p:cBhvr>
                                        <p:cTn id="19" dur="2000"/>
                                        <p:tgtEl>
                                          <p:spTgt spid="8"/>
                                        </p:tgtEl>
                                      </p:cBhvr>
                                    </p:animEffect>
                                    <p:set>
                                      <p:cBhvr>
                                        <p:cTn id="20" dur="1" fill="hold">
                                          <p:stCondLst>
                                            <p:cond delay="1999"/>
                                          </p:stCondLst>
                                        </p:cTn>
                                        <p:tgtEl>
                                          <p:spTgt spid="8"/>
                                        </p:tgtEl>
                                        <p:attrNameLst>
                                          <p:attrName>style.visibility</p:attrName>
                                        </p:attrNameLst>
                                      </p:cBhvr>
                                      <p:to>
                                        <p:strVal val="hidden"/>
                                      </p:to>
                                    </p:se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000"/>
                                        <p:tgtEl>
                                          <p:spTgt spid="7"/>
                                        </p:tgtEl>
                                      </p:cBhvr>
                                    </p:animEffect>
                                  </p:childTnLst>
                                </p:cTn>
                              </p:par>
                              <p:par>
                                <p:cTn id="25" presetID="10" presetClass="entr" presetSubtype="0" fill="hold" nodeType="withEffect">
                                  <p:stCondLst>
                                    <p:cond delay="0"/>
                                  </p:stCondLst>
                                  <p:childTnLst>
                                    <p:set>
                                      <p:cBhvr>
                                        <p:cTn id="26" dur="1" fill="hold">
                                          <p:stCondLst>
                                            <p:cond delay="0"/>
                                          </p:stCondLst>
                                        </p:cTn>
                                        <p:tgtEl>
                                          <p:spTgt spid="30722"/>
                                        </p:tgtEl>
                                        <p:attrNameLst>
                                          <p:attrName>style.visibility</p:attrName>
                                        </p:attrNameLst>
                                      </p:cBhvr>
                                      <p:to>
                                        <p:strVal val="visible"/>
                                      </p:to>
                                    </p:set>
                                    <p:animEffect transition="in" filter="fade">
                                      <p:cBhvr>
                                        <p:cTn id="27" dur="2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7" grpId="0"/>
      <p:bldP spid="8"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4" name="Содержимое 3"/>
          <p:cNvSpPr>
            <a:spLocks noGrp="1"/>
          </p:cNvSpPr>
          <p:nvPr>
            <p:ph sz="half" idx="2"/>
          </p:nvPr>
        </p:nvSpPr>
        <p:spPr>
          <a:xfrm>
            <a:off x="968370" y="1266822"/>
            <a:ext cx="7207260" cy="4525963"/>
          </a:xfrm>
        </p:spPr>
        <p:txBody>
          <a:bodyPr>
            <a:noAutofit/>
          </a:bodyPr>
          <a:lstStyle/>
          <a:p>
            <a:pPr>
              <a:buNone/>
            </a:pPr>
            <a:r>
              <a:rPr lang="ru-RU" sz="1700" dirty="0" smtClean="0">
                <a:effectLst>
                  <a:outerShdw blurRad="38100" dist="38100" dir="2700000" algn="tl">
                    <a:srgbClr val="000000">
                      <a:alpha val="43137"/>
                    </a:srgbClr>
                  </a:outerShdw>
                </a:effectLst>
                <a:latin typeface="Adventure" pitchFamily="2" charset="0"/>
              </a:rPr>
              <a:t>	В мае 1967 года разослал «Письмо съезду» Союза писателей СССР, получившее широкую известность среди советской интеллигенции и на Западе. После «Письма» власти стали воспринимать Солженицына серьёзно. В 1968 году, когда в США и Западной Европе были опубликованы романы «В круге первом» и «Раковый корпус», принесшие писателю популярность, советская пресса начала пропагандистскую кампанию против автора. В 1969 году Солженицын был выдвинут на Нобелевскую премию по литературе. Премия была присуждена не ему, но вскоре после этого он был исключён из Союза писателей СССР. После исключения Солженицын стал открыто заявлять о своих православно-патриотических убеждениях и резко критиковать власть. В 1970 Солженицын снова выдвинут на Нобелевскую премию по литературе, и на этот раз премия была ему присуждена. Писатель подчёркивал политический аспект присуждения премии, хотя Нобелевский комитет это отрицал. В советских СМИ была организована мощная пропагандистская кампания против Солженицына, власти предложили ему уехать из страны, но он отказался</a:t>
            </a:r>
            <a:endParaRPr lang="ru-RU" sz="1700" dirty="0">
              <a:effectLst>
                <a:outerShdw blurRad="38100" dist="38100" dir="2700000" algn="tl">
                  <a:srgbClr val="000000">
                    <a:alpha val="43137"/>
                  </a:srgbClr>
                </a:outerShdw>
              </a:effectLst>
              <a:latin typeface="Adventure" pitchFamily="2" charset="0"/>
            </a:endParaRPr>
          </a:p>
        </p:txBody>
      </p:sp>
      <p:sp>
        <p:nvSpPr>
          <p:cNvPr id="6"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Диссидентство</a:t>
            </a:r>
            <a:endParaRPr lang="ru-RU" dirty="0">
              <a:effectLst>
                <a:outerShdw blurRad="38100" dist="38100" dir="2700000" algn="tl">
                  <a:srgbClr val="000000">
                    <a:alpha val="43137"/>
                  </a:srgbClr>
                </a:outerShdw>
              </a:effectLst>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3" name="Текст 2"/>
          <p:cNvSpPr>
            <a:spLocks noGrp="1"/>
          </p:cNvSpPr>
          <p:nvPr>
            <p:ph type="body" sz="half" idx="1"/>
          </p:nvPr>
        </p:nvSpPr>
        <p:spPr>
          <a:xfrm>
            <a:off x="608007" y="906459"/>
            <a:ext cx="4324356" cy="4525963"/>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Ещё в августе 1968 года познакомился с Натальей Светловой, у них завязался роман. Солженицын стал добиваться развода с первой женой. С большими трудностями развод был получен 22 июля 1972. Вскоре Солженицыну удалось зарегистрировать брак со Светловой, несмотря на противодействие властей (брак давал ему возможность прописаться в Москве).</a:t>
            </a:r>
          </a:p>
          <a:p>
            <a:pPr>
              <a:buNone/>
            </a:pPr>
            <a:r>
              <a:rPr lang="ru-RU" sz="1800" dirty="0" smtClean="0">
                <a:effectLst>
                  <a:outerShdw blurRad="38100" dist="38100" dir="2700000" algn="tl">
                    <a:srgbClr val="000000">
                      <a:alpha val="43137"/>
                    </a:srgbClr>
                  </a:outerShdw>
                </a:effectLst>
                <a:latin typeface="Adventure" pitchFamily="2" charset="0"/>
              </a:rPr>
              <a:t>	В 1972—1973 годы работал над эпопеей «Красное Колесо», активной диссидентской деятельности не вёл.</a:t>
            </a:r>
          </a:p>
          <a:p>
            <a:pPr>
              <a:buNone/>
            </a:pPr>
            <a:r>
              <a:rPr lang="ru-RU" sz="1800" dirty="0" smtClean="0">
                <a:effectLst>
                  <a:outerShdw blurRad="38100" dist="38100" dir="2700000" algn="tl">
                    <a:srgbClr val="000000">
                      <a:alpha val="43137"/>
                    </a:srgbClr>
                  </a:outerShdw>
                </a:effectLst>
                <a:latin typeface="Adventure" pitchFamily="2" charset="0"/>
              </a:rPr>
              <a:t>	В августе-сентябре 1973 отношения между властью и диссидентами обострились, что затронуло и Солженицына.</a:t>
            </a:r>
          </a:p>
          <a:p>
            <a:endParaRPr lang="ru-RU" sz="1800" dirty="0">
              <a:effectLst>
                <a:outerShdw blurRad="38100" dist="38100" dir="2700000" algn="tl">
                  <a:srgbClr val="000000">
                    <a:alpha val="43137"/>
                  </a:srgbClr>
                </a:outerShdw>
              </a:effectLst>
              <a:latin typeface="Adventure" pitchFamily="2" charset="0"/>
            </a:endParaRPr>
          </a:p>
        </p:txBody>
      </p:sp>
      <p:sp>
        <p:nvSpPr>
          <p:cNvPr id="6" name="Заголовок 1"/>
          <p:cNvSpPr txBox="1">
            <a:spLocks/>
          </p:cNvSpPr>
          <p:nvPr/>
        </p:nvSpPr>
        <p:spPr>
          <a:xfrm>
            <a:off x="758830" y="123822"/>
            <a:ext cx="74168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Диссидентство</a:t>
            </a:r>
            <a:endParaRPr kumimoji="0" lang="ru-RU" sz="4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endParaRPr>
          </a:p>
        </p:txBody>
      </p:sp>
      <p:pic>
        <p:nvPicPr>
          <p:cNvPr id="28674" name="Picture 2" descr="http://peremeny.ru/UserFiles/Image/narrativ/demonSolj/solSvetl.jpg"/>
          <p:cNvPicPr>
            <a:picLocks noChangeAspect="1" noChangeArrowheads="1"/>
          </p:cNvPicPr>
          <p:nvPr/>
        </p:nvPicPr>
        <p:blipFill>
          <a:blip r:embed="rId3"/>
          <a:srcRect r="47393"/>
          <a:stretch>
            <a:fillRect/>
          </a:stretch>
        </p:blipFill>
        <p:spPr bwMode="auto">
          <a:xfrm>
            <a:off x="5292726" y="1366412"/>
            <a:ext cx="2882904" cy="422476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p:cNvSpPr txBox="1"/>
          <p:nvPr/>
        </p:nvSpPr>
        <p:spPr>
          <a:xfrm>
            <a:off x="6013452" y="5591178"/>
            <a:ext cx="1801815" cy="338554"/>
          </a:xfrm>
          <a:prstGeom prst="rect">
            <a:avLst/>
          </a:prstGeom>
          <a:noFill/>
        </p:spPr>
        <p:txBody>
          <a:bodyPr wrap="square" rtlCol="0">
            <a:spAutoFit/>
          </a:bodyPr>
          <a:lstStyle/>
          <a:p>
            <a:r>
              <a:rPr lang="ru-RU" sz="1600" i="1" dirty="0" smtClean="0"/>
              <a:t>Н.Светлова</a:t>
            </a:r>
            <a:endParaRPr lang="ru-RU" sz="1600" i="1"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28674"/>
                                        </p:tgtEl>
                                        <p:attrNameLst>
                                          <p:attrName>style.visibility</p:attrName>
                                        </p:attrNameLst>
                                      </p:cBhvr>
                                      <p:to>
                                        <p:strVal val="visible"/>
                                      </p:to>
                                    </p:set>
                                    <p:animEffect transition="in" filter="fade">
                                      <p:cBhvr>
                                        <p:cTn id="25" dur="2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4" name="Содержимое 3"/>
          <p:cNvSpPr>
            <a:spLocks noGrp="1"/>
          </p:cNvSpPr>
          <p:nvPr>
            <p:ph sz="half" idx="2"/>
          </p:nvPr>
        </p:nvSpPr>
        <p:spPr>
          <a:xfrm>
            <a:off x="3490911" y="1092200"/>
            <a:ext cx="4897439" cy="4859341"/>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23 августа 1973 года дал большое интервью иностранным корреспондентам. В тот же день КГБ задержал одну из помощниц писателя Елизавету</a:t>
            </a:r>
            <a:r>
              <a:rPr lang="ru-RU" sz="1800" u="sng" dirty="0" smtClean="0">
                <a:effectLst>
                  <a:outerShdw blurRad="38100" dist="38100" dir="2700000" algn="tl">
                    <a:srgbClr val="000000">
                      <a:alpha val="43137"/>
                    </a:srgbClr>
                  </a:outerShdw>
                </a:effectLst>
                <a:latin typeface="Adventure" pitchFamily="2" charset="0"/>
              </a:rPr>
              <a:t> </a:t>
            </a:r>
            <a:r>
              <a:rPr lang="ru-RU" sz="1800" dirty="0" err="1" smtClean="0">
                <a:effectLst>
                  <a:outerShdw blurRad="38100" dist="38100" dir="2700000" algn="tl">
                    <a:srgbClr val="000000">
                      <a:alpha val="43137"/>
                    </a:srgbClr>
                  </a:outerShdw>
                </a:effectLst>
                <a:latin typeface="Adventure" pitchFamily="2" charset="0"/>
              </a:rPr>
              <a:t>Воронянскую</a:t>
            </a:r>
            <a:r>
              <a:rPr lang="ru-RU" sz="1800" dirty="0" smtClean="0">
                <a:effectLst>
                  <a:outerShdw blurRad="38100" dist="38100" dir="2700000" algn="tl">
                    <a:srgbClr val="000000">
                      <a:alpha val="43137"/>
                    </a:srgbClr>
                  </a:outerShdw>
                </a:effectLst>
                <a:latin typeface="Adventure" pitchFamily="2" charset="0"/>
              </a:rPr>
              <a:t>. В ходе допроса она выдала местонахождение одного экземпляра рукописи «Архипелага ГУЛАГ» и, вернувшись домой, повесилась. 5 сентября Солженицын узнал о случившемся и распорядился начать печатание «Архипелага» на Западе. Тогда же он отправил руководству СССР «Письмо вождям Советского Союза», в котором призвал отказаться от коммунистической идеологии и сделать шаги по превращению СССР в русское национальное государство. С конца августа в западной прессе публиковалось большое количество статей в защиту диссидентов и, в частности, Солженицына</a:t>
            </a:r>
            <a:endParaRPr lang="ru-RU" sz="1800" dirty="0">
              <a:effectLst>
                <a:outerShdw blurRad="38100" dist="38100" dir="2700000" algn="tl">
                  <a:srgbClr val="000000">
                    <a:alpha val="43137"/>
                  </a:srgbClr>
                </a:outerShdw>
              </a:effectLst>
              <a:latin typeface="Adventure" pitchFamily="2" charset="0"/>
            </a:endParaRPr>
          </a:p>
        </p:txBody>
      </p:sp>
      <p:sp>
        <p:nvSpPr>
          <p:cNvPr id="6"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Диссидентство</a:t>
            </a:r>
            <a:endParaRPr lang="ru-RU" dirty="0">
              <a:effectLst>
                <a:outerShdw blurRad="38100" dist="38100" dir="2700000" algn="tl">
                  <a:srgbClr val="000000">
                    <a:alpha val="43137"/>
                  </a:srgbClr>
                </a:outerShdw>
              </a:effectLst>
              <a:latin typeface="Adventure" pitchFamily="2" charset="0"/>
            </a:endParaRPr>
          </a:p>
        </p:txBody>
      </p:sp>
      <p:pic>
        <p:nvPicPr>
          <p:cNvPr id="27650" name="Picture 2" descr="http://www.solzhenitsyn.ru/upload/iblock/820/jzl-070.jpg"/>
          <p:cNvPicPr>
            <a:picLocks noChangeAspect="1" noChangeArrowheads="1"/>
          </p:cNvPicPr>
          <p:nvPr/>
        </p:nvPicPr>
        <p:blipFill>
          <a:blip r:embed="rId3"/>
          <a:srcRect/>
          <a:stretch>
            <a:fillRect/>
          </a:stretch>
        </p:blipFill>
        <p:spPr bwMode="auto">
          <a:xfrm>
            <a:off x="968370" y="1627185"/>
            <a:ext cx="2464883" cy="360363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p:cNvSpPr txBox="1"/>
          <p:nvPr/>
        </p:nvSpPr>
        <p:spPr>
          <a:xfrm>
            <a:off x="1328733" y="5230815"/>
            <a:ext cx="1801815" cy="338554"/>
          </a:xfrm>
          <a:prstGeom prst="rect">
            <a:avLst/>
          </a:prstGeom>
          <a:noFill/>
        </p:spPr>
        <p:txBody>
          <a:bodyPr wrap="square" rtlCol="0">
            <a:spAutoFit/>
          </a:bodyPr>
          <a:lstStyle/>
          <a:p>
            <a:r>
              <a:rPr lang="ru-RU" sz="1600" i="1" dirty="0" err="1" smtClean="0"/>
              <a:t>Е.Веронянская</a:t>
            </a:r>
            <a:endParaRPr lang="ru-RU" sz="1600" i="1"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27650"/>
                                        </p:tgtEl>
                                        <p:attrNameLst>
                                          <p:attrName>style.visibility</p:attrName>
                                        </p:attrNameLst>
                                      </p:cBhvr>
                                      <p:to>
                                        <p:strVal val="visible"/>
                                      </p:to>
                                    </p:set>
                                    <p:animEffect transition="in" filter="fade">
                                      <p:cBhvr>
                                        <p:cTn id="10" dur="2000"/>
                                        <p:tgtEl>
                                          <p:spTgt spid="276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3" name="Текст 2"/>
          <p:cNvSpPr>
            <a:spLocks noGrp="1"/>
          </p:cNvSpPr>
          <p:nvPr>
            <p:ph type="body" sz="half" idx="1"/>
          </p:nvPr>
        </p:nvSpPr>
        <p:spPr>
          <a:xfrm>
            <a:off x="608007" y="1065215"/>
            <a:ext cx="5765808" cy="4525963"/>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СССР была развёрнута мощная пропагандистская кампания против диссидентов. 24 сентября КГБ через бывшую жену Солженицына предложил писателю официальное опубликование повести «Раковый корпус» в СССР в обмен на отказ от публикации «Архипелага </a:t>
            </a:r>
            <a:r>
              <a:rPr lang="ru-RU" sz="1800" dirty="0" err="1" smtClean="0">
                <a:effectLst>
                  <a:outerShdw blurRad="38100" dist="38100" dir="2700000" algn="tl">
                    <a:srgbClr val="000000">
                      <a:alpha val="43137"/>
                    </a:srgbClr>
                  </a:outerShdw>
                </a:effectLst>
                <a:latin typeface="Adventure" pitchFamily="2" charset="0"/>
              </a:rPr>
              <a:t>ГУЛАГа</a:t>
            </a:r>
            <a:r>
              <a:rPr lang="ru-RU" sz="1800" dirty="0" smtClean="0">
                <a:effectLst>
                  <a:outerShdw blurRad="38100" dist="38100" dir="2700000" algn="tl">
                    <a:srgbClr val="000000">
                      <a:alpha val="43137"/>
                    </a:srgbClr>
                  </a:outerShdw>
                </a:effectLst>
                <a:latin typeface="Adventure" pitchFamily="2" charset="0"/>
              </a:rPr>
              <a:t>» за границей. Однако Солженицын, сказав, что не возражает против печатания «Ракового корпуса» в СССР, не выразил и желания связывать себя негласной договоренностью с властями В последних числах декабря 1973 года было объявлено о выходе в свет первого тома «Архипелага </a:t>
            </a:r>
            <a:r>
              <a:rPr lang="ru-RU" sz="1800" dirty="0" err="1" smtClean="0">
                <a:effectLst>
                  <a:outerShdw blurRad="38100" dist="38100" dir="2700000" algn="tl">
                    <a:srgbClr val="000000">
                      <a:alpha val="43137"/>
                    </a:srgbClr>
                  </a:outerShdw>
                </a:effectLst>
                <a:latin typeface="Adventure" pitchFamily="2" charset="0"/>
              </a:rPr>
              <a:t>ГУЛАГа</a:t>
            </a:r>
            <a:r>
              <a:rPr lang="ru-RU" sz="1800" dirty="0" smtClean="0">
                <a:effectLst>
                  <a:outerShdw blurRad="38100" dist="38100" dir="2700000" algn="tl">
                    <a:srgbClr val="000000">
                      <a:alpha val="43137"/>
                    </a:srgbClr>
                  </a:outerShdw>
                </a:effectLst>
                <a:latin typeface="Adventure" pitchFamily="2" charset="0"/>
              </a:rPr>
              <a:t>». В советских средствах массовой информации началась массированная кампания </a:t>
            </a:r>
            <a:r>
              <a:rPr lang="ru-RU" sz="1800" dirty="0" err="1" smtClean="0">
                <a:effectLst>
                  <a:outerShdw blurRad="38100" dist="38100" dir="2700000" algn="tl">
                    <a:srgbClr val="000000">
                      <a:alpha val="43137"/>
                    </a:srgbClr>
                  </a:outerShdw>
                </a:effectLst>
                <a:latin typeface="Adventure" pitchFamily="2" charset="0"/>
              </a:rPr>
              <a:t>очернения</a:t>
            </a:r>
            <a:r>
              <a:rPr lang="ru-RU" sz="1800" dirty="0" smtClean="0">
                <a:effectLst>
                  <a:outerShdw blurRad="38100" dist="38100" dir="2700000" algn="tl">
                    <a:srgbClr val="000000">
                      <a:alpha val="43137"/>
                    </a:srgbClr>
                  </a:outerShdw>
                </a:effectLst>
                <a:latin typeface="Adventure" pitchFamily="2" charset="0"/>
              </a:rPr>
              <a:t> Солженицына как предателя родины с ярлыком «литературного </a:t>
            </a:r>
            <a:r>
              <a:rPr lang="ru-RU" sz="1800" dirty="0" err="1" smtClean="0">
                <a:effectLst>
                  <a:outerShdw blurRad="38100" dist="38100" dir="2700000" algn="tl">
                    <a:srgbClr val="000000">
                      <a:alpha val="43137"/>
                    </a:srgbClr>
                  </a:outerShdw>
                </a:effectLst>
                <a:latin typeface="Adventure" pitchFamily="2" charset="0"/>
              </a:rPr>
              <a:t>власовца</a:t>
            </a:r>
            <a:r>
              <a:rPr lang="ru-RU" sz="1800" dirty="0" smtClean="0">
                <a:effectLst>
                  <a:outerShdw blurRad="38100" dist="38100" dir="2700000" algn="tl">
                    <a:srgbClr val="000000">
                      <a:alpha val="43137"/>
                    </a:srgbClr>
                  </a:outerShdw>
                </a:effectLst>
                <a:latin typeface="Adventure" pitchFamily="2" charset="0"/>
              </a:rPr>
              <a:t>». Упор делался не на реальное содержание «Архипелага </a:t>
            </a:r>
            <a:r>
              <a:rPr lang="ru-RU" sz="1800" dirty="0" err="1" smtClean="0">
                <a:effectLst>
                  <a:outerShdw blurRad="38100" dist="38100" dir="2700000" algn="tl">
                    <a:srgbClr val="000000">
                      <a:alpha val="43137"/>
                    </a:srgbClr>
                  </a:outerShdw>
                </a:effectLst>
                <a:latin typeface="Adventure" pitchFamily="2" charset="0"/>
              </a:rPr>
              <a:t>ГУЛАГа</a:t>
            </a:r>
            <a:r>
              <a:rPr lang="ru-RU" sz="1800" dirty="0" smtClean="0">
                <a:effectLst>
                  <a:outerShdw blurRad="38100" dist="38100" dir="2700000" algn="tl">
                    <a:srgbClr val="000000">
                      <a:alpha val="43137"/>
                    </a:srgbClr>
                  </a:outerShdw>
                </a:effectLst>
                <a:latin typeface="Adventure" pitchFamily="2" charset="0"/>
              </a:rPr>
              <a:t>» ,которое вообще не обсуждалось, а на имевшую место солидаризацию Солженицына с «изменниками родины во время войны, полицаями и </a:t>
            </a:r>
            <a:r>
              <a:rPr lang="ru-RU" sz="1800" dirty="0" err="1" smtClean="0">
                <a:effectLst>
                  <a:outerShdw blurRad="38100" dist="38100" dir="2700000" algn="tl">
                    <a:srgbClr val="000000">
                      <a:alpha val="43137"/>
                    </a:srgbClr>
                  </a:outerShdw>
                </a:effectLst>
                <a:latin typeface="Adventure" pitchFamily="2" charset="0"/>
              </a:rPr>
              <a:t>власовцами</a:t>
            </a:r>
            <a:r>
              <a:rPr lang="ru-RU" sz="1800" dirty="0" smtClean="0">
                <a:effectLst>
                  <a:outerShdw blurRad="38100" dist="38100" dir="2700000" algn="tl">
                    <a:srgbClr val="000000">
                      <a:alpha val="43137"/>
                    </a:srgbClr>
                  </a:outerShdw>
                </a:effectLst>
                <a:latin typeface="Adventure" pitchFamily="2" charset="0"/>
              </a:rPr>
              <a:t>»</a:t>
            </a:r>
            <a:endParaRPr lang="ru-RU" sz="1800" dirty="0">
              <a:effectLst>
                <a:outerShdw blurRad="38100" dist="38100" dir="2700000" algn="tl">
                  <a:srgbClr val="000000">
                    <a:alpha val="43137"/>
                  </a:srgbClr>
                </a:outerShdw>
              </a:effectLst>
              <a:latin typeface="Adventure" pitchFamily="2" charset="0"/>
            </a:endParaRPr>
          </a:p>
        </p:txBody>
      </p:sp>
      <p:sp>
        <p:nvSpPr>
          <p:cNvPr id="5"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Диссидентство</a:t>
            </a:r>
            <a:endParaRPr lang="ru-RU" dirty="0">
              <a:effectLst>
                <a:outerShdw blurRad="38100" dist="38100" dir="2700000" algn="tl">
                  <a:srgbClr val="000000">
                    <a:alpha val="43137"/>
                  </a:srgbClr>
                </a:outerShdw>
              </a:effectLst>
              <a:latin typeface="Adventure" pitchFamily="2" charset="0"/>
            </a:endParaRPr>
          </a:p>
        </p:txBody>
      </p:sp>
      <p:pic>
        <p:nvPicPr>
          <p:cNvPr id="26626" name="Picture 2" descr="http://www.solzhenitsyn.ru/upload/iblock/2e5/jzl-061.jpg"/>
          <p:cNvPicPr>
            <a:picLocks noChangeAspect="1" noChangeArrowheads="1"/>
          </p:cNvPicPr>
          <p:nvPr/>
        </p:nvPicPr>
        <p:blipFill>
          <a:blip r:embed="rId3"/>
          <a:srcRect/>
          <a:stretch>
            <a:fillRect/>
          </a:stretch>
        </p:blipFill>
        <p:spPr bwMode="auto">
          <a:xfrm>
            <a:off x="6373815" y="906460"/>
            <a:ext cx="1801815" cy="235223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6628" name="Picture 4" descr="http://www.solzhenitsyn.ru/upload/iblock/337/jzl-062.jpg"/>
          <p:cNvPicPr>
            <a:picLocks noChangeAspect="1" noChangeArrowheads="1"/>
          </p:cNvPicPr>
          <p:nvPr/>
        </p:nvPicPr>
        <p:blipFill>
          <a:blip r:embed="rId4"/>
          <a:srcRect/>
          <a:stretch>
            <a:fillRect/>
          </a:stretch>
        </p:blipFill>
        <p:spPr bwMode="auto">
          <a:xfrm>
            <a:off x="6373815" y="3789363"/>
            <a:ext cx="1808690" cy="233680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6626"/>
                                        </p:tgtEl>
                                        <p:attrNameLst>
                                          <p:attrName>style.visibility</p:attrName>
                                        </p:attrNameLst>
                                      </p:cBhvr>
                                      <p:to>
                                        <p:strVal val="visible"/>
                                      </p:to>
                                    </p:set>
                                    <p:animEffect transition="in" filter="fade">
                                      <p:cBhvr>
                                        <p:cTn id="13" dur="2000"/>
                                        <p:tgtEl>
                                          <p:spTgt spid="26626"/>
                                        </p:tgtEl>
                                      </p:cBhvr>
                                    </p:animEffect>
                                  </p:childTnLst>
                                </p:cTn>
                              </p:par>
                              <p:par>
                                <p:cTn id="14" presetID="10" presetClass="entr" presetSubtype="0" fill="hold" nodeType="withEffect">
                                  <p:stCondLst>
                                    <p:cond delay="0"/>
                                  </p:stCondLst>
                                  <p:childTnLst>
                                    <p:set>
                                      <p:cBhvr>
                                        <p:cTn id="15" dur="1" fill="hold">
                                          <p:stCondLst>
                                            <p:cond delay="0"/>
                                          </p:stCondLst>
                                        </p:cTn>
                                        <p:tgtEl>
                                          <p:spTgt spid="26628"/>
                                        </p:tgtEl>
                                        <p:attrNameLst>
                                          <p:attrName>style.visibility</p:attrName>
                                        </p:attrNameLst>
                                      </p:cBhvr>
                                      <p:to>
                                        <p:strVal val="visible"/>
                                      </p:to>
                                    </p:set>
                                    <p:animEffect transition="in" filter="fade">
                                      <p:cBhvr>
                                        <p:cTn id="16" dur="20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Изгнание</a:t>
            </a:r>
            <a:endParaRPr lang="ru-RU" dirty="0">
              <a:effectLst>
                <a:outerShdw blurRad="38100" dist="38100" dir="2700000" algn="tl">
                  <a:srgbClr val="000000">
                    <a:alpha val="43137"/>
                  </a:srgbClr>
                </a:outerShdw>
              </a:effectLst>
              <a:latin typeface="Adventure" pitchFamily="2" charset="0"/>
            </a:endParaRPr>
          </a:p>
        </p:txBody>
      </p:sp>
      <p:sp>
        <p:nvSpPr>
          <p:cNvPr id="3" name="Текст 2"/>
          <p:cNvSpPr>
            <a:spLocks noGrp="1"/>
          </p:cNvSpPr>
          <p:nvPr>
            <p:ph type="body" sz="half" idx="1"/>
          </p:nvPr>
        </p:nvSpPr>
        <p:spPr>
          <a:xfrm>
            <a:off x="608006" y="1065215"/>
            <a:ext cx="5405445" cy="4525963"/>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7 января 1974 года выход «Архипелага ГУЛАГ» и меры «пресечения антисоветской деятельности» Солженицына были обсуждены на заседании Политбюро. Вопрос был вынесен на ЦК КПСС, за высылку высказались Ю. В. Андропов и другие; за арест и ссылку — Косыгин, Брежнев, Подгорный, </a:t>
            </a:r>
            <a:r>
              <a:rPr lang="ru-RU" sz="1800" dirty="0" err="1" smtClean="0">
                <a:effectLst>
                  <a:outerShdw blurRad="38100" dist="38100" dir="2700000" algn="tl">
                    <a:srgbClr val="000000">
                      <a:alpha val="43137"/>
                    </a:srgbClr>
                  </a:outerShdw>
                </a:effectLst>
                <a:latin typeface="Adventure" pitchFamily="2" charset="0"/>
              </a:rPr>
              <a:t>Шелепин</a:t>
            </a:r>
            <a:r>
              <a:rPr lang="ru-RU" sz="1800" dirty="0" smtClean="0">
                <a:effectLst>
                  <a:outerShdw blurRad="38100" dist="38100" dir="2700000" algn="tl">
                    <a:srgbClr val="000000">
                      <a:alpha val="43137"/>
                    </a:srgbClr>
                  </a:outerShdw>
                </a:effectLst>
                <a:latin typeface="Adventure" pitchFamily="2" charset="0"/>
              </a:rPr>
              <a:t>, Громыко и другие; чтобы оставить и доброжелательно относиться, дабы Солженицын изменил свою позицию с антисоветской на советскую — Н. А. Щёлоков и др. Возобладало мнение Андропова.</a:t>
            </a:r>
          </a:p>
          <a:p>
            <a:pPr>
              <a:buNone/>
            </a:pPr>
            <a:r>
              <a:rPr lang="ru-RU" sz="1800" dirty="0" smtClean="0">
                <a:effectLst>
                  <a:outerShdw blurRad="38100" dist="38100" dir="2700000" algn="tl">
                    <a:srgbClr val="000000">
                      <a:alpha val="43137"/>
                    </a:srgbClr>
                  </a:outerShdw>
                </a:effectLst>
                <a:latin typeface="Adventure" pitchFamily="2" charset="0"/>
              </a:rPr>
              <a:t>	12 февраля Солженицын был арестован и обвинён в измене Родине. 13 февраля он был лишён советского гражданства и выслан из СССР (доставлен в ФРГ на самолёте). 29 марта СССР покинула семья Солженицына. Архив и военные награды писателя помог тайно вывезти за рубеж помощник военного атташе США Вильям </a:t>
            </a:r>
            <a:r>
              <a:rPr lang="ru-RU" sz="1800" dirty="0" err="1" smtClean="0">
                <a:effectLst>
                  <a:outerShdw blurRad="38100" dist="38100" dir="2700000" algn="tl">
                    <a:srgbClr val="000000">
                      <a:alpha val="43137"/>
                    </a:srgbClr>
                  </a:outerShdw>
                </a:effectLst>
                <a:latin typeface="Adventure" pitchFamily="2" charset="0"/>
              </a:rPr>
              <a:t>Одом</a:t>
            </a:r>
            <a:endParaRPr lang="ru-RU" sz="1800" dirty="0" smtClean="0">
              <a:effectLst>
                <a:outerShdw blurRad="38100" dist="38100" dir="2700000" algn="tl">
                  <a:srgbClr val="000000">
                    <a:alpha val="43137"/>
                  </a:srgbClr>
                </a:outerShdw>
              </a:effectLst>
              <a:latin typeface="Adventure" pitchFamily="2" charset="0"/>
            </a:endParaRPr>
          </a:p>
          <a:p>
            <a:endParaRPr lang="ru-RU" sz="1800" dirty="0">
              <a:effectLst>
                <a:outerShdw blurRad="38100" dist="38100" dir="2700000" algn="tl">
                  <a:srgbClr val="000000">
                    <a:alpha val="43137"/>
                  </a:srgbClr>
                </a:outerShdw>
              </a:effectLst>
              <a:latin typeface="Adventure" pitchFamily="2" charset="0"/>
            </a:endParaRPr>
          </a:p>
        </p:txBody>
      </p:sp>
      <p:pic>
        <p:nvPicPr>
          <p:cNvPr id="25602" name="Picture 2" descr="http://www.solzhenitsyn.ru/upload/iblock/add/jzl-083.jpg"/>
          <p:cNvPicPr>
            <a:picLocks noChangeAspect="1" noChangeArrowheads="1"/>
          </p:cNvPicPr>
          <p:nvPr/>
        </p:nvPicPr>
        <p:blipFill>
          <a:blip r:embed="rId3"/>
          <a:srcRect/>
          <a:stretch>
            <a:fillRect/>
          </a:stretch>
        </p:blipFill>
        <p:spPr bwMode="auto">
          <a:xfrm>
            <a:off x="5653089" y="1987548"/>
            <a:ext cx="2544163" cy="360363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5604" name="Picture 4" descr="http://www.solzhenitsyn.ru/upload/iblock/5da/jzl-084.jpg"/>
          <p:cNvPicPr>
            <a:picLocks noChangeAspect="1" noChangeArrowheads="1"/>
          </p:cNvPicPr>
          <p:nvPr/>
        </p:nvPicPr>
        <p:blipFill>
          <a:blip r:embed="rId4"/>
          <a:srcRect l="30267" r="16766"/>
          <a:stretch>
            <a:fillRect/>
          </a:stretch>
        </p:blipFill>
        <p:spPr bwMode="auto">
          <a:xfrm>
            <a:off x="5653089" y="1987548"/>
            <a:ext cx="2522541" cy="357187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5602"/>
                                        </p:tgtEl>
                                        <p:attrNameLst>
                                          <p:attrName>style.visibility</p:attrName>
                                        </p:attrNameLst>
                                      </p:cBhvr>
                                      <p:to>
                                        <p:strVal val="visible"/>
                                      </p:to>
                                    </p:set>
                                    <p:animEffect transition="in" filter="fade">
                                      <p:cBhvr>
                                        <p:cTn id="13" dur="2000"/>
                                        <p:tgtEl>
                                          <p:spTgt spid="2560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25604"/>
                                        </p:tgtEl>
                                        <p:attrNameLst>
                                          <p:attrName>style.visibility</p:attrName>
                                        </p:attrNameLst>
                                      </p:cBhvr>
                                      <p:to>
                                        <p:strVal val="visible"/>
                                      </p:to>
                                    </p:set>
                                    <p:animEffect transition="in" filter="fade">
                                      <p:cBhvr>
                                        <p:cTn id="20" dur="20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4" name="Содержимое 3"/>
          <p:cNvSpPr>
            <a:spLocks noGrp="1"/>
          </p:cNvSpPr>
          <p:nvPr>
            <p:ph sz="half" idx="2"/>
          </p:nvPr>
        </p:nvSpPr>
        <p:spPr>
          <a:xfrm>
            <a:off x="4211637" y="1266822"/>
            <a:ext cx="4176713" cy="4525963"/>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Идейные разногласия Солженицына с эмиграцией «третьей волны» и западными активистами холодной войны освещён в его мемуарах «Угодило зёрнышко промеж двух жерновов».</a:t>
            </a:r>
          </a:p>
          <a:p>
            <a:pPr>
              <a:buNone/>
            </a:pPr>
            <a:r>
              <a:rPr lang="ru-RU" sz="1800" dirty="0" smtClean="0">
                <a:effectLst>
                  <a:outerShdw blurRad="38100" dist="38100" dir="2700000" algn="tl">
                    <a:srgbClr val="000000">
                      <a:alpha val="43137"/>
                    </a:srgbClr>
                  </a:outerShdw>
                </a:effectLst>
                <a:latin typeface="Adventure" pitchFamily="2" charset="0"/>
              </a:rPr>
              <a:t>	В апреле 1976 года с семьёй переехал в США и поселился в городке Кавендиш (штат Вермонт). После приезда писатель вернулся к работе над «Красным Колесом», для чего провёл два месяца в русском эмигрантском архиве в Институте Гувера.</a:t>
            </a:r>
          </a:p>
          <a:p>
            <a:pPr>
              <a:buNone/>
            </a:pPr>
            <a:r>
              <a:rPr lang="ru-RU" sz="1800" dirty="0" smtClean="0">
                <a:effectLst>
                  <a:outerShdw blurRad="38100" dist="38100" dir="2700000" algn="tl">
                    <a:srgbClr val="000000">
                      <a:alpha val="43137"/>
                    </a:srgbClr>
                  </a:outerShdw>
                </a:effectLst>
                <a:latin typeface="Adventure" pitchFamily="2" charset="0"/>
              </a:rPr>
              <a:t>	С представителями прессы и общественности общался редко, из-за чего прослыл «вермонтским затворником».</a:t>
            </a:r>
          </a:p>
          <a:p>
            <a:endParaRPr lang="ru-RU" sz="1800" dirty="0">
              <a:effectLst>
                <a:outerShdw blurRad="38100" dist="38100" dir="2700000" algn="tl">
                  <a:srgbClr val="000000">
                    <a:alpha val="43137"/>
                  </a:srgbClr>
                </a:outerShdw>
              </a:effectLst>
              <a:latin typeface="Adventure" pitchFamily="2" charset="0"/>
            </a:endParaRPr>
          </a:p>
        </p:txBody>
      </p:sp>
      <p:sp>
        <p:nvSpPr>
          <p:cNvPr id="6"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Изгнание</a:t>
            </a:r>
            <a:endParaRPr lang="ru-RU" dirty="0">
              <a:effectLst>
                <a:outerShdw blurRad="38100" dist="38100" dir="2700000" algn="tl">
                  <a:srgbClr val="000000">
                    <a:alpha val="43137"/>
                  </a:srgbClr>
                </a:outerShdw>
              </a:effectLst>
              <a:latin typeface="Adventure" pitchFamily="2" charset="0"/>
            </a:endParaRPr>
          </a:p>
        </p:txBody>
      </p:sp>
      <p:pic>
        <p:nvPicPr>
          <p:cNvPr id="24578" name="Picture 2" descr="http://www.solzhenitsyn.ru/upload/iblock/cee/jzl-091.jpg"/>
          <p:cNvPicPr>
            <a:picLocks noChangeAspect="1" noChangeArrowheads="1"/>
          </p:cNvPicPr>
          <p:nvPr/>
        </p:nvPicPr>
        <p:blipFill>
          <a:blip r:embed="rId3"/>
          <a:srcRect/>
          <a:stretch>
            <a:fillRect/>
          </a:stretch>
        </p:blipFill>
        <p:spPr bwMode="auto">
          <a:xfrm>
            <a:off x="968370" y="1987548"/>
            <a:ext cx="3458038" cy="241371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p:cNvSpPr txBox="1"/>
          <p:nvPr/>
        </p:nvSpPr>
        <p:spPr>
          <a:xfrm>
            <a:off x="968370" y="4510089"/>
            <a:ext cx="3243266" cy="584775"/>
          </a:xfrm>
          <a:prstGeom prst="rect">
            <a:avLst/>
          </a:prstGeom>
          <a:noFill/>
        </p:spPr>
        <p:txBody>
          <a:bodyPr wrap="square" rtlCol="0">
            <a:spAutoFit/>
          </a:bodyPr>
          <a:lstStyle/>
          <a:p>
            <a:r>
              <a:rPr lang="ru-RU" sz="1600" i="1" dirty="0" smtClean="0"/>
              <a:t>Работа над «Красным колесом»</a:t>
            </a:r>
            <a:endParaRPr lang="ru-RU" sz="1600" i="1" dirty="0"/>
          </a:p>
        </p:txBody>
      </p:sp>
      <p:pic>
        <p:nvPicPr>
          <p:cNvPr id="24580" name="Picture 4" descr="http://www.solzhenitsyn.ru/upload/iblock/37a/jzl-092.jpg"/>
          <p:cNvPicPr>
            <a:picLocks noChangeAspect="1" noChangeArrowheads="1"/>
          </p:cNvPicPr>
          <p:nvPr/>
        </p:nvPicPr>
        <p:blipFill>
          <a:blip r:embed="rId4"/>
          <a:srcRect/>
          <a:stretch>
            <a:fillRect/>
          </a:stretch>
        </p:blipFill>
        <p:spPr bwMode="auto">
          <a:xfrm>
            <a:off x="968370" y="1987548"/>
            <a:ext cx="3603630" cy="252254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2000"/>
                                        <p:tgtEl>
                                          <p:spTgt spid="2457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2000"/>
                                        <p:tgtEl>
                                          <p:spTgt spid="4">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2000"/>
                                        <p:tgtEl>
                                          <p:spTgt spid="4">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childTnLst>
                                </p:cTn>
                              </p:par>
                            </p:childTnLst>
                          </p:cTn>
                        </p:par>
                        <p:par>
                          <p:cTn id="23" fill="hold">
                            <p:stCondLst>
                              <p:cond delay="2000"/>
                            </p:stCondLst>
                            <p:childTnLst>
                              <p:par>
                                <p:cTn id="24" presetID="10" presetClass="exit" presetSubtype="0" fill="hold" grpId="1" nodeType="afterEffect">
                                  <p:stCondLst>
                                    <p:cond delay="0"/>
                                  </p:stCondLst>
                                  <p:childTnLst>
                                    <p:animEffect transition="out" filter="fade">
                                      <p:cBhvr>
                                        <p:cTn id="25" dur="2000"/>
                                        <p:tgtEl>
                                          <p:spTgt spid="8"/>
                                        </p:tgtEl>
                                      </p:cBhvr>
                                    </p:animEffect>
                                    <p:set>
                                      <p:cBhvr>
                                        <p:cTn id="26" dur="1" fill="hold">
                                          <p:stCondLst>
                                            <p:cond delay="1999"/>
                                          </p:stCondLst>
                                        </p:cTn>
                                        <p:tgtEl>
                                          <p:spTgt spid="8"/>
                                        </p:tgtEl>
                                        <p:attrNameLst>
                                          <p:attrName>style.visibility</p:attrName>
                                        </p:attrNameLst>
                                      </p:cBhvr>
                                      <p:to>
                                        <p:strVal val="hidden"/>
                                      </p:to>
                                    </p:se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24580"/>
                                        </p:tgtEl>
                                        <p:attrNameLst>
                                          <p:attrName>style.visibility</p:attrName>
                                        </p:attrNameLst>
                                      </p:cBhvr>
                                      <p:to>
                                        <p:strVal val="visible"/>
                                      </p:to>
                                    </p:set>
                                    <p:animEffect transition="in" filter="fade">
                                      <p:cBhvr>
                                        <p:cTn id="30" dur="20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Снова в России</a:t>
            </a:r>
            <a:endParaRPr lang="ru-RU" dirty="0">
              <a:effectLst>
                <a:outerShdw blurRad="38100" dist="38100" dir="2700000" algn="tl">
                  <a:srgbClr val="000000">
                    <a:alpha val="43137"/>
                  </a:srgbClr>
                </a:outerShdw>
              </a:effectLst>
              <a:latin typeface="Adventure" pitchFamily="2" charset="0"/>
            </a:endParaRPr>
          </a:p>
        </p:txBody>
      </p:sp>
      <p:sp>
        <p:nvSpPr>
          <p:cNvPr id="3" name="Текст 2"/>
          <p:cNvSpPr>
            <a:spLocks noGrp="1"/>
          </p:cNvSpPr>
          <p:nvPr>
            <p:ph type="body" sz="half" idx="1"/>
          </p:nvPr>
        </p:nvSpPr>
        <p:spPr>
          <a:xfrm>
            <a:off x="608007" y="1065215"/>
            <a:ext cx="5405445" cy="4525963"/>
          </a:xfrm>
        </p:spPr>
        <p:txBody>
          <a:bodyPr>
            <a:noAutofit/>
          </a:bodyPr>
          <a:lstStyle/>
          <a:p>
            <a:pPr>
              <a:buNone/>
            </a:pPr>
            <a:r>
              <a:rPr lang="ru-RU" sz="1700" dirty="0" smtClean="0">
                <a:effectLst>
                  <a:outerShdw blurRad="38100" dist="38100" dir="2700000" algn="tl">
                    <a:srgbClr val="000000">
                      <a:alpha val="43137"/>
                    </a:srgbClr>
                  </a:outerShdw>
                </a:effectLst>
                <a:latin typeface="Adventure" pitchFamily="2" charset="0"/>
              </a:rPr>
              <a:t>	С приходом перестройки официальное отношение в СССР к творчеству и деятельности Солженицына стало меняться, были опубликованы многие его произведения.</a:t>
            </a:r>
          </a:p>
          <a:p>
            <a:pPr>
              <a:buNone/>
            </a:pPr>
            <a:r>
              <a:rPr lang="ru-RU" sz="1700" dirty="0" smtClean="0">
                <a:effectLst>
                  <a:outerShdw blurRad="38100" dist="38100" dir="2700000" algn="tl">
                    <a:srgbClr val="000000">
                      <a:alpha val="43137"/>
                    </a:srgbClr>
                  </a:outerShdw>
                </a:effectLst>
                <a:latin typeface="Adventure" pitchFamily="2" charset="0"/>
              </a:rPr>
              <a:t>	18 сентября 1990 года одновременно в «Литературной газете»</a:t>
            </a:r>
            <a:r>
              <a:rPr lang="ru-RU" sz="1700" baseline="30000" dirty="0" smtClean="0">
                <a:effectLst>
                  <a:outerShdw blurRad="38100" dist="38100" dir="2700000" algn="tl">
                    <a:srgbClr val="000000">
                      <a:alpha val="43137"/>
                    </a:srgbClr>
                  </a:outerShdw>
                </a:effectLst>
                <a:latin typeface="Adventure" pitchFamily="2" charset="0"/>
              </a:rPr>
              <a:t> </a:t>
            </a:r>
            <a:r>
              <a:rPr lang="ru-RU" sz="1700" dirty="0" smtClean="0">
                <a:effectLst>
                  <a:outerShdw blurRad="38100" dist="38100" dir="2700000" algn="tl">
                    <a:srgbClr val="000000">
                      <a:alpha val="43137"/>
                    </a:srgbClr>
                  </a:outerShdw>
                </a:effectLst>
                <a:latin typeface="Adventure" pitchFamily="2" charset="0"/>
              </a:rPr>
              <a:t>и «Комсомольской правде» была опубликована статья Солженицына о путях возрождения страны, о разумных, на его взгляд, основах построения жизни народа и государства — «Как нам обустроить Россию? Посильные соображения». Статья развивала давние мысли Солженицына, высказанные им ранее в «Письме вождям Советского Союза», статье «Раскаяние и самоограничение как категории национальной жизни», других прозаических и публицистических работах. Авторский гонорар за эту статью Солженицын перечислил в пользу жертв аварии на Чернобыльской АЭС</a:t>
            </a:r>
            <a:r>
              <a:rPr lang="ru-RU" sz="1700" baseline="30000" dirty="0" smtClean="0">
                <a:effectLst>
                  <a:outerShdw blurRad="38100" dist="38100" dir="2700000" algn="tl">
                    <a:srgbClr val="000000">
                      <a:alpha val="43137"/>
                    </a:srgbClr>
                  </a:outerShdw>
                </a:effectLst>
                <a:latin typeface="Adventure" pitchFamily="2" charset="0"/>
              </a:rPr>
              <a:t>.</a:t>
            </a:r>
            <a:r>
              <a:rPr lang="ru-RU" sz="1700" dirty="0" smtClean="0">
                <a:effectLst>
                  <a:outerShdw blurRad="38100" dist="38100" dir="2700000" algn="tl">
                    <a:srgbClr val="000000">
                      <a:alpha val="43137"/>
                    </a:srgbClr>
                  </a:outerShdw>
                </a:effectLst>
                <a:latin typeface="Adventure" pitchFamily="2" charset="0"/>
              </a:rPr>
              <a:t> Статья вызвала огромное количество откликов.</a:t>
            </a:r>
          </a:p>
          <a:p>
            <a:pPr>
              <a:buNone/>
            </a:pPr>
            <a:r>
              <a:rPr lang="ru-RU" sz="1700" dirty="0" smtClean="0">
                <a:effectLst>
                  <a:outerShdw blurRad="38100" dist="38100" dir="2700000" algn="tl">
                    <a:srgbClr val="000000">
                      <a:alpha val="43137"/>
                    </a:srgbClr>
                  </a:outerShdw>
                </a:effectLst>
                <a:latin typeface="Adventure" pitchFamily="2" charset="0"/>
              </a:rPr>
              <a:t>	В 1990 году Солженицын был восстановлен в советском гражданстве.</a:t>
            </a:r>
          </a:p>
          <a:p>
            <a:endParaRPr lang="ru-RU" sz="1700" dirty="0">
              <a:effectLst>
                <a:outerShdw blurRad="38100" dist="38100" dir="2700000" algn="tl">
                  <a:srgbClr val="000000">
                    <a:alpha val="43137"/>
                  </a:srgbClr>
                </a:outerShdw>
              </a:effectLst>
              <a:latin typeface="Adventure" pitchFamily="2" charset="0"/>
            </a:endParaRPr>
          </a:p>
        </p:txBody>
      </p:sp>
      <p:pic>
        <p:nvPicPr>
          <p:cNvPr id="23554" name="Picture 2" descr="http://www.solzhenitsyn.ru/upload/iblock/911/jzl-103.jpg"/>
          <p:cNvPicPr>
            <a:picLocks noChangeAspect="1" noChangeArrowheads="1"/>
          </p:cNvPicPr>
          <p:nvPr/>
        </p:nvPicPr>
        <p:blipFill>
          <a:blip r:embed="rId3"/>
          <a:srcRect/>
          <a:stretch>
            <a:fillRect/>
          </a:stretch>
        </p:blipFill>
        <p:spPr bwMode="auto">
          <a:xfrm>
            <a:off x="6013452" y="1987548"/>
            <a:ext cx="2352238" cy="180181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3556" name="Picture 4" descr="http://www.solzhenitsyn.ru/upload/iblock/044/jzl-105.jpg"/>
          <p:cNvPicPr>
            <a:picLocks noChangeAspect="1" noChangeArrowheads="1"/>
          </p:cNvPicPr>
          <p:nvPr/>
        </p:nvPicPr>
        <p:blipFill>
          <a:blip r:embed="rId4"/>
          <a:srcRect/>
          <a:stretch>
            <a:fillRect/>
          </a:stretch>
        </p:blipFill>
        <p:spPr bwMode="auto">
          <a:xfrm>
            <a:off x="6019492" y="1987548"/>
            <a:ext cx="2516501" cy="180181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7" name="TextBox 6"/>
          <p:cNvSpPr txBox="1"/>
          <p:nvPr/>
        </p:nvSpPr>
        <p:spPr>
          <a:xfrm>
            <a:off x="6373815" y="3925314"/>
            <a:ext cx="1801815" cy="584775"/>
          </a:xfrm>
          <a:prstGeom prst="rect">
            <a:avLst/>
          </a:prstGeom>
          <a:noFill/>
        </p:spPr>
        <p:txBody>
          <a:bodyPr wrap="square" rtlCol="0">
            <a:spAutoFit/>
          </a:bodyPr>
          <a:lstStyle/>
          <a:p>
            <a:r>
              <a:rPr lang="ru-RU" sz="1600" i="1" dirty="0" smtClean="0"/>
              <a:t>Возвращение в Россию</a:t>
            </a:r>
            <a:endParaRPr lang="ru-RU" sz="1600" i="1"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2000"/>
                                        <p:tgtEl>
                                          <p:spTgt spid="235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3556"/>
                                        </p:tgtEl>
                                        <p:attrNameLst>
                                          <p:attrName>style.visibility</p:attrName>
                                        </p:attrNameLst>
                                      </p:cBhvr>
                                      <p:to>
                                        <p:strVal val="visible"/>
                                      </p:to>
                                    </p:set>
                                    <p:animEffect transition="in" filter="fade">
                                      <p:cBhvr>
                                        <p:cTn id="26" dur="20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a:xfrm>
            <a:off x="-322259" y="546096"/>
            <a:ext cx="7416800" cy="1143000"/>
          </a:xfrm>
        </p:spPr>
        <p:txBody>
          <a:bodyPr/>
          <a:lstStyle/>
          <a:p>
            <a:r>
              <a:rPr lang="ru-RU" dirty="0" smtClean="0">
                <a:effectLst>
                  <a:outerShdw blurRad="38100" dist="38100" dir="2700000" algn="tl">
                    <a:srgbClr val="000000">
                      <a:alpha val="43137"/>
                    </a:srgbClr>
                  </a:outerShdw>
                </a:effectLst>
                <a:latin typeface="Adventure" pitchFamily="2" charset="0"/>
              </a:rPr>
              <a:t>Биография</a:t>
            </a:r>
            <a:endParaRPr lang="ru-RU" dirty="0">
              <a:effectLst>
                <a:outerShdw blurRad="38100" dist="38100" dir="2700000" algn="tl">
                  <a:srgbClr val="000000">
                    <a:alpha val="43137"/>
                  </a:srgbClr>
                </a:outerShdw>
              </a:effectLst>
              <a:latin typeface="Adventure" pitchFamily="2" charset="0"/>
            </a:endParaRPr>
          </a:p>
        </p:txBody>
      </p:sp>
      <p:sp>
        <p:nvSpPr>
          <p:cNvPr id="3" name="Содержимое 2"/>
          <p:cNvSpPr>
            <a:spLocks noGrp="1"/>
          </p:cNvSpPr>
          <p:nvPr>
            <p:ph idx="1"/>
          </p:nvPr>
        </p:nvSpPr>
        <p:spPr>
          <a:xfrm>
            <a:off x="968370" y="2708274"/>
            <a:ext cx="3963993" cy="3243267"/>
          </a:xfrm>
        </p:spPr>
        <p:txBody>
          <a:bodyPr>
            <a:normAutofit lnSpcReduction="10000"/>
          </a:bodyPr>
          <a:lstStyle/>
          <a:p>
            <a:pPr>
              <a:buNone/>
            </a:pPr>
            <a:r>
              <a:rPr lang="ru-RU" sz="2000" b="1" dirty="0" smtClean="0">
                <a:solidFill>
                  <a:schemeClr val="tx1"/>
                </a:solidFill>
                <a:effectLst>
                  <a:outerShdw blurRad="38100" dist="38100" dir="2700000" algn="tl">
                    <a:srgbClr val="000000">
                      <a:alpha val="43137"/>
                    </a:srgbClr>
                  </a:outerShdw>
                </a:effectLst>
                <a:latin typeface="Adventure" pitchFamily="2" charset="0"/>
              </a:rPr>
              <a:t>	</a:t>
            </a:r>
            <a:r>
              <a:rPr lang="ru-RU" sz="2000" b="1" dirty="0" err="1" smtClean="0">
                <a:solidFill>
                  <a:schemeClr val="tx1"/>
                </a:solidFill>
                <a:effectLst>
                  <a:outerShdw blurRad="38100" dist="38100" dir="2700000" algn="tl">
                    <a:srgbClr val="000000">
                      <a:alpha val="43137"/>
                    </a:srgbClr>
                  </a:outerShdw>
                </a:effectLst>
                <a:latin typeface="Adventure" pitchFamily="2" charset="0"/>
              </a:rPr>
              <a:t>Алекса́ндр</a:t>
            </a:r>
            <a:r>
              <a:rPr lang="ru-RU" sz="2000" b="1" dirty="0" smtClean="0">
                <a:solidFill>
                  <a:schemeClr val="tx1"/>
                </a:solidFill>
                <a:effectLst>
                  <a:outerShdw blurRad="38100" dist="38100" dir="2700000" algn="tl">
                    <a:srgbClr val="000000">
                      <a:alpha val="43137"/>
                    </a:srgbClr>
                  </a:outerShdw>
                </a:effectLst>
                <a:latin typeface="Adventure" pitchFamily="2" charset="0"/>
              </a:rPr>
              <a:t> </a:t>
            </a:r>
            <a:r>
              <a:rPr lang="ru-RU" sz="2000" b="1" dirty="0" err="1" smtClean="0">
                <a:solidFill>
                  <a:schemeClr val="tx1"/>
                </a:solidFill>
                <a:effectLst>
                  <a:outerShdw blurRad="38100" dist="38100" dir="2700000" algn="tl">
                    <a:srgbClr val="000000">
                      <a:alpha val="43137"/>
                    </a:srgbClr>
                  </a:outerShdw>
                </a:effectLst>
                <a:latin typeface="Adventure" pitchFamily="2" charset="0"/>
              </a:rPr>
              <a:t>Иса́евич</a:t>
            </a:r>
            <a:r>
              <a:rPr lang="ru-RU" sz="2000" b="1" dirty="0" smtClean="0">
                <a:solidFill>
                  <a:schemeClr val="tx1"/>
                </a:solidFill>
                <a:effectLst>
                  <a:outerShdw blurRad="38100" dist="38100" dir="2700000" algn="tl">
                    <a:srgbClr val="000000">
                      <a:alpha val="43137"/>
                    </a:srgbClr>
                  </a:outerShdw>
                </a:effectLst>
                <a:latin typeface="Adventure" pitchFamily="2" charset="0"/>
              </a:rPr>
              <a:t> </a:t>
            </a:r>
            <a:r>
              <a:rPr lang="ru-RU" sz="2000" b="1" dirty="0" err="1" smtClean="0">
                <a:solidFill>
                  <a:schemeClr val="tx1"/>
                </a:solidFill>
                <a:effectLst>
                  <a:outerShdw blurRad="38100" dist="38100" dir="2700000" algn="tl">
                    <a:srgbClr val="000000">
                      <a:alpha val="43137"/>
                    </a:srgbClr>
                  </a:outerShdw>
                </a:effectLst>
                <a:latin typeface="Adventure" pitchFamily="2" charset="0"/>
              </a:rPr>
              <a:t>Солжени́цын</a:t>
            </a:r>
            <a:r>
              <a:rPr lang="ru-RU" sz="2000" dirty="0" smtClean="0">
                <a:solidFill>
                  <a:schemeClr val="tx1"/>
                </a:solidFill>
                <a:effectLst>
                  <a:outerShdw blurRad="38100" dist="38100" dir="2700000" algn="tl">
                    <a:srgbClr val="000000">
                      <a:alpha val="43137"/>
                    </a:srgbClr>
                  </a:outerShdw>
                </a:effectLst>
                <a:latin typeface="Adventure" pitchFamily="2" charset="0"/>
              </a:rPr>
              <a:t> </a:t>
            </a:r>
          </a:p>
          <a:p>
            <a:pPr>
              <a:buNone/>
            </a:pPr>
            <a:r>
              <a:rPr lang="ru-RU" sz="2000" dirty="0" smtClean="0">
                <a:solidFill>
                  <a:schemeClr val="tx1"/>
                </a:solidFill>
                <a:effectLst>
                  <a:outerShdw blurRad="38100" dist="38100" dir="2700000" algn="tl">
                    <a:srgbClr val="000000">
                      <a:alpha val="43137"/>
                    </a:srgbClr>
                  </a:outerShdw>
                </a:effectLst>
                <a:latin typeface="Adventure" pitchFamily="2" charset="0"/>
              </a:rPr>
              <a:t>   (11декабря 1918, Кисловодск, </a:t>
            </a:r>
          </a:p>
          <a:p>
            <a:pPr>
              <a:buNone/>
            </a:pPr>
            <a:r>
              <a:rPr lang="ru-RU" sz="2000" dirty="0" smtClean="0">
                <a:solidFill>
                  <a:schemeClr val="tx1"/>
                </a:solidFill>
                <a:effectLst>
                  <a:outerShdw blurRad="38100" dist="38100" dir="2700000" algn="tl">
                    <a:srgbClr val="000000">
                      <a:alpha val="43137"/>
                    </a:srgbClr>
                  </a:outerShdw>
                </a:effectLst>
                <a:latin typeface="Adventure" pitchFamily="2" charset="0"/>
              </a:rPr>
              <a:t>   РСФСР </a:t>
            </a:r>
            <a:r>
              <a:rPr lang="ru-RU" sz="2000" dirty="0" smtClean="0">
                <a:effectLst>
                  <a:outerShdw blurRad="38100" dist="38100" dir="2700000" algn="tl">
                    <a:srgbClr val="000000">
                      <a:alpha val="43137"/>
                    </a:srgbClr>
                  </a:outerShdw>
                </a:effectLst>
                <a:latin typeface="Adventure" pitchFamily="2" charset="0"/>
              </a:rPr>
              <a:t>-</a:t>
            </a:r>
          </a:p>
          <a:p>
            <a:pPr>
              <a:buNone/>
            </a:pPr>
            <a:r>
              <a:rPr lang="ru-RU" sz="2000" dirty="0" smtClean="0">
                <a:effectLst>
                  <a:outerShdw blurRad="38100" dist="38100" dir="2700000" algn="tl">
                    <a:srgbClr val="000000">
                      <a:alpha val="43137"/>
                    </a:srgbClr>
                  </a:outerShdw>
                </a:effectLst>
                <a:latin typeface="Adventure" pitchFamily="2" charset="0"/>
              </a:rPr>
              <a:t>    3 </a:t>
            </a:r>
            <a:r>
              <a:rPr lang="ru-RU" sz="2000" dirty="0" smtClean="0">
                <a:solidFill>
                  <a:schemeClr val="tx1"/>
                </a:solidFill>
                <a:effectLst>
                  <a:outerShdw blurRad="38100" dist="38100" dir="2700000" algn="tl">
                    <a:srgbClr val="000000">
                      <a:alpha val="43137"/>
                    </a:srgbClr>
                  </a:outerShdw>
                </a:effectLst>
                <a:latin typeface="Adventure" pitchFamily="2" charset="0"/>
              </a:rPr>
              <a:t>августа2008, Москва, </a:t>
            </a:r>
          </a:p>
          <a:p>
            <a:pPr>
              <a:buNone/>
            </a:pPr>
            <a:r>
              <a:rPr lang="ru-RU" sz="2000" dirty="0" smtClean="0">
                <a:effectLst>
                  <a:outerShdw blurRad="38100" dist="38100" dir="2700000" algn="tl">
                    <a:srgbClr val="000000">
                      <a:alpha val="43137"/>
                    </a:srgbClr>
                  </a:outerShdw>
                </a:effectLst>
                <a:latin typeface="Adventure" pitchFamily="2" charset="0"/>
              </a:rPr>
              <a:t>   </a:t>
            </a:r>
            <a:r>
              <a:rPr lang="ru-RU" sz="2000" dirty="0" smtClean="0">
                <a:solidFill>
                  <a:schemeClr val="tx1"/>
                </a:solidFill>
                <a:effectLst>
                  <a:outerShdw blurRad="38100" dist="38100" dir="2700000" algn="tl">
                    <a:srgbClr val="000000">
                      <a:alpha val="43137"/>
                    </a:srgbClr>
                  </a:outerShdw>
                </a:effectLst>
                <a:latin typeface="Adventure" pitchFamily="2" charset="0"/>
              </a:rPr>
              <a:t>Российская Федерация) — русский писатель, публицист, историк , поэт, общественный и политический деятель, лауреат Нобелевской премии.</a:t>
            </a:r>
            <a:endParaRPr lang="ru-RU" sz="2000" dirty="0">
              <a:effectLst>
                <a:outerShdw blurRad="38100" dist="38100" dir="2700000" algn="tl">
                  <a:srgbClr val="000000">
                    <a:alpha val="43137"/>
                  </a:srgbClr>
                </a:outerShdw>
              </a:effectLst>
              <a:latin typeface="Adventure" pitchFamily="2" charset="0"/>
            </a:endParaRPr>
          </a:p>
        </p:txBody>
      </p:sp>
      <p:pic>
        <p:nvPicPr>
          <p:cNvPr id="9" name="Picture 19" descr="C:\Documents and Settings\Администратор\Рабочий стол\солженицын\cbd6ccebc6c652695a4db696f7336ce1.jpg"/>
          <p:cNvPicPr>
            <a:picLocks noChangeAspect="1" noChangeArrowheads="1"/>
          </p:cNvPicPr>
          <p:nvPr/>
        </p:nvPicPr>
        <p:blipFill>
          <a:blip r:embed="rId3"/>
          <a:srcRect/>
          <a:stretch>
            <a:fillRect/>
          </a:stretch>
        </p:blipFill>
        <p:spPr bwMode="auto">
          <a:xfrm>
            <a:off x="5292726" y="1266822"/>
            <a:ext cx="2602619" cy="468471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20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20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4" name="Содержимое 3"/>
          <p:cNvSpPr>
            <a:spLocks noGrp="1"/>
          </p:cNvSpPr>
          <p:nvPr>
            <p:ph sz="half" idx="2"/>
          </p:nvPr>
        </p:nvSpPr>
        <p:spPr>
          <a:xfrm>
            <a:off x="3490911" y="906459"/>
            <a:ext cx="5045082" cy="4859341"/>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За книгу «Архипелаг ГУЛАГ» в 1990 году была присуждена Государственная премия.</a:t>
            </a:r>
          </a:p>
          <a:p>
            <a:pPr>
              <a:buNone/>
            </a:pPr>
            <a:r>
              <a:rPr lang="ru-RU" sz="1800" dirty="0" smtClean="0">
                <a:effectLst>
                  <a:outerShdw blurRad="38100" dist="38100" dir="2700000" algn="tl">
                    <a:srgbClr val="000000">
                      <a:alpha val="43137"/>
                    </a:srgbClr>
                  </a:outerShdw>
                </a:effectLst>
                <a:latin typeface="Adventure" pitchFamily="2" charset="0"/>
              </a:rPr>
              <a:t>	Согласно рассказу В. Костикова, во время первого официального визита Ельцина в США в 1992 году, сразу по приезде в Вашингтон Борис Николаевич позвонил из гостиницы Солженицыну и имел с ним «длинный» разговор, в частности, о Курильских островах. «Мнение писателя оказалось неожиданным и для многих шокирующим: „Я изучил всю историю островов с XII века. Не наши это, Борис Николаевич, острова. Нужно отдать. Но дорого…»</a:t>
            </a:r>
          </a:p>
          <a:p>
            <a:pPr>
              <a:buNone/>
            </a:pPr>
            <a:r>
              <a:rPr lang="ru-RU" sz="1800" dirty="0" smtClean="0">
                <a:effectLst>
                  <a:outerShdw blurRad="38100" dist="38100" dir="2700000" algn="tl">
                    <a:srgbClr val="000000">
                      <a:alpha val="43137"/>
                    </a:srgbClr>
                  </a:outerShdw>
                </a:effectLst>
                <a:latin typeface="Adventure" pitchFamily="2" charset="0"/>
              </a:rPr>
              <a:t>	Вместе с семьёй вернулся на родину 27 мая 1994 года, прилетев из США во Владивосток, проехав на поезде через всю страну и закончив путешествие в столице. Выступил в </a:t>
            </a:r>
            <a:r>
              <a:rPr lang="ru-RU" sz="1800" u="sng" dirty="0" smtClean="0">
                <a:effectLst>
                  <a:outerShdw blurRad="38100" dist="38100" dir="2700000" algn="tl">
                    <a:srgbClr val="000000">
                      <a:alpha val="43137"/>
                    </a:srgbClr>
                  </a:outerShdw>
                </a:effectLst>
                <a:latin typeface="Adventure" pitchFamily="2" charset="0"/>
              </a:rPr>
              <a:t>Государственной думе РФ</a:t>
            </a:r>
            <a:r>
              <a:rPr lang="ru-RU" sz="1800" dirty="0" smtClean="0">
                <a:effectLst>
                  <a:outerShdw blurRad="38100" dist="38100" dir="2700000" algn="tl">
                    <a:srgbClr val="000000">
                      <a:alpha val="43137"/>
                    </a:srgbClr>
                  </a:outerShdw>
                </a:effectLst>
                <a:latin typeface="Adventure" pitchFamily="2" charset="0"/>
              </a:rPr>
              <a:t>.</a:t>
            </a:r>
          </a:p>
          <a:p>
            <a:endParaRPr lang="ru-RU" sz="1800" dirty="0">
              <a:effectLst>
                <a:outerShdw blurRad="38100" dist="38100" dir="2700000" algn="tl">
                  <a:srgbClr val="000000">
                    <a:alpha val="43137"/>
                  </a:srgbClr>
                </a:outerShdw>
              </a:effectLst>
              <a:latin typeface="Adventure" pitchFamily="2" charset="0"/>
            </a:endParaRPr>
          </a:p>
        </p:txBody>
      </p:sp>
      <p:sp>
        <p:nvSpPr>
          <p:cNvPr id="6" name="Заголовок 1"/>
          <p:cNvSpPr>
            <a:spLocks noGrp="1"/>
          </p:cNvSpPr>
          <p:nvPr>
            <p:ph type="title"/>
          </p:nvPr>
        </p:nvSpPr>
        <p:spPr>
          <a:xfrm>
            <a:off x="971550" y="185733"/>
            <a:ext cx="7416800" cy="1143000"/>
          </a:xfrm>
        </p:spPr>
        <p:txBody>
          <a:bodyPr/>
          <a:lstStyle/>
          <a:p>
            <a:r>
              <a:rPr lang="ru-RU" dirty="0" smtClean="0">
                <a:effectLst>
                  <a:outerShdw blurRad="38100" dist="38100" dir="2700000" algn="tl">
                    <a:srgbClr val="000000">
                      <a:alpha val="43137"/>
                    </a:srgbClr>
                  </a:outerShdw>
                </a:effectLst>
                <a:latin typeface="Adventure" pitchFamily="2" charset="0"/>
              </a:rPr>
              <a:t>Снова в России</a:t>
            </a:r>
            <a:endParaRPr lang="ru-RU" dirty="0">
              <a:effectLst>
                <a:outerShdw blurRad="38100" dist="38100" dir="2700000" algn="tl">
                  <a:srgbClr val="000000">
                    <a:alpha val="43137"/>
                  </a:srgbClr>
                </a:outerShdw>
              </a:effectLst>
              <a:latin typeface="Adventure" pitchFamily="2" charset="0"/>
            </a:endParaRPr>
          </a:p>
        </p:txBody>
      </p:sp>
      <p:pic>
        <p:nvPicPr>
          <p:cNvPr id="22530" name="Picture 2" descr="http://www.solzhenitsyn.ru/upload/iblock/d0d/jzl-106.jpg"/>
          <p:cNvPicPr>
            <a:picLocks noChangeAspect="1" noChangeArrowheads="1"/>
          </p:cNvPicPr>
          <p:nvPr/>
        </p:nvPicPr>
        <p:blipFill>
          <a:blip r:embed="rId3"/>
          <a:srcRect/>
          <a:stretch>
            <a:fillRect/>
          </a:stretch>
        </p:blipFill>
        <p:spPr bwMode="auto">
          <a:xfrm>
            <a:off x="699412" y="1266822"/>
            <a:ext cx="3151862" cy="216217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2532" name="Picture 4" descr="http://www.solzhenitsyn.ru/upload/iblock/88c/jzl-112.jpg"/>
          <p:cNvPicPr>
            <a:picLocks noChangeAspect="1" noChangeArrowheads="1"/>
          </p:cNvPicPr>
          <p:nvPr/>
        </p:nvPicPr>
        <p:blipFill>
          <a:blip r:embed="rId4"/>
          <a:srcRect/>
          <a:stretch>
            <a:fillRect/>
          </a:stretch>
        </p:blipFill>
        <p:spPr bwMode="auto">
          <a:xfrm>
            <a:off x="779999" y="3789363"/>
            <a:ext cx="3071275" cy="216217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fade">
                                      <p:cBhvr>
                                        <p:cTn id="7" dur="2000"/>
                                        <p:tgtEl>
                                          <p:spTgt spid="22532"/>
                                        </p:tgtEl>
                                      </p:cBhvr>
                                    </p:animEffect>
                                  </p:childTnLst>
                                </p:cTn>
                              </p:par>
                              <p:par>
                                <p:cTn id="8" presetID="10" presetClass="entr" presetSubtype="0" fill="hold" nodeType="withEffect">
                                  <p:stCondLst>
                                    <p:cond delay="0"/>
                                  </p:stCondLst>
                                  <p:childTnLst>
                                    <p:set>
                                      <p:cBhvr>
                                        <p:cTn id="9" dur="1" fill="hold">
                                          <p:stCondLst>
                                            <p:cond delay="0"/>
                                          </p:stCondLst>
                                        </p:cTn>
                                        <p:tgtEl>
                                          <p:spTgt spid="22530"/>
                                        </p:tgtEl>
                                        <p:attrNameLst>
                                          <p:attrName>style.visibility</p:attrName>
                                        </p:attrNameLst>
                                      </p:cBhvr>
                                      <p:to>
                                        <p:strVal val="visible"/>
                                      </p:to>
                                    </p:set>
                                    <p:animEffect transition="in" filter="fade">
                                      <p:cBhvr>
                                        <p:cTn id="10" dur="2000"/>
                                        <p:tgtEl>
                                          <p:spTgt spid="225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2000"/>
                                        <p:tgtEl>
                                          <p:spTgt spid="4">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2000"/>
                                        <p:tgtEl>
                                          <p:spTgt spid="4">
                                            <p:txEl>
                                              <p:pRg st="1" end="1"/>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Documents and Settings\Администратор\Рабочий стол\солженицын\Безимееаврни-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sp>
        <p:nvSpPr>
          <p:cNvPr id="3" name="Содержимое 2"/>
          <p:cNvSpPr>
            <a:spLocks noGrp="1"/>
          </p:cNvSpPr>
          <p:nvPr>
            <p:ph idx="1"/>
          </p:nvPr>
        </p:nvSpPr>
        <p:spPr>
          <a:xfrm>
            <a:off x="608007" y="1266822"/>
            <a:ext cx="4684719" cy="4525963"/>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В 1997 году был избран действительным членом Российской Академии наук.</a:t>
            </a:r>
          </a:p>
          <a:p>
            <a:pPr>
              <a:buNone/>
            </a:pPr>
            <a:r>
              <a:rPr lang="ru-RU" sz="1800" dirty="0" smtClean="0">
                <a:effectLst>
                  <a:outerShdw blurRad="38100" dist="38100" dir="2700000" algn="tl">
                    <a:srgbClr val="000000">
                      <a:alpha val="43137"/>
                    </a:srgbClr>
                  </a:outerShdw>
                </a:effectLst>
                <a:latin typeface="Adventure" pitchFamily="2" charset="0"/>
              </a:rPr>
              <a:t>	В 1998 году был награждён орденом Святого Андрея Первозванного, однако от награды отказался: «От верховной власти, довёдшей Россию до нынешнего гибельного состояния, я принять награду не могу».</a:t>
            </a:r>
          </a:p>
          <a:p>
            <a:pPr>
              <a:buNone/>
            </a:pPr>
            <a:r>
              <a:rPr lang="ru-RU" sz="1800" dirty="0" smtClean="0">
                <a:effectLst>
                  <a:outerShdw blurRad="38100" dist="38100" dir="2700000" algn="tl">
                    <a:srgbClr val="000000">
                      <a:alpha val="43137"/>
                    </a:srgbClr>
                  </a:outerShdw>
                </a:effectLst>
                <a:latin typeface="Adventure" pitchFamily="2" charset="0"/>
              </a:rPr>
              <a:t>	Награждён Большой золотой медалью имени М. В. Ломоносова (1998).</a:t>
            </a:r>
          </a:p>
          <a:p>
            <a:pPr>
              <a:buNone/>
            </a:pPr>
            <a:r>
              <a:rPr lang="ru-RU" sz="1800" dirty="0" smtClean="0">
                <a:effectLst>
                  <a:outerShdw blurRad="38100" dist="38100" dir="2700000" algn="tl">
                    <a:srgbClr val="000000">
                      <a:alpha val="43137"/>
                    </a:srgbClr>
                  </a:outerShdw>
                </a:effectLst>
                <a:latin typeface="Adventure" pitchFamily="2" charset="0"/>
              </a:rPr>
              <a:t>	Награждён Государственной премией Российской Федерации за выдающиеся достижения в области гуманитарной деятельности (2006).</a:t>
            </a:r>
          </a:p>
          <a:p>
            <a:pPr>
              <a:buNone/>
            </a:pPr>
            <a:r>
              <a:rPr lang="ru-RU" sz="1800" dirty="0" smtClean="0">
                <a:effectLst>
                  <a:outerShdw blurRad="38100" dist="38100" dir="2700000" algn="tl">
                    <a:srgbClr val="000000">
                      <a:alpha val="43137"/>
                    </a:srgbClr>
                  </a:outerShdw>
                </a:effectLst>
                <a:latin typeface="Adventure" pitchFamily="2" charset="0"/>
              </a:rPr>
              <a:t>	12 июня 2007 года президент Владимир Путин посетил Солженицына и поздравил его с присуждением Государственной премии.</a:t>
            </a:r>
          </a:p>
          <a:p>
            <a:endParaRPr lang="ru-RU" sz="1800" dirty="0">
              <a:effectLst>
                <a:outerShdw blurRad="38100" dist="38100" dir="2700000" algn="tl">
                  <a:srgbClr val="000000">
                    <a:alpha val="43137"/>
                  </a:srgbClr>
                </a:outerShdw>
              </a:effectLst>
              <a:latin typeface="Adventure" pitchFamily="2" charset="0"/>
            </a:endParaRPr>
          </a:p>
        </p:txBody>
      </p:sp>
      <p:pic>
        <p:nvPicPr>
          <p:cNvPr id="14339" name="Picture 3" descr="http://upload.wikimedia.org/wikipedia/commons/thumb/b/b4/Vladimir_Putin_with_Aleksandr_Solzhenitsyn-1.jpg/180px-Vladimir_Putin_with_Aleksandr_Solzhenitsyn-1.jpg"/>
          <p:cNvPicPr>
            <a:picLocks noChangeAspect="1" noChangeArrowheads="1"/>
          </p:cNvPicPr>
          <p:nvPr/>
        </p:nvPicPr>
        <p:blipFill>
          <a:blip r:embed="rId4"/>
          <a:srcRect/>
          <a:stretch>
            <a:fillRect/>
          </a:stretch>
        </p:blipFill>
        <p:spPr bwMode="auto">
          <a:xfrm>
            <a:off x="5292726" y="1266822"/>
            <a:ext cx="2882904" cy="222408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4340" name="Picture 4" descr="http://ru.wikipedia.org/skins-1.5/common/images/magnify-clip.png">
            <a:hlinkClick r:id="rId5" tooltip="Увеличить"/>
          </p:cNvPr>
          <p:cNvPicPr>
            <a:picLocks noChangeAspect="1" noChangeArrowheads="1"/>
          </p:cNvPicPr>
          <p:nvPr/>
        </p:nvPicPr>
        <p:blipFill>
          <a:blip r:embed="rId6"/>
          <a:srcRect/>
          <a:stretch>
            <a:fillRect/>
          </a:stretch>
        </p:blipFill>
        <p:spPr bwMode="auto">
          <a:xfrm>
            <a:off x="120650" y="212725"/>
            <a:ext cx="142875" cy="104775"/>
          </a:xfrm>
          <a:prstGeom prst="rect">
            <a:avLst/>
          </a:prstGeom>
          <a:noFill/>
        </p:spPr>
      </p:pic>
      <p:sp>
        <p:nvSpPr>
          <p:cNvPr id="8"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Снова в России</a:t>
            </a:r>
            <a:endParaRPr lang="ru-RU" dirty="0">
              <a:effectLst>
                <a:outerShdw blurRad="38100" dist="38100" dir="2700000" algn="tl">
                  <a:srgbClr val="000000">
                    <a:alpha val="43137"/>
                  </a:srgbClr>
                </a:outerShdw>
              </a:effectLst>
              <a:latin typeface="Adventure" pitchFamily="2" charset="0"/>
            </a:endParaRPr>
          </a:p>
        </p:txBody>
      </p:sp>
      <p:pic>
        <p:nvPicPr>
          <p:cNvPr id="21506" name="Picture 2" descr="http://www.solzhenitsyn.ru/upload/iblock/c87/jzl-111.jpg"/>
          <p:cNvPicPr>
            <a:picLocks noChangeAspect="1" noChangeArrowheads="1"/>
          </p:cNvPicPr>
          <p:nvPr/>
        </p:nvPicPr>
        <p:blipFill>
          <a:blip r:embed="rId7"/>
          <a:srcRect/>
          <a:stretch>
            <a:fillRect/>
          </a:stretch>
        </p:blipFill>
        <p:spPr bwMode="auto">
          <a:xfrm>
            <a:off x="5099055" y="1266822"/>
            <a:ext cx="3076575" cy="47625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2000"/>
                                        <p:tgtEl>
                                          <p:spTgt spid="143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21506"/>
                                        </p:tgtEl>
                                        <p:attrNameLst>
                                          <p:attrName>style.visibility</p:attrName>
                                        </p:attrNameLst>
                                      </p:cBhvr>
                                      <p:to>
                                        <p:strVal val="visible"/>
                                      </p:to>
                                    </p:set>
                                    <p:animEffect transition="in" filter="fade">
                                      <p:cBhvr>
                                        <p:cTn id="29" dur="2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Кончина и погребение</a:t>
            </a:r>
            <a:endParaRPr lang="ru-RU" dirty="0">
              <a:effectLst>
                <a:outerShdw blurRad="38100" dist="38100" dir="2700000" algn="tl">
                  <a:srgbClr val="000000">
                    <a:alpha val="43137"/>
                  </a:srgbClr>
                </a:outerShdw>
              </a:effectLst>
              <a:latin typeface="Adventure" pitchFamily="2" charset="0"/>
            </a:endParaRPr>
          </a:p>
        </p:txBody>
      </p:sp>
      <p:sp>
        <p:nvSpPr>
          <p:cNvPr id="3" name="Содержимое 2"/>
          <p:cNvSpPr>
            <a:spLocks noGrp="1"/>
          </p:cNvSpPr>
          <p:nvPr>
            <p:ph idx="1"/>
          </p:nvPr>
        </p:nvSpPr>
        <p:spPr>
          <a:xfrm>
            <a:off x="608007" y="1600200"/>
            <a:ext cx="4321176" cy="4525963"/>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Последнюю исповедь Солженицына принял </a:t>
            </a:r>
            <a:r>
              <a:rPr lang="ru-RU" sz="1800" u="sng" dirty="0" smtClean="0">
                <a:effectLst>
                  <a:outerShdw blurRad="38100" dist="38100" dir="2700000" algn="tl">
                    <a:srgbClr val="000000">
                      <a:alpha val="43137"/>
                    </a:srgbClr>
                  </a:outerShdw>
                </a:effectLst>
                <a:latin typeface="Adventure" pitchFamily="2" charset="0"/>
              </a:rPr>
              <a:t>протоиерей</a:t>
            </a:r>
            <a:r>
              <a:rPr lang="ru-RU" sz="1800" dirty="0" smtClean="0">
                <a:effectLst>
                  <a:outerShdw blurRad="38100" dist="38100" dir="2700000" algn="tl">
                    <a:srgbClr val="000000">
                      <a:alpha val="43137"/>
                    </a:srgbClr>
                  </a:outerShdw>
                </a:effectLst>
                <a:latin typeface="Adventure" pitchFamily="2" charset="0"/>
              </a:rPr>
              <a:t> Николай </a:t>
            </a:r>
            <a:r>
              <a:rPr lang="ru-RU" sz="1800" dirty="0" err="1" smtClean="0">
                <a:effectLst>
                  <a:outerShdw blurRad="38100" dist="38100" dir="2700000" algn="tl">
                    <a:srgbClr val="000000">
                      <a:alpha val="43137"/>
                    </a:srgbClr>
                  </a:outerShdw>
                </a:effectLst>
                <a:latin typeface="Adventure" pitchFamily="2" charset="0"/>
              </a:rPr>
              <a:t>Чернышов</a:t>
            </a:r>
            <a:r>
              <a:rPr lang="ru-RU" sz="1800" dirty="0" smtClean="0">
                <a:effectLst>
                  <a:outerShdw blurRad="38100" dist="38100" dir="2700000" algn="tl">
                    <a:srgbClr val="000000">
                      <a:alpha val="43137"/>
                    </a:srgbClr>
                  </a:outerShdw>
                </a:effectLst>
                <a:latin typeface="Adventure" pitchFamily="2" charset="0"/>
              </a:rPr>
              <a:t>, клирик храма Святителя Николая в </a:t>
            </a:r>
            <a:r>
              <a:rPr lang="ru-RU" sz="1800" dirty="0" err="1" smtClean="0">
                <a:effectLst>
                  <a:outerShdw blurRad="38100" dist="38100" dir="2700000" algn="tl">
                    <a:srgbClr val="000000">
                      <a:alpha val="43137"/>
                    </a:srgbClr>
                  </a:outerShdw>
                </a:effectLst>
                <a:latin typeface="Adventure" pitchFamily="2" charset="0"/>
              </a:rPr>
              <a:t>Клёниках</a:t>
            </a:r>
            <a:r>
              <a:rPr lang="ru-RU" sz="1800" dirty="0" smtClean="0">
                <a:effectLst>
                  <a:outerShdw blurRad="38100" dist="38100" dir="2700000" algn="tl">
                    <a:srgbClr val="000000">
                      <a:alpha val="43137"/>
                    </a:srgbClr>
                  </a:outerShdw>
                </a:effectLst>
                <a:latin typeface="Adventure" pitchFamily="2" charset="0"/>
              </a:rPr>
              <a:t> .</a:t>
            </a:r>
          </a:p>
          <a:p>
            <a:pPr>
              <a:buNone/>
            </a:pPr>
            <a:r>
              <a:rPr lang="ru-RU" sz="1800" dirty="0" smtClean="0">
                <a:effectLst>
                  <a:outerShdw blurRad="38100" dist="38100" dir="2700000" algn="tl">
                    <a:srgbClr val="000000">
                      <a:alpha val="43137"/>
                    </a:srgbClr>
                  </a:outerShdw>
                </a:effectLst>
                <a:latin typeface="Adventure" pitchFamily="2" charset="0"/>
              </a:rPr>
              <a:t>	Александр Солженицын скончался 3 августа 2008 года на 90-м году жизни, в своем доме в Троице-Лыкове. Смерть наступила в 23:45 по московскому времени от острой сердечной недостаточности</a:t>
            </a:r>
          </a:p>
          <a:p>
            <a:endParaRPr lang="ru-RU" sz="1800" dirty="0" smtClean="0">
              <a:effectLst>
                <a:outerShdw blurRad="38100" dist="38100" dir="2700000" algn="tl">
                  <a:srgbClr val="000000">
                    <a:alpha val="43137"/>
                  </a:srgbClr>
                </a:outerShdw>
              </a:effectLst>
              <a:latin typeface="Adventure" pitchFamily="2" charset="0"/>
            </a:endParaRPr>
          </a:p>
          <a:p>
            <a:pPr>
              <a:buNone/>
            </a:pPr>
            <a:r>
              <a:rPr lang="ru-RU" sz="1800" dirty="0" smtClean="0">
                <a:effectLst>
                  <a:outerShdw blurRad="38100" dist="38100" dir="2700000" algn="tl">
                    <a:srgbClr val="000000">
                      <a:alpha val="43137"/>
                    </a:srgbClr>
                  </a:outerShdw>
                </a:effectLst>
                <a:latin typeface="Adventure" pitchFamily="2" charset="0"/>
              </a:rPr>
              <a:t>	6 августа 2008 года  его прах был предан земле в некрополе Донского монастыря за алтарём храма Иоанна </a:t>
            </a:r>
            <a:r>
              <a:rPr lang="ru-RU" sz="1800" dirty="0" err="1" smtClean="0">
                <a:effectLst>
                  <a:outerShdw blurRad="38100" dist="38100" dir="2700000" algn="tl">
                    <a:srgbClr val="000000">
                      <a:alpha val="43137"/>
                    </a:srgbClr>
                  </a:outerShdw>
                </a:effectLst>
                <a:latin typeface="Adventure" pitchFamily="2" charset="0"/>
              </a:rPr>
              <a:t>Лествичника</a:t>
            </a:r>
            <a:r>
              <a:rPr lang="ru-RU" sz="1800" dirty="0" smtClean="0">
                <a:effectLst>
                  <a:outerShdw blurRad="38100" dist="38100" dir="2700000" algn="tl">
                    <a:srgbClr val="000000">
                      <a:alpha val="43137"/>
                    </a:srgbClr>
                  </a:outerShdw>
                </a:effectLst>
                <a:latin typeface="Adventure" pitchFamily="2" charset="0"/>
              </a:rPr>
              <a:t>, рядом с могилой историка Василия Ключевского</a:t>
            </a:r>
            <a:endParaRPr lang="ru-RU" sz="1800" dirty="0">
              <a:effectLst>
                <a:outerShdw blurRad="38100" dist="38100" dir="2700000" algn="tl">
                  <a:srgbClr val="000000">
                    <a:alpha val="43137"/>
                  </a:srgbClr>
                </a:outerShdw>
              </a:effectLst>
              <a:latin typeface="Adventure" pitchFamily="2" charset="0"/>
            </a:endParaRPr>
          </a:p>
        </p:txBody>
      </p:sp>
      <p:pic>
        <p:nvPicPr>
          <p:cNvPr id="19458" name="Picture 2" descr="http://gdb.rferl.org/593D6A3A-91B4-4D4B-A1E6-BD0DC224CA6E_mw800_mh600.jpg"/>
          <p:cNvPicPr>
            <a:picLocks noChangeAspect="1" noChangeArrowheads="1"/>
          </p:cNvPicPr>
          <p:nvPr/>
        </p:nvPicPr>
        <p:blipFill>
          <a:blip r:embed="rId3"/>
          <a:srcRect/>
          <a:stretch>
            <a:fillRect/>
          </a:stretch>
        </p:blipFill>
        <p:spPr bwMode="auto">
          <a:xfrm>
            <a:off x="4932363" y="1266822"/>
            <a:ext cx="3243267" cy="252254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9460" name="Picture 4" descr="http://img.rosbalt.ru/pics7/solzhb.jpg"/>
          <p:cNvPicPr>
            <a:picLocks noChangeAspect="1" noChangeArrowheads="1"/>
          </p:cNvPicPr>
          <p:nvPr/>
        </p:nvPicPr>
        <p:blipFill>
          <a:blip r:embed="rId4"/>
          <a:srcRect/>
          <a:stretch>
            <a:fillRect/>
          </a:stretch>
        </p:blipFill>
        <p:spPr bwMode="auto">
          <a:xfrm>
            <a:off x="4932363" y="4149726"/>
            <a:ext cx="3243268" cy="252254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9458"/>
                                        </p:tgtEl>
                                        <p:attrNameLst>
                                          <p:attrName>style.visibility</p:attrName>
                                        </p:attrNameLst>
                                      </p:cBhvr>
                                      <p:to>
                                        <p:strVal val="visible"/>
                                      </p:to>
                                    </p:set>
                                    <p:animEffect transition="in" filter="fade">
                                      <p:cBhvr>
                                        <p:cTn id="10" dur="2000"/>
                                        <p:tgtEl>
                                          <p:spTgt spid="19458"/>
                                        </p:tgtEl>
                                      </p:cBhvr>
                                    </p:animEffect>
                                  </p:childTnLst>
                                </p:cTn>
                              </p:par>
                              <p:par>
                                <p:cTn id="11" presetID="10" presetClass="entr" presetSubtype="0" fill="hold" nodeType="withEffect">
                                  <p:stCondLst>
                                    <p:cond delay="0"/>
                                  </p:stCondLst>
                                  <p:childTnLst>
                                    <p:set>
                                      <p:cBhvr>
                                        <p:cTn id="12" dur="1" fill="hold">
                                          <p:stCondLst>
                                            <p:cond delay="0"/>
                                          </p:stCondLst>
                                        </p:cTn>
                                        <p:tgtEl>
                                          <p:spTgt spid="19460"/>
                                        </p:tgtEl>
                                        <p:attrNameLst>
                                          <p:attrName>style.visibility</p:attrName>
                                        </p:attrNameLst>
                                      </p:cBhvr>
                                      <p:to>
                                        <p:strVal val="visible"/>
                                      </p:to>
                                    </p:set>
                                    <p:animEffect transition="in" filter="fade">
                                      <p:cBhvr>
                                        <p:cTn id="13" dur="2000"/>
                                        <p:tgtEl>
                                          <p:spTgt spid="1946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2000"/>
                                        <p:tgtEl>
                                          <p:spTgt spid="3">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Творчество</a:t>
            </a:r>
            <a:endParaRPr lang="ru-RU" dirty="0">
              <a:effectLst>
                <a:outerShdw blurRad="38100" dist="38100" dir="2700000" algn="tl">
                  <a:srgbClr val="000000">
                    <a:alpha val="43137"/>
                  </a:srgbClr>
                </a:outerShdw>
              </a:effectLst>
              <a:latin typeface="Adventure" pitchFamily="2" charset="0"/>
            </a:endParaRPr>
          </a:p>
        </p:txBody>
      </p:sp>
      <p:sp>
        <p:nvSpPr>
          <p:cNvPr id="3" name="Содержимое 2"/>
          <p:cNvSpPr>
            <a:spLocks noGrp="1"/>
          </p:cNvSpPr>
          <p:nvPr>
            <p:ph idx="1"/>
          </p:nvPr>
        </p:nvSpPr>
        <p:spPr>
          <a:xfrm>
            <a:off x="608007" y="1266822"/>
            <a:ext cx="4681539" cy="4859341"/>
          </a:xfrm>
        </p:spPr>
        <p:txBody>
          <a:bodyPr>
            <a:noAutofit/>
          </a:bodyPr>
          <a:lstStyle/>
          <a:p>
            <a:pPr>
              <a:buNone/>
            </a:pPr>
            <a:r>
              <a:rPr lang="ru-RU" sz="1800" dirty="0" smtClean="0">
                <a:effectLst>
                  <a:outerShdw blurRad="38100" dist="38100" dir="2700000" algn="tl">
                    <a:srgbClr val="000000">
                      <a:alpha val="43137"/>
                    </a:srgbClr>
                  </a:outerShdw>
                </a:effectLst>
                <a:latin typeface="Adventure" pitchFamily="2" charset="0"/>
              </a:rPr>
              <a:t>	Творчество Солженицына отличает постановка масштабных эпических задач, демонстрация исторических событий глазами нескольких персонажей разного социального уровня, находящихся по разные стороны баррикад. Для его стиля характерны библейские аллюзии, ассоциации с классическим эпосом (Данте, Гёте), символичность композиции, не всегда выражена авторская позиция (подаётся столкновение разных точек зрения). Отличительной особенностью его произведений является документальность; большинство персонажей имеет реальных прототипов, лично знакомых писателю. «Жизнь для него более символична и </a:t>
            </a:r>
            <a:r>
              <a:rPr lang="ru-RU" sz="1800" dirty="0" err="1" smtClean="0">
                <a:effectLst>
                  <a:outerShdw blurRad="38100" dist="38100" dir="2700000" algn="tl">
                    <a:srgbClr val="000000">
                      <a:alpha val="43137"/>
                    </a:srgbClr>
                  </a:outerShdw>
                </a:effectLst>
                <a:latin typeface="Adventure" pitchFamily="2" charset="0"/>
              </a:rPr>
              <a:t>многосмыслена</a:t>
            </a:r>
            <a:r>
              <a:rPr lang="ru-RU" sz="1800" dirty="0" smtClean="0">
                <a:effectLst>
                  <a:outerShdw blurRad="38100" dist="38100" dir="2700000" algn="tl">
                    <a:srgbClr val="000000">
                      <a:alpha val="43137"/>
                    </a:srgbClr>
                  </a:outerShdw>
                </a:effectLst>
                <a:latin typeface="Adventure" pitchFamily="2" charset="0"/>
              </a:rPr>
              <a:t>, нежели литературный вымысел»</a:t>
            </a:r>
            <a:endParaRPr lang="ru-RU" sz="1800" dirty="0">
              <a:effectLst>
                <a:outerShdw blurRad="38100" dist="38100" dir="2700000" algn="tl">
                  <a:srgbClr val="000000">
                    <a:alpha val="43137"/>
                  </a:srgbClr>
                </a:outerShdw>
              </a:effectLst>
              <a:latin typeface="Adventure" pitchFamily="2" charset="0"/>
            </a:endParaRPr>
          </a:p>
        </p:txBody>
      </p:sp>
      <p:pic>
        <p:nvPicPr>
          <p:cNvPr id="18433" name="Picture 1" descr="C:\Documents and Settings\Администратор\Рабочий стол\солженицын\1000468813.jpg"/>
          <p:cNvPicPr>
            <a:picLocks noChangeAspect="1" noChangeArrowheads="1"/>
          </p:cNvPicPr>
          <p:nvPr/>
        </p:nvPicPr>
        <p:blipFill>
          <a:blip r:embed="rId3"/>
          <a:srcRect/>
          <a:stretch>
            <a:fillRect/>
          </a:stretch>
        </p:blipFill>
        <p:spPr bwMode="auto">
          <a:xfrm>
            <a:off x="5292726" y="1782539"/>
            <a:ext cx="2882903" cy="380863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8433"/>
                                        </p:tgtEl>
                                        <p:attrNameLst>
                                          <p:attrName>style.visibility</p:attrName>
                                        </p:attrNameLst>
                                      </p:cBhvr>
                                      <p:to>
                                        <p:strVal val="visible"/>
                                      </p:to>
                                    </p:set>
                                    <p:animEffect transition="in" filter="fade">
                                      <p:cBhvr>
                                        <p:cTn id="10" dur="2000"/>
                                        <p:tgtEl>
                                          <p:spTgt spid="184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3" name="Содержимое 2"/>
          <p:cNvSpPr>
            <a:spLocks noGrp="1"/>
          </p:cNvSpPr>
          <p:nvPr>
            <p:ph idx="1"/>
          </p:nvPr>
        </p:nvSpPr>
        <p:spPr>
          <a:xfrm>
            <a:off x="3490910" y="1266822"/>
            <a:ext cx="4897439" cy="5219704"/>
          </a:xfrm>
        </p:spPr>
        <p:txBody>
          <a:bodyPr>
            <a:normAutofit/>
          </a:bodyPr>
          <a:lstStyle/>
          <a:p>
            <a:pPr>
              <a:buNone/>
            </a:pPr>
            <a:r>
              <a:rPr lang="ru-RU" sz="1800" dirty="0" smtClean="0">
                <a:effectLst>
                  <a:outerShdw blurRad="38100" dist="38100" dir="2700000" algn="tl">
                    <a:srgbClr val="000000">
                      <a:alpha val="43137"/>
                    </a:srgbClr>
                  </a:outerShdw>
                </a:effectLst>
                <a:latin typeface="Adventure" pitchFamily="2" charset="0"/>
              </a:rPr>
              <a:t>	В романе «Красное колесо» характерно активное привлечение чисто документального жанра (репортажа, стенограммы), использование приёмов модернистской поэтики (сам Солженицын признавал влияние на него Дос Пассоса); в общей художественной философии заметно воздействие Льва Толстого</a:t>
            </a:r>
            <a:r>
              <a:rPr lang="ru-RU" sz="1800" baseline="30000" dirty="0" smtClean="0">
                <a:effectLst>
                  <a:outerShdw blurRad="38100" dist="38100" dir="2700000" algn="tl">
                    <a:srgbClr val="000000">
                      <a:alpha val="43137"/>
                    </a:srgbClr>
                  </a:outerShdw>
                </a:effectLst>
                <a:latin typeface="Adventure" pitchFamily="2" charset="0"/>
              </a:rPr>
              <a:t>.</a:t>
            </a:r>
            <a:endParaRPr lang="ru-RU" sz="1800" dirty="0" smtClean="0">
              <a:effectLst>
                <a:outerShdw blurRad="38100" dist="38100" dir="2700000" algn="tl">
                  <a:srgbClr val="000000">
                    <a:alpha val="43137"/>
                  </a:srgbClr>
                </a:outerShdw>
              </a:effectLst>
              <a:latin typeface="Adventure" pitchFamily="2" charset="0"/>
            </a:endParaRPr>
          </a:p>
          <a:p>
            <a:pPr>
              <a:buNone/>
            </a:pPr>
            <a:r>
              <a:rPr lang="ru-RU" sz="1800" dirty="0" smtClean="0">
                <a:effectLst>
                  <a:outerShdw blurRad="38100" dist="38100" dir="2700000" algn="tl">
                    <a:srgbClr val="000000">
                      <a:alpha val="43137"/>
                    </a:srgbClr>
                  </a:outerShdw>
                </a:effectLst>
                <a:latin typeface="Adventure" pitchFamily="2" charset="0"/>
              </a:rPr>
              <a:t>	Для Солженицына, как в художественной прозе, так и в эссеистике, характерно внимание к богатствам русского языка, использование редких слов из словаря Даля (анализом которого он начал заниматься в молодости), русских писателей и повседневного опыта, замена ими слов иностранных; эта работа увенчалась отдельно изданным «Русским словарём языкового расширения».</a:t>
            </a:r>
          </a:p>
          <a:p>
            <a:endParaRPr lang="ru-RU" sz="1800" dirty="0">
              <a:effectLst>
                <a:outerShdw blurRad="38100" dist="38100" dir="2700000" algn="tl">
                  <a:srgbClr val="000000">
                    <a:alpha val="43137"/>
                  </a:srgbClr>
                </a:outerShdw>
              </a:effectLst>
              <a:latin typeface="Adventure" pitchFamily="2" charset="0"/>
            </a:endParaRPr>
          </a:p>
        </p:txBody>
      </p:sp>
      <p:sp>
        <p:nvSpPr>
          <p:cNvPr id="7"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Творчество</a:t>
            </a:r>
            <a:endParaRPr lang="ru-RU" dirty="0">
              <a:effectLst>
                <a:outerShdw blurRad="38100" dist="38100" dir="2700000" algn="tl">
                  <a:srgbClr val="000000">
                    <a:alpha val="43137"/>
                  </a:srgbClr>
                </a:outerShdw>
              </a:effectLst>
              <a:latin typeface="Adventure" pitchFamily="2" charset="0"/>
            </a:endParaRPr>
          </a:p>
        </p:txBody>
      </p:sp>
      <p:pic>
        <p:nvPicPr>
          <p:cNvPr id="17410" name="Picture 2" descr="http://litzona.com.ua/uploads/photos/2009/01/01/solzhenicyn_aleksandr_krasnoe_koleso1.jpg"/>
          <p:cNvPicPr>
            <a:picLocks noChangeAspect="1" noChangeArrowheads="1"/>
          </p:cNvPicPr>
          <p:nvPr/>
        </p:nvPicPr>
        <p:blipFill>
          <a:blip r:embed="rId3"/>
          <a:srcRect/>
          <a:stretch>
            <a:fillRect/>
          </a:stretch>
        </p:blipFill>
        <p:spPr bwMode="auto">
          <a:xfrm>
            <a:off x="968370" y="1627185"/>
            <a:ext cx="2524836" cy="3963993"/>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2000"/>
                                        <p:tgtEl>
                                          <p:spTgt spid="174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66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dventure" pitchFamily="2" charset="0"/>
              </a:rPr>
              <a:t>Один день</a:t>
            </a:r>
            <a:br>
              <a:rPr lang="ru-RU" sz="66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dventure" pitchFamily="2" charset="0"/>
              </a:rPr>
            </a:br>
            <a:r>
              <a:rPr lang="ru-RU" sz="66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dventure" pitchFamily="2" charset="0"/>
              </a:rPr>
              <a:t>Ивана Денисовича</a:t>
            </a:r>
            <a:endParaRPr lang="ru-RU" sz="6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Один день Ивана Денисовича</a:t>
            </a:r>
            <a:endParaRPr lang="ru-RU" dirty="0">
              <a:effectLst>
                <a:outerShdw blurRad="38100" dist="38100" dir="2700000" algn="tl">
                  <a:srgbClr val="000000">
                    <a:alpha val="43137"/>
                  </a:srgbClr>
                </a:outerShdw>
              </a:effectLst>
              <a:latin typeface="Adventure" pitchFamily="2" charset="0"/>
            </a:endParaRPr>
          </a:p>
        </p:txBody>
      </p:sp>
      <p:sp>
        <p:nvSpPr>
          <p:cNvPr id="3" name="Содержимое 2"/>
          <p:cNvSpPr>
            <a:spLocks noGrp="1"/>
          </p:cNvSpPr>
          <p:nvPr>
            <p:ph idx="1"/>
          </p:nvPr>
        </p:nvSpPr>
        <p:spPr>
          <a:xfrm>
            <a:off x="457200" y="1600200"/>
            <a:ext cx="4900618" cy="4525963"/>
          </a:xfrm>
        </p:spPr>
        <p:txBody>
          <a:bodyPr>
            <a:normAutofit/>
          </a:bodyPr>
          <a:lstStyle/>
          <a:p>
            <a:pPr>
              <a:buNone/>
            </a:pPr>
            <a:r>
              <a:rPr lang="ru-RU" sz="1800" b="1" dirty="0" smtClean="0">
                <a:effectLst>
                  <a:outerShdw blurRad="38100" dist="38100" dir="2700000" algn="tl">
                    <a:srgbClr val="000000">
                      <a:alpha val="43137"/>
                    </a:srgbClr>
                  </a:outerShdw>
                </a:effectLst>
                <a:latin typeface="Adventure" pitchFamily="2" charset="0"/>
              </a:rPr>
              <a:t>	</a:t>
            </a:r>
            <a:r>
              <a:rPr lang="ru-RU" sz="1800" b="1" dirty="0" err="1" smtClean="0">
                <a:effectLst>
                  <a:outerShdw blurRad="38100" dist="38100" dir="2700000" algn="tl">
                    <a:srgbClr val="000000">
                      <a:alpha val="43137"/>
                    </a:srgbClr>
                  </a:outerShdw>
                </a:effectLst>
                <a:latin typeface="Adventure" pitchFamily="2" charset="0"/>
              </a:rPr>
              <a:t>Оди́н</a:t>
            </a:r>
            <a:r>
              <a:rPr lang="ru-RU" sz="1800" b="1" dirty="0" smtClean="0">
                <a:effectLst>
                  <a:outerShdw blurRad="38100" dist="38100" dir="2700000" algn="tl">
                    <a:srgbClr val="000000">
                      <a:alpha val="43137"/>
                    </a:srgbClr>
                  </a:outerShdw>
                </a:effectLst>
                <a:latin typeface="Adventure" pitchFamily="2" charset="0"/>
              </a:rPr>
              <a:t> </a:t>
            </a:r>
            <a:r>
              <a:rPr lang="ru-RU" sz="1800" b="1" dirty="0">
                <a:effectLst>
                  <a:outerShdw blurRad="38100" dist="38100" dir="2700000" algn="tl">
                    <a:srgbClr val="000000">
                      <a:alpha val="43137"/>
                    </a:srgbClr>
                  </a:outerShdw>
                </a:effectLst>
                <a:latin typeface="Adventure" pitchFamily="2" charset="0"/>
              </a:rPr>
              <a:t>день </a:t>
            </a:r>
            <a:r>
              <a:rPr lang="ru-RU" sz="1800" b="1" dirty="0" err="1">
                <a:effectLst>
                  <a:outerShdw blurRad="38100" dist="38100" dir="2700000" algn="tl">
                    <a:srgbClr val="000000">
                      <a:alpha val="43137"/>
                    </a:srgbClr>
                  </a:outerShdw>
                </a:effectLst>
                <a:latin typeface="Adventure" pitchFamily="2" charset="0"/>
              </a:rPr>
              <a:t>Ива́на</a:t>
            </a:r>
            <a:r>
              <a:rPr lang="ru-RU" sz="1800" b="1" dirty="0">
                <a:effectLst>
                  <a:outerShdw blurRad="38100" dist="38100" dir="2700000" algn="tl">
                    <a:srgbClr val="000000">
                      <a:alpha val="43137"/>
                    </a:srgbClr>
                  </a:outerShdw>
                </a:effectLst>
                <a:latin typeface="Adventure" pitchFamily="2" charset="0"/>
              </a:rPr>
              <a:t> </a:t>
            </a:r>
            <a:r>
              <a:rPr lang="ru-RU" sz="1800" b="1" dirty="0" err="1">
                <a:effectLst>
                  <a:outerShdw blurRad="38100" dist="38100" dir="2700000" algn="tl">
                    <a:srgbClr val="000000">
                      <a:alpha val="43137"/>
                    </a:srgbClr>
                  </a:outerShdw>
                </a:effectLst>
                <a:latin typeface="Adventure" pitchFamily="2" charset="0"/>
              </a:rPr>
              <a:t>Дени́совича</a:t>
            </a:r>
            <a:r>
              <a:rPr lang="ru-RU" sz="1800" dirty="0">
                <a:effectLst>
                  <a:outerShdw blurRad="38100" dist="38100" dir="2700000" algn="tl">
                    <a:srgbClr val="000000">
                      <a:alpha val="43137"/>
                    </a:srgbClr>
                  </a:outerShdw>
                </a:effectLst>
                <a:latin typeface="Adventure" pitchFamily="2" charset="0"/>
              </a:rPr>
              <a:t> — первое опубликованное произведение Александра Солженицына, принёсшее ему мировую известность.</a:t>
            </a:r>
          </a:p>
          <a:p>
            <a:r>
              <a:rPr lang="ru-RU" sz="1800" dirty="0">
                <a:effectLst>
                  <a:outerShdw blurRad="38100" dist="38100" dir="2700000" algn="tl">
                    <a:srgbClr val="000000">
                      <a:alpha val="43137"/>
                    </a:srgbClr>
                  </a:outerShdw>
                </a:effectLst>
                <a:latin typeface="Adventure" pitchFamily="2" charset="0"/>
              </a:rPr>
              <a:t>Рассказывается об одном дне из жизни заключённого, русского крестьянина и солдата, Ивана Денисовича Шухова, в январе 1951 года.</a:t>
            </a:r>
          </a:p>
          <a:p>
            <a:pPr>
              <a:buNone/>
            </a:pPr>
            <a:r>
              <a:rPr lang="ru-RU" sz="1800" dirty="0" smtClean="0">
                <a:effectLst>
                  <a:outerShdw blurRad="38100" dist="38100" dir="2700000" algn="tl">
                    <a:srgbClr val="000000">
                      <a:alpha val="43137"/>
                    </a:srgbClr>
                  </a:outerShdw>
                </a:effectLst>
                <a:latin typeface="Adventure" pitchFamily="2" charset="0"/>
              </a:rPr>
              <a:t>	Анна </a:t>
            </a:r>
            <a:r>
              <a:rPr lang="ru-RU" sz="1800" dirty="0">
                <a:effectLst>
                  <a:outerShdw blurRad="38100" dist="38100" dir="2700000" algn="tl">
                    <a:srgbClr val="000000">
                      <a:alpha val="43137"/>
                    </a:srgbClr>
                  </a:outerShdw>
                </a:effectLst>
                <a:latin typeface="Adventure" pitchFamily="2" charset="0"/>
              </a:rPr>
              <a:t>Андреевна Ахматова, прочитав повесть, сказала Лидии </a:t>
            </a:r>
            <a:r>
              <a:rPr lang="ru-RU" sz="1800" dirty="0" err="1">
                <a:effectLst>
                  <a:outerShdw blurRad="38100" dist="38100" dir="2700000" algn="tl">
                    <a:srgbClr val="000000">
                      <a:alpha val="43137"/>
                    </a:srgbClr>
                  </a:outerShdw>
                </a:effectLst>
                <a:latin typeface="Adventure" pitchFamily="2" charset="0"/>
              </a:rPr>
              <a:t>Корнеевне</a:t>
            </a:r>
            <a:r>
              <a:rPr lang="ru-RU" sz="1800" dirty="0">
                <a:effectLst>
                  <a:outerShdw blurRad="38100" dist="38100" dir="2700000" algn="tl">
                    <a:srgbClr val="000000">
                      <a:alpha val="43137"/>
                    </a:srgbClr>
                  </a:outerShdw>
                </a:effectLst>
                <a:latin typeface="Adventure" pitchFamily="2" charset="0"/>
              </a:rPr>
              <a:t> Чуковской:</a:t>
            </a:r>
          </a:p>
          <a:p>
            <a:pPr>
              <a:buNone/>
            </a:pPr>
            <a:r>
              <a:rPr lang="ru-RU" sz="1800" dirty="0" smtClean="0">
                <a:effectLst>
                  <a:outerShdw blurRad="38100" dist="38100" dir="2700000" algn="tl">
                    <a:srgbClr val="000000">
                      <a:alpha val="43137"/>
                    </a:srgbClr>
                  </a:outerShdw>
                </a:effectLst>
                <a:latin typeface="Adventure" pitchFamily="2" charset="0"/>
              </a:rPr>
              <a:t>	Эту </a:t>
            </a:r>
            <a:r>
              <a:rPr lang="ru-RU" sz="1800" dirty="0">
                <a:effectLst>
                  <a:outerShdw blurRad="38100" dist="38100" dir="2700000" algn="tl">
                    <a:srgbClr val="000000">
                      <a:alpha val="43137"/>
                    </a:srgbClr>
                  </a:outerShdw>
                </a:effectLst>
                <a:latin typeface="Adventure" pitchFamily="2" charset="0"/>
              </a:rPr>
              <a:t>повесть </a:t>
            </a:r>
            <a:r>
              <a:rPr lang="ru-RU" sz="1800" dirty="0" smtClean="0">
                <a:effectLst>
                  <a:outerShdw blurRad="38100" dist="38100" dir="2700000" algn="tl">
                    <a:srgbClr val="000000">
                      <a:alpha val="43137"/>
                    </a:srgbClr>
                  </a:outerShdw>
                </a:effectLst>
                <a:latin typeface="Adventure" pitchFamily="2" charset="0"/>
              </a:rPr>
              <a:t>обязан прочитать </a:t>
            </a:r>
            <a:r>
              <a:rPr lang="ru-RU" sz="1800" dirty="0">
                <a:effectLst>
                  <a:outerShdw blurRad="38100" dist="38100" dir="2700000" algn="tl">
                    <a:srgbClr val="000000">
                      <a:alpha val="43137"/>
                    </a:srgbClr>
                  </a:outerShdw>
                </a:effectLst>
                <a:latin typeface="Adventure" pitchFamily="2" charset="0"/>
              </a:rPr>
              <a:t>и выучить наизусть — </a:t>
            </a:r>
            <a:r>
              <a:rPr lang="ru-RU" sz="1800" i="1" dirty="0">
                <a:effectLst>
                  <a:outerShdw blurRad="38100" dist="38100" dir="2700000" algn="tl">
                    <a:srgbClr val="000000">
                      <a:alpha val="43137"/>
                    </a:srgbClr>
                  </a:outerShdw>
                </a:effectLst>
                <a:latin typeface="Adventure" pitchFamily="2" charset="0"/>
              </a:rPr>
              <a:t>каждый гражданин</a:t>
            </a:r>
            <a:r>
              <a:rPr lang="ru-RU" sz="1800" dirty="0">
                <a:effectLst>
                  <a:outerShdw blurRad="38100" dist="38100" dir="2700000" algn="tl">
                    <a:srgbClr val="000000">
                      <a:alpha val="43137"/>
                    </a:srgbClr>
                  </a:outerShdw>
                </a:effectLst>
                <a:latin typeface="Adventure" pitchFamily="2" charset="0"/>
              </a:rPr>
              <a:t> изо всех двухсот миллионов граждан Советского Союза</a:t>
            </a:r>
          </a:p>
          <a:p>
            <a:endParaRPr lang="ru-RU" sz="1800" dirty="0">
              <a:effectLst>
                <a:outerShdw blurRad="38100" dist="38100" dir="2700000" algn="tl">
                  <a:srgbClr val="000000">
                    <a:alpha val="43137"/>
                  </a:srgbClr>
                </a:outerShdw>
              </a:effectLst>
              <a:latin typeface="Adventure" pitchFamily="2" charset="0"/>
            </a:endParaRPr>
          </a:p>
        </p:txBody>
      </p:sp>
      <p:pic>
        <p:nvPicPr>
          <p:cNvPr id="45058" name="Picture 2" descr="http://upload.wikimedia.org/wikipedia/ru/b/b5/Ivan_denisovich_1.jpg"/>
          <p:cNvPicPr>
            <a:picLocks noChangeAspect="1" noChangeArrowheads="1"/>
          </p:cNvPicPr>
          <p:nvPr/>
        </p:nvPicPr>
        <p:blipFill>
          <a:blip r:embed="rId2"/>
          <a:srcRect/>
          <a:stretch>
            <a:fillRect/>
          </a:stretch>
        </p:blipFill>
        <p:spPr bwMode="auto">
          <a:xfrm>
            <a:off x="5357818" y="1488744"/>
            <a:ext cx="2571768" cy="4423442"/>
          </a:xfrm>
          <a:prstGeom prst="rect">
            <a:avLst/>
          </a:prstGeom>
          <a:noFill/>
          <a:ln>
            <a:noFill/>
          </a:ln>
          <a:effectLst>
            <a:outerShdw blurRad="225425" dist="50800" dir="5220000" algn="ctr">
              <a:srgbClr val="000000">
                <a:alpha val="33000"/>
              </a:srgbClr>
            </a:outerShdw>
          </a:effectLst>
          <a:scene3d>
            <a:camera prst="perspectiveContrastingLeftFacing"/>
            <a:lightRig rig="harsh" dir="t">
              <a:rot lat="0" lon="0" rev="3000000"/>
            </a:lightRig>
          </a:scene3d>
          <a:sp3d extrusionH="254000" contourW="19050">
            <a:bevelT w="82550" h="44450" prst="angle"/>
            <a:bevelB w="82550" h="44450" prst="angle"/>
            <a:contourClr>
              <a:srgbClr val="FFFFFF"/>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55" presetClass="entr" presetSubtype="0" fill="hold" nodeType="withEffect">
                                  <p:stCondLst>
                                    <p:cond delay="0"/>
                                  </p:stCondLst>
                                  <p:childTnLst>
                                    <p:set>
                                      <p:cBhvr>
                                        <p:cTn id="15" dur="1" fill="hold">
                                          <p:stCondLst>
                                            <p:cond delay="0"/>
                                          </p:stCondLst>
                                        </p:cTn>
                                        <p:tgtEl>
                                          <p:spTgt spid="45058"/>
                                        </p:tgtEl>
                                        <p:attrNameLst>
                                          <p:attrName>style.visibility</p:attrName>
                                        </p:attrNameLst>
                                      </p:cBhvr>
                                      <p:to>
                                        <p:strVal val="visible"/>
                                      </p:to>
                                    </p:set>
                                    <p:anim calcmode="lin" valueType="num">
                                      <p:cBhvr>
                                        <p:cTn id="16" dur="1000" fill="hold"/>
                                        <p:tgtEl>
                                          <p:spTgt spid="45058"/>
                                        </p:tgtEl>
                                        <p:attrNameLst>
                                          <p:attrName>ppt_w</p:attrName>
                                        </p:attrNameLst>
                                      </p:cBhvr>
                                      <p:tavLst>
                                        <p:tav tm="0">
                                          <p:val>
                                            <p:strVal val="#ppt_w*0.70"/>
                                          </p:val>
                                        </p:tav>
                                        <p:tav tm="100000">
                                          <p:val>
                                            <p:strVal val="#ppt_w"/>
                                          </p:val>
                                        </p:tav>
                                      </p:tavLst>
                                    </p:anim>
                                    <p:anim calcmode="lin" valueType="num">
                                      <p:cBhvr>
                                        <p:cTn id="17" dur="1000" fill="hold"/>
                                        <p:tgtEl>
                                          <p:spTgt spid="45058"/>
                                        </p:tgtEl>
                                        <p:attrNameLst>
                                          <p:attrName>ppt_h</p:attrName>
                                        </p:attrNameLst>
                                      </p:cBhvr>
                                      <p:tavLst>
                                        <p:tav tm="0">
                                          <p:val>
                                            <p:strVal val="#ppt_h"/>
                                          </p:val>
                                        </p:tav>
                                        <p:tav tm="100000">
                                          <p:val>
                                            <p:strVal val="#ppt_h"/>
                                          </p:val>
                                        </p:tav>
                                      </p:tavLst>
                                    </p:anim>
                                    <p:animEffect transition="in" filter="fade">
                                      <p:cBhvr>
                                        <p:cTn id="18" dur="1000"/>
                                        <p:tgtEl>
                                          <p:spTgt spid="45058"/>
                                        </p:tgtEl>
                                      </p:cBhvr>
                                    </p:animEffect>
                                  </p:childTnLst>
                                </p:cTn>
                              </p:par>
                            </p:childTnLst>
                          </p:cTn>
                        </p:par>
                        <p:par>
                          <p:cTn id="19" fill="hold">
                            <p:stCondLst>
                              <p:cond delay="3000"/>
                            </p:stCondLst>
                            <p:childTnLst>
                              <p:par>
                                <p:cTn id="20" presetID="10" presetClass="entr" presetSubtype="0" fill="hold" grpId="0" nodeType="after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2000"/>
                                        <p:tgtEl>
                                          <p:spTgt spid="3">
                                            <p:txEl>
                                              <p:pRg st="1" end="1"/>
                                            </p:txEl>
                                          </p:spTgt>
                                        </p:tgtEl>
                                      </p:cBhvr>
                                    </p:animEffect>
                                  </p:childTnLst>
                                </p:cTn>
                              </p:par>
                            </p:childTnLst>
                          </p:cTn>
                        </p:par>
                        <p:par>
                          <p:cTn id="23" fill="hold">
                            <p:stCondLst>
                              <p:cond delay="5000"/>
                            </p:stCondLst>
                            <p:childTnLst>
                              <p:par>
                                <p:cTn id="24" presetID="10" presetClass="entr" presetSubtype="0" fill="hold" grpId="0" nodeType="after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2000"/>
                                        <p:tgtEl>
                                          <p:spTgt spid="3">
                                            <p:txEl>
                                              <p:pRg st="2" end="2"/>
                                            </p:txEl>
                                          </p:spTgt>
                                        </p:tgtEl>
                                      </p:cBhvr>
                                    </p:animEffect>
                                  </p:childTnLst>
                                </p:cTn>
                              </p:par>
                            </p:childTnLst>
                          </p:cTn>
                        </p:par>
                        <p:par>
                          <p:cTn id="27" fill="hold">
                            <p:stCondLst>
                              <p:cond delay="7000"/>
                            </p:stCondLst>
                            <p:childTnLst>
                              <p:par>
                                <p:cTn id="28" presetID="10" presetClass="entr" presetSubtype="0" fill="hold" grpId="0"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1500174"/>
            <a:ext cx="8258204" cy="4525963"/>
          </a:xfrm>
        </p:spPr>
        <p:txBody>
          <a:bodyPr>
            <a:noAutofit/>
          </a:bodyPr>
          <a:lstStyle/>
          <a:p>
            <a:pPr>
              <a:buNone/>
            </a:pPr>
            <a:r>
              <a:rPr lang="ru-RU" sz="1700" dirty="0" smtClean="0">
                <a:effectLst>
                  <a:outerShdw blurRad="38100" dist="38100" dir="2700000" algn="tl">
                    <a:srgbClr val="000000">
                      <a:alpha val="43137"/>
                    </a:srgbClr>
                  </a:outerShdw>
                </a:effectLst>
                <a:latin typeface="Adventure" pitchFamily="2" charset="0"/>
              </a:rPr>
              <a:t>	Рассказ </a:t>
            </a:r>
            <a:r>
              <a:rPr lang="ru-RU" sz="1700" dirty="0">
                <a:effectLst>
                  <a:outerShdw blurRad="38100" dist="38100" dir="2700000" algn="tl">
                    <a:srgbClr val="000000">
                      <a:alpha val="43137"/>
                    </a:srgbClr>
                  </a:outerShdw>
                </a:effectLst>
                <a:latin typeface="Adventure" pitchFamily="2" charset="0"/>
              </a:rPr>
              <a:t>был задуман в лагере в Экибастузе, северный Казахстан, зимой 1950—1951 годов, написан в 1959 году (начат 18 мая, закончен 30 </a:t>
            </a:r>
            <a:r>
              <a:rPr lang="ru-RU" sz="1700" dirty="0" smtClean="0">
                <a:effectLst>
                  <a:outerShdw blurRad="38100" dist="38100" dir="2700000" algn="tl">
                    <a:srgbClr val="000000">
                      <a:alpha val="43137"/>
                    </a:srgbClr>
                  </a:outerShdw>
                </a:effectLst>
                <a:latin typeface="Adventure" pitchFamily="2" charset="0"/>
              </a:rPr>
              <a:t>июня)в</a:t>
            </a:r>
            <a:r>
              <a:rPr lang="ru-RU" sz="1700" dirty="0">
                <a:effectLst>
                  <a:outerShdw blurRad="38100" dist="38100" dir="2700000" algn="tl">
                    <a:srgbClr val="000000">
                      <a:alpha val="43137"/>
                    </a:srgbClr>
                  </a:outerShdw>
                </a:effectLst>
                <a:latin typeface="Adventure" pitchFamily="2" charset="0"/>
              </a:rPr>
              <a:t> Рязани, где в июне 1957 года Александр Исаевич окончательно поселился по возвращении из вечной ссылки. Работа заняла меньше полутора месяцев.</a:t>
            </a:r>
          </a:p>
          <a:p>
            <a:pPr>
              <a:buNone/>
            </a:pPr>
            <a:r>
              <a:rPr lang="ru-RU" sz="1700" dirty="0" smtClean="0">
                <a:effectLst>
                  <a:outerShdw blurRad="38100" dist="38100" dir="2700000" algn="tl">
                    <a:srgbClr val="000000">
                      <a:alpha val="43137"/>
                    </a:srgbClr>
                  </a:outerShdw>
                </a:effectLst>
                <a:latin typeface="Adventure" pitchFamily="2" charset="0"/>
              </a:rPr>
              <a:t>	«Я </a:t>
            </a:r>
            <a:r>
              <a:rPr lang="ru-RU" sz="1700" dirty="0">
                <a:effectLst>
                  <a:outerShdw blurRad="38100" dist="38100" dir="2700000" algn="tl">
                    <a:srgbClr val="000000">
                      <a:alpha val="43137"/>
                    </a:srgbClr>
                  </a:outerShdw>
                </a:effectLst>
                <a:latin typeface="Adventure" pitchFamily="2" charset="0"/>
              </a:rPr>
              <a:t>в 50-м году, в какой-то долгий лагерный зимний день таскал носилки с напарником и подумал: как описать всю нашу лагерную жизнь? По сути, достаточно описать один всего день в подробностях, в мельчайших подробностях, притом день самого простого работяги, и тут отразится вся наша жизнь. И даже не надо нагнетать каких-то ужасов, не надо, чтоб это был какой-то особенный день, а — рядовой, вот тот самый день, из которого складываются годы. Задумал я так, и этот замысел остался у меня в уме, девять лет я к нему не прикасался и только в 1959, через девять лет, сел и написал. … Писал я его недолго совсем, всего дней сорок, меньше полутора месяцев. Это всегда получается так, если пишешь из густой жизни, быт которой ты чрезмерно знаешь, и не то что не надо там догадываться до чего-то, что-то пытаться понять, а только отбиваешься от лишнего материала, только-только чтобы лишнее не лезло, а вот вместить самое </a:t>
            </a:r>
            <a:r>
              <a:rPr lang="ru-RU" sz="1700" dirty="0" smtClean="0">
                <a:effectLst>
                  <a:outerShdw blurRad="38100" dist="38100" dir="2700000" algn="tl">
                    <a:srgbClr val="000000">
                      <a:alpha val="43137"/>
                    </a:srgbClr>
                  </a:outerShdw>
                </a:effectLst>
                <a:latin typeface="Adventure" pitchFamily="2" charset="0"/>
              </a:rPr>
              <a:t>необходимое</a:t>
            </a:r>
            <a:r>
              <a:rPr lang="ru-RU" sz="1700" baseline="30000" dirty="0" smtClean="0">
                <a:effectLst>
                  <a:outerShdw blurRad="38100" dist="38100" dir="2700000" algn="tl">
                    <a:srgbClr val="000000">
                      <a:alpha val="43137"/>
                    </a:srgbClr>
                  </a:outerShdw>
                </a:effectLst>
                <a:latin typeface="Adventure" pitchFamily="2" charset="0"/>
              </a:rPr>
              <a:t>.»</a:t>
            </a:r>
            <a:endParaRPr lang="ru-RU" sz="1700" dirty="0">
              <a:effectLst>
                <a:outerShdw blurRad="38100" dist="38100" dir="2700000" algn="tl">
                  <a:srgbClr val="000000">
                    <a:alpha val="43137"/>
                  </a:srgbClr>
                </a:outerShdw>
              </a:effectLst>
              <a:latin typeface="Adventure" pitchFamily="2" charset="0"/>
            </a:endParaRPr>
          </a:p>
          <a:p>
            <a:pPr>
              <a:buNone/>
            </a:pPr>
            <a:r>
              <a:rPr lang="ru-RU" sz="1700" dirty="0" smtClean="0">
                <a:effectLst>
                  <a:outerShdw blurRad="38100" dist="38100" dir="2700000" algn="tl">
                    <a:srgbClr val="000000">
                      <a:alpha val="43137"/>
                    </a:srgbClr>
                  </a:outerShdw>
                </a:effectLst>
                <a:latin typeface="Adventure" pitchFamily="2" charset="0"/>
              </a:rPr>
              <a:t>	В </a:t>
            </a:r>
            <a:r>
              <a:rPr lang="ru-RU" sz="1700" dirty="0">
                <a:effectLst>
                  <a:outerShdw blurRad="38100" dist="38100" dir="2700000" algn="tl">
                    <a:srgbClr val="000000">
                      <a:alpha val="43137"/>
                    </a:srgbClr>
                  </a:outerShdw>
                </a:effectLst>
                <a:latin typeface="Adventure" pitchFamily="2" charset="0"/>
              </a:rPr>
              <a:t>1961 году создан «облегчённый» вариант, без некоторых наиболее резких суждений о режиме</a:t>
            </a:r>
          </a:p>
          <a:p>
            <a:endParaRPr lang="ru-RU" sz="1700" dirty="0">
              <a:effectLst>
                <a:outerShdw blurRad="38100" dist="38100" dir="2700000" algn="tl">
                  <a:srgbClr val="000000">
                    <a:alpha val="43137"/>
                  </a:srgbClr>
                </a:outerShdw>
              </a:effectLst>
              <a:latin typeface="Adventure" pitchFamily="2" charset="0"/>
            </a:endParaRPr>
          </a:p>
        </p:txBody>
      </p:sp>
      <p:sp>
        <p:nvSpPr>
          <p:cNvPr id="4" name="Заголовок 1"/>
          <p:cNvSpPr>
            <a:spLocks noGrp="1"/>
          </p:cNvSpPr>
          <p:nvPr>
            <p:ph type="title"/>
          </p:nvPr>
        </p:nvSpPr>
        <p:spPr>
          <a:xfrm>
            <a:off x="457200" y="428612"/>
            <a:ext cx="8229600" cy="1143000"/>
          </a:xfrm>
        </p:spPr>
        <p:txBody>
          <a:bodyPr>
            <a:normAutofit fontScale="90000"/>
          </a:bodyPr>
          <a:lstStyle/>
          <a:p>
            <a:r>
              <a:rPr lang="ru-RU" dirty="0" smtClean="0">
                <a:effectLst>
                  <a:outerShdw blurRad="38100" dist="38100" dir="2700000" algn="tl">
                    <a:srgbClr val="000000">
                      <a:alpha val="43137"/>
                    </a:srgbClr>
                  </a:outerShdw>
                </a:effectLst>
                <a:latin typeface="Adventure" pitchFamily="2" charset="0"/>
              </a:rPr>
              <a:t>Один день Ивана Денисовича</a:t>
            </a:r>
            <a:br>
              <a:rPr lang="ru-RU" dirty="0" smtClean="0">
                <a:effectLst>
                  <a:outerShdw blurRad="38100" dist="38100" dir="2700000" algn="tl">
                    <a:srgbClr val="000000">
                      <a:alpha val="43137"/>
                    </a:srgbClr>
                  </a:outerShdw>
                </a:effectLst>
                <a:latin typeface="Adventure" pitchFamily="2" charset="0"/>
              </a:rPr>
            </a:br>
            <a:r>
              <a:rPr lang="ru-RU" sz="2700" dirty="0">
                <a:effectLst>
                  <a:outerShdw blurRad="38100" dist="38100" dir="2700000" algn="tl">
                    <a:srgbClr val="000000">
                      <a:alpha val="43137"/>
                    </a:srgbClr>
                  </a:outerShdw>
                </a:effectLst>
                <a:latin typeface="Adventure" pitchFamily="2" charset="0"/>
              </a:rPr>
              <a:t>История создания и публикации</a:t>
            </a:r>
            <a:r>
              <a:rPr lang="ru-RU" sz="1800" dirty="0"/>
              <a:t/>
            </a:r>
            <a:br>
              <a:rPr lang="ru-RU" sz="1800" dirty="0"/>
            </a:br>
            <a:endParaRPr lang="ru-RU" sz="1800" dirty="0">
              <a:effectLst>
                <a:outerShdw blurRad="38100" dist="38100" dir="2700000" algn="tl">
                  <a:srgbClr val="000000">
                    <a:alpha val="43137"/>
                  </a:srgbClr>
                </a:outerShdw>
              </a:effectLst>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par>
                          <p:cTn id="14" fill="hold">
                            <p:stCondLst>
                              <p:cond delay="6900"/>
                            </p:stCondLst>
                            <p:childTnLst>
                              <p:par>
                                <p:cTn id="15" presetID="10" presetClass="entr" presetSubtype="0" fill="hold" grpId="0" nodeType="afterEffect">
                                  <p:stCondLst>
                                    <p:cond delay="0"/>
                                  </p:stCondLst>
                                  <p:iterate type="wd">
                                    <p:tmPct val="10000"/>
                                  </p:iterate>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childTnLst>
                                </p:cTn>
                              </p:par>
                            </p:childTnLst>
                          </p:cTn>
                        </p:par>
                        <p:par>
                          <p:cTn id="18" fill="hold">
                            <p:stCondLst>
                              <p:cond delay="26300"/>
                            </p:stCondLst>
                            <p:childTnLst>
                              <p:par>
                                <p:cTn id="19" presetID="10" presetClass="entr" presetSubtype="0" fill="hold" grpId="0" nodeType="afterEffect">
                                  <p:stCondLst>
                                    <p:cond delay="0"/>
                                  </p:stCondLst>
                                  <p:iterate type="wd">
                                    <p:tmPct val="10000"/>
                                  </p:iterate>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374779"/>
            <a:ext cx="4757742" cy="4911741"/>
          </a:xfrm>
        </p:spPr>
        <p:txBody>
          <a:bodyPr>
            <a:normAutofit lnSpcReduction="10000"/>
          </a:bodyPr>
          <a:lstStyle/>
          <a:p>
            <a:pPr>
              <a:buNone/>
            </a:pPr>
            <a:r>
              <a:rPr lang="ru-RU" sz="1800" dirty="0" smtClean="0">
                <a:effectLst>
                  <a:outerShdw blurRad="38100" dist="38100" dir="2700000" algn="tl">
                    <a:srgbClr val="000000">
                      <a:alpha val="43137"/>
                    </a:srgbClr>
                  </a:outerShdw>
                </a:effectLst>
                <a:latin typeface="Adventure" pitchFamily="2" charset="0"/>
              </a:rPr>
              <a:t>	В </a:t>
            </a:r>
            <a:r>
              <a:rPr lang="ru-RU" sz="1800" dirty="0">
                <a:effectLst>
                  <a:outerShdw blurRad="38100" dist="38100" dir="2700000" algn="tl">
                    <a:srgbClr val="000000">
                      <a:alpha val="43137"/>
                    </a:srgbClr>
                  </a:outerShdw>
                </a:effectLst>
                <a:latin typeface="Adventure" pitchFamily="2" charset="0"/>
              </a:rPr>
              <a:t>декабре 1961 года Твардовский дал рукопись «Ивана Денисовича» для прочтения Чуковскому, Маршаку, Федину, Паустовскому,Эренбургу. По просьбе Твардовского они написали свои письменные отзывы о рассказе. Твардовский планировал использовать их при продвижении рукописи к печати.</a:t>
            </a:r>
          </a:p>
          <a:p>
            <a:pPr>
              <a:buNone/>
            </a:pPr>
            <a:r>
              <a:rPr lang="ru-RU" sz="1800" dirty="0" smtClean="0">
                <a:effectLst>
                  <a:outerShdw blurRad="38100" dist="38100" dir="2700000" algn="tl">
                    <a:srgbClr val="000000">
                      <a:alpha val="43137"/>
                    </a:srgbClr>
                  </a:outerShdw>
                </a:effectLst>
                <a:latin typeface="Adventure" pitchFamily="2" charset="0"/>
              </a:rPr>
              <a:t>	Чуковский </a:t>
            </a:r>
            <a:r>
              <a:rPr lang="ru-RU" sz="1800" dirty="0">
                <a:effectLst>
                  <a:outerShdw blurRad="38100" dist="38100" dir="2700000" algn="tl">
                    <a:srgbClr val="000000">
                      <a:alpha val="43137"/>
                    </a:srgbClr>
                  </a:outerShdw>
                </a:effectLst>
                <a:latin typeface="Adventure" pitchFamily="2" charset="0"/>
              </a:rPr>
              <a:t>назвал свой отзыв «Литературное чудо»:</a:t>
            </a:r>
          </a:p>
          <a:p>
            <a:pPr>
              <a:buNone/>
            </a:pPr>
            <a:r>
              <a:rPr lang="ru-RU" sz="1800" dirty="0" smtClean="0">
                <a:effectLst>
                  <a:outerShdw blurRad="38100" dist="38100" dir="2700000" algn="tl">
                    <a:srgbClr val="000000">
                      <a:alpha val="43137"/>
                    </a:srgbClr>
                  </a:outerShdw>
                </a:effectLst>
                <a:latin typeface="Adventure" pitchFamily="2" charset="0"/>
              </a:rPr>
              <a:t>	Шухов </a:t>
            </a:r>
            <a:r>
              <a:rPr lang="ru-RU" sz="1800" dirty="0">
                <a:effectLst>
                  <a:outerShdw blurRad="38100" dist="38100" dir="2700000" algn="tl">
                    <a:srgbClr val="000000">
                      <a:alpha val="43137"/>
                    </a:srgbClr>
                  </a:outerShdw>
                </a:effectLst>
                <a:latin typeface="Adventure" pitchFamily="2" charset="0"/>
              </a:rPr>
              <a:t>— обобщённый характер русского простого человека: жизнестойкий, «</a:t>
            </a:r>
            <a:r>
              <a:rPr lang="ru-RU" sz="1800" dirty="0" err="1">
                <a:effectLst>
                  <a:outerShdw blurRad="38100" dist="38100" dir="2700000" algn="tl">
                    <a:srgbClr val="000000">
                      <a:alpha val="43137"/>
                    </a:srgbClr>
                  </a:outerShdw>
                </a:effectLst>
                <a:latin typeface="Adventure" pitchFamily="2" charset="0"/>
              </a:rPr>
              <a:t>злоупорный</a:t>
            </a:r>
            <a:r>
              <a:rPr lang="ru-RU" sz="1800" dirty="0">
                <a:effectLst>
                  <a:outerShdw blurRad="38100" dist="38100" dir="2700000" algn="tl">
                    <a:srgbClr val="000000">
                      <a:alpha val="43137"/>
                    </a:srgbClr>
                  </a:outerShdw>
                </a:effectLst>
                <a:latin typeface="Adventure" pitchFamily="2" charset="0"/>
              </a:rPr>
              <a:t>», выносливый, мастер на все руки, лукавый — и добрый. Родной брат Василия Тёркина. Хотя о нём говорится здесь в третьем лице, весь рассказ написан ЕГО языком, полным юмора, колоритным и метким</a:t>
            </a:r>
          </a:p>
          <a:p>
            <a:endParaRPr lang="ru-RU" sz="1800" dirty="0">
              <a:effectLst>
                <a:outerShdw blurRad="38100" dist="38100" dir="2700000" algn="tl">
                  <a:srgbClr val="000000">
                    <a:alpha val="43137"/>
                  </a:srgbClr>
                </a:outerShdw>
              </a:effectLst>
              <a:latin typeface="Adventure" pitchFamily="2" charset="0"/>
            </a:endParaRPr>
          </a:p>
        </p:txBody>
      </p:sp>
      <p:sp>
        <p:nvSpPr>
          <p:cNvPr id="4" name="Заголовок 1"/>
          <p:cNvSpPr>
            <a:spLocks noGrp="1"/>
          </p:cNvSpPr>
          <p:nvPr>
            <p:ph type="title"/>
          </p:nvPr>
        </p:nvSpPr>
        <p:spPr>
          <a:xfrm>
            <a:off x="457200" y="428612"/>
            <a:ext cx="8229600" cy="1143000"/>
          </a:xfrm>
        </p:spPr>
        <p:txBody>
          <a:bodyPr>
            <a:normAutofit fontScale="90000"/>
          </a:bodyPr>
          <a:lstStyle/>
          <a:p>
            <a:r>
              <a:rPr lang="ru-RU" dirty="0" smtClean="0">
                <a:effectLst>
                  <a:outerShdw blurRad="38100" dist="38100" dir="2700000" algn="tl">
                    <a:srgbClr val="000000">
                      <a:alpha val="43137"/>
                    </a:srgbClr>
                  </a:outerShdw>
                </a:effectLst>
                <a:latin typeface="Adventure" pitchFamily="2" charset="0"/>
              </a:rPr>
              <a:t>Один день Ивана Денисовича</a:t>
            </a:r>
            <a:br>
              <a:rPr lang="ru-RU" dirty="0" smtClean="0">
                <a:effectLst>
                  <a:outerShdw blurRad="38100" dist="38100" dir="2700000" algn="tl">
                    <a:srgbClr val="000000">
                      <a:alpha val="43137"/>
                    </a:srgbClr>
                  </a:outerShdw>
                </a:effectLst>
                <a:latin typeface="Adventure" pitchFamily="2" charset="0"/>
              </a:rPr>
            </a:br>
            <a:r>
              <a:rPr lang="ru-RU" sz="2700" dirty="0">
                <a:latin typeface="Adventure" pitchFamily="2" charset="0"/>
              </a:rPr>
              <a:t> </a:t>
            </a:r>
            <a:r>
              <a:rPr lang="ru-RU" sz="2700" dirty="0">
                <a:effectLst>
                  <a:outerShdw blurRad="38100" dist="38100" dir="2700000" algn="tl">
                    <a:srgbClr val="000000">
                      <a:alpha val="43137"/>
                    </a:srgbClr>
                  </a:outerShdw>
                </a:effectLst>
                <a:latin typeface="Adventure" pitchFamily="2" charset="0"/>
              </a:rPr>
              <a:t>Первые отзывы. Редакционная работа</a:t>
            </a:r>
            <a:r>
              <a:rPr lang="ru-RU" sz="2400" b="1" dirty="0">
                <a:effectLst>
                  <a:outerShdw blurRad="38100" dist="38100" dir="2700000" algn="tl">
                    <a:srgbClr val="000000">
                      <a:alpha val="43137"/>
                    </a:srgbClr>
                  </a:outerShdw>
                </a:effectLst>
              </a:rPr>
              <a:t/>
            </a:r>
            <a:br>
              <a:rPr lang="ru-RU" sz="2400" b="1" dirty="0">
                <a:effectLst>
                  <a:outerShdw blurRad="38100" dist="38100" dir="2700000" algn="tl">
                    <a:srgbClr val="000000">
                      <a:alpha val="43137"/>
                    </a:srgbClr>
                  </a:outerShdw>
                </a:effectLst>
              </a:rPr>
            </a:br>
            <a:r>
              <a:rPr lang="ru-RU" sz="1800" dirty="0"/>
              <a:t/>
            </a:r>
            <a:br>
              <a:rPr lang="ru-RU" sz="1800" dirty="0"/>
            </a:br>
            <a:endParaRPr lang="ru-RU" sz="1800" dirty="0">
              <a:effectLst>
                <a:outerShdw blurRad="38100" dist="38100" dir="2700000" algn="tl">
                  <a:srgbClr val="000000">
                    <a:alpha val="43137"/>
                  </a:srgbClr>
                </a:outerShdw>
              </a:effectLst>
              <a:latin typeface="Adventure" pitchFamily="2" charset="0"/>
            </a:endParaRPr>
          </a:p>
        </p:txBody>
      </p:sp>
      <p:pic>
        <p:nvPicPr>
          <p:cNvPr id="5" name="Picture 6" descr="http://www.smolensklib.ru/kray2/regions/bibliog/tvardovskiy1.jpg"/>
          <p:cNvPicPr>
            <a:picLocks noChangeAspect="1" noChangeArrowheads="1"/>
          </p:cNvPicPr>
          <p:nvPr/>
        </p:nvPicPr>
        <p:blipFill>
          <a:blip r:embed="rId2"/>
          <a:srcRect/>
          <a:stretch>
            <a:fillRect/>
          </a:stretch>
        </p:blipFill>
        <p:spPr bwMode="auto">
          <a:xfrm>
            <a:off x="5429256" y="1500174"/>
            <a:ext cx="2651145" cy="359883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6" name="TextBox 5"/>
          <p:cNvSpPr txBox="1"/>
          <p:nvPr/>
        </p:nvSpPr>
        <p:spPr>
          <a:xfrm>
            <a:off x="6202382" y="5286388"/>
            <a:ext cx="1441452" cy="338554"/>
          </a:xfrm>
          <a:prstGeom prst="rect">
            <a:avLst/>
          </a:prstGeom>
          <a:noFill/>
        </p:spPr>
        <p:txBody>
          <a:bodyPr wrap="square" rtlCol="0">
            <a:spAutoFit/>
          </a:bodyPr>
          <a:lstStyle/>
          <a:p>
            <a:r>
              <a:rPr lang="ru-RU" sz="1600" i="1" dirty="0" smtClean="0"/>
              <a:t>Твардовский</a:t>
            </a:r>
            <a:endParaRPr lang="ru-RU" sz="1600" i="1"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childTnLst>
                          </p:cTn>
                        </p:par>
                        <p:par>
                          <p:cTn id="22" fill="hold">
                            <p:stCondLst>
                              <p:cond delay="70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20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74"/>
            <a:ext cx="8229600" cy="1143000"/>
          </a:xfrm>
        </p:spPr>
        <p:txBody>
          <a:bodyPr>
            <a:normAutofit fontScale="90000"/>
          </a:bodyPr>
          <a:lstStyle/>
          <a:p>
            <a:r>
              <a:rPr lang="ru-RU" dirty="0" smtClean="0">
                <a:effectLst>
                  <a:outerShdw blurRad="38100" dist="38100" dir="2700000" algn="tl">
                    <a:srgbClr val="000000">
                      <a:alpha val="43137"/>
                    </a:srgbClr>
                  </a:outerShdw>
                </a:effectLst>
                <a:latin typeface="Adventure" pitchFamily="2" charset="0"/>
              </a:rPr>
              <a:t>Один день Ивана Денисовича</a:t>
            </a:r>
            <a:br>
              <a:rPr lang="ru-RU" dirty="0" smtClean="0">
                <a:effectLst>
                  <a:outerShdw blurRad="38100" dist="38100" dir="2700000" algn="tl">
                    <a:srgbClr val="000000">
                      <a:alpha val="43137"/>
                    </a:srgbClr>
                  </a:outerShdw>
                </a:effectLst>
                <a:latin typeface="Adventure" pitchFamily="2" charset="0"/>
              </a:rPr>
            </a:br>
            <a:r>
              <a:rPr lang="ru-RU" sz="2700" dirty="0" smtClean="0">
                <a:effectLst>
                  <a:outerShdw blurRad="38100" dist="38100" dir="2700000" algn="tl">
                    <a:srgbClr val="000000">
                      <a:alpha val="43137"/>
                    </a:srgbClr>
                  </a:outerShdw>
                </a:effectLst>
                <a:latin typeface="Adventure" pitchFamily="2" charset="0"/>
              </a:rPr>
              <a:t>«Иван Денисович», Твардовский и Хрущёв</a:t>
            </a:r>
            <a:r>
              <a:rPr lang="ru-RU" b="1" dirty="0" smtClean="0"/>
              <a:t/>
            </a:r>
            <a:br>
              <a:rPr lang="ru-RU" b="1" dirty="0" smtClean="0"/>
            </a:br>
            <a:endParaRPr lang="ru-RU" dirty="0"/>
          </a:p>
        </p:txBody>
      </p:sp>
      <p:sp>
        <p:nvSpPr>
          <p:cNvPr id="3" name="Содержимое 2"/>
          <p:cNvSpPr>
            <a:spLocks noGrp="1"/>
          </p:cNvSpPr>
          <p:nvPr>
            <p:ph idx="1"/>
          </p:nvPr>
        </p:nvSpPr>
        <p:spPr>
          <a:xfrm>
            <a:off x="2928926" y="1071546"/>
            <a:ext cx="5757874" cy="5786454"/>
          </a:xfrm>
        </p:spPr>
        <p:txBody>
          <a:bodyPr>
            <a:normAutofit fontScale="55000" lnSpcReduction="20000"/>
          </a:bodyPr>
          <a:lstStyle/>
          <a:p>
            <a:pPr>
              <a:buNone/>
            </a:pPr>
            <a:r>
              <a:rPr lang="ru-RU" dirty="0" smtClean="0">
                <a:effectLst>
                  <a:outerShdw blurRad="38100" dist="38100" dir="2700000" algn="tl">
                    <a:srgbClr val="000000">
                      <a:alpha val="43137"/>
                    </a:srgbClr>
                  </a:outerShdw>
                </a:effectLst>
                <a:latin typeface="Adventure" pitchFamily="2" charset="0"/>
              </a:rPr>
              <a:t>	В июле 1962 года Твардовский, чувствуя цензурную непроходимость рассказа в печать по политическим мотивам, составил краткое предисловие к рассказу и письмо на имя Первого секретаря ЦК КПСС, Председателя Совета Министров СССР </a:t>
            </a:r>
            <a:r>
              <a:rPr lang="en-US" dirty="0" smtClean="0">
                <a:effectLst>
                  <a:outerShdw blurRad="38100" dist="38100" dir="2700000" algn="tl">
                    <a:srgbClr val="000000">
                      <a:alpha val="43137"/>
                    </a:srgbClr>
                  </a:outerShdw>
                </a:effectLst>
                <a:latin typeface="Adventure" pitchFamily="2" charset="0"/>
              </a:rPr>
              <a:t>  </a:t>
            </a:r>
            <a:r>
              <a:rPr lang="ru-RU" dirty="0" smtClean="0">
                <a:effectLst>
                  <a:outerShdw blurRad="38100" dist="38100" dir="2700000" algn="tl">
                    <a:srgbClr val="000000">
                      <a:alpha val="43137"/>
                    </a:srgbClr>
                  </a:outerShdw>
                </a:effectLst>
                <a:latin typeface="Adventure" pitchFamily="2" charset="0"/>
              </a:rPr>
              <a:t>Н. С. Хрущёва с краткой оценкой произведения</a:t>
            </a:r>
            <a:r>
              <a:rPr lang="ru-RU" baseline="30000" dirty="0" smtClean="0">
                <a:effectLst>
                  <a:outerShdw blurRad="38100" dist="38100" dir="2700000" algn="tl">
                    <a:srgbClr val="000000">
                      <a:alpha val="43137"/>
                    </a:srgbClr>
                  </a:outerShdw>
                </a:effectLst>
                <a:latin typeface="Adventure" pitchFamily="2" charset="0"/>
              </a:rPr>
              <a:t>.</a:t>
            </a:r>
            <a:r>
              <a:rPr lang="ru-RU" dirty="0" smtClean="0">
                <a:effectLst>
                  <a:outerShdw blurRad="38100" dist="38100" dir="2700000" algn="tl">
                    <a:srgbClr val="000000">
                      <a:alpha val="43137"/>
                    </a:srgbClr>
                  </a:outerShdw>
                </a:effectLst>
                <a:latin typeface="Adventure" pitchFamily="2" charset="0"/>
              </a:rPr>
              <a:t> 6 августа Твардовский передал письмо и рукопись «Ивана Денисовича» помощнику Хрущёва В. Лебедеву:</a:t>
            </a:r>
          </a:p>
          <a:p>
            <a:pPr>
              <a:buNone/>
            </a:pPr>
            <a:r>
              <a:rPr lang="ru-RU" dirty="0" smtClean="0">
                <a:effectLst>
                  <a:outerShdw blurRad="38100" dist="38100" dir="2700000" algn="tl">
                    <a:srgbClr val="000000">
                      <a:alpha val="43137"/>
                    </a:srgbClr>
                  </a:outerShdw>
                </a:effectLst>
                <a:latin typeface="Adventure" pitchFamily="2" charset="0"/>
              </a:rPr>
              <a:t>	&lt;…&gt; Речь идёт о поразительно талантливой повести А. Солженицына «Один день Ивана Денисовича». Имя этого автора до сих пор никому не было известно, но завтра может стать одним из замечательных имён нашей литературы.</a:t>
            </a:r>
            <a:br>
              <a:rPr lang="ru-RU" dirty="0" smtClean="0">
                <a:effectLst>
                  <a:outerShdw blurRad="38100" dist="38100" dir="2700000" algn="tl">
                    <a:srgbClr val="000000">
                      <a:alpha val="43137"/>
                    </a:srgbClr>
                  </a:outerShdw>
                </a:effectLst>
                <a:latin typeface="Adventure" pitchFamily="2" charset="0"/>
              </a:rPr>
            </a:br>
            <a:r>
              <a:rPr lang="ru-RU" dirty="0" smtClean="0">
                <a:effectLst>
                  <a:outerShdw blurRad="38100" dist="38100" dir="2700000" algn="tl">
                    <a:srgbClr val="000000">
                      <a:alpha val="43137"/>
                    </a:srgbClr>
                  </a:outerShdw>
                </a:effectLst>
                <a:latin typeface="Adventure" pitchFamily="2" charset="0"/>
              </a:rPr>
              <a:t>Это не только моё глубокое убеждение. К единодушной высокой оценке этой редкой литературной находки моими соредакторами по журналу «Новый мир», в том числе К. Фединым, присоединяются и голоса других видных писателей и критиков, имевших возможность ознакомиться с ней в рукописи.</a:t>
            </a:r>
            <a:br>
              <a:rPr lang="ru-RU" dirty="0" smtClean="0">
                <a:effectLst>
                  <a:outerShdw blurRad="38100" dist="38100" dir="2700000" algn="tl">
                    <a:srgbClr val="000000">
                      <a:alpha val="43137"/>
                    </a:srgbClr>
                  </a:outerShdw>
                </a:effectLst>
                <a:latin typeface="Adventure" pitchFamily="2" charset="0"/>
              </a:rPr>
            </a:br>
            <a:r>
              <a:rPr lang="ru-RU" dirty="0" smtClean="0">
                <a:effectLst>
                  <a:outerShdw blurRad="38100" dist="38100" dir="2700000" algn="tl">
                    <a:srgbClr val="000000">
                      <a:alpha val="43137"/>
                    </a:srgbClr>
                  </a:outerShdw>
                </a:effectLst>
                <a:latin typeface="Adventure" pitchFamily="2" charset="0"/>
              </a:rPr>
              <a:t>&lt;…&gt; Никита Сергеевич, если Вы найдёте возможность уделить внимание этой рукописи, я буду счастлив, как если бы речь шла о моём собственном произведении.</a:t>
            </a:r>
          </a:p>
          <a:p>
            <a:endParaRPr lang="ru-RU" dirty="0">
              <a:effectLst>
                <a:outerShdw blurRad="38100" dist="38100" dir="2700000" algn="tl">
                  <a:srgbClr val="000000">
                    <a:alpha val="43137"/>
                  </a:srgbClr>
                </a:outerShdw>
              </a:effectLst>
              <a:latin typeface="Adventure" pitchFamily="2" charset="0"/>
            </a:endParaRPr>
          </a:p>
        </p:txBody>
      </p:sp>
      <p:pic>
        <p:nvPicPr>
          <p:cNvPr id="29698" name="Picture 2" descr="http://upload.wikimedia.org/wikipedia/ru/thumb/f/fc/Ivan_denisovich_2.jpg/300px-Ivan_denisovich_2.jpg"/>
          <p:cNvPicPr>
            <a:picLocks noChangeAspect="1" noChangeArrowheads="1"/>
          </p:cNvPicPr>
          <p:nvPr/>
        </p:nvPicPr>
        <p:blipFill>
          <a:blip r:embed="rId2"/>
          <a:srcRect/>
          <a:stretch>
            <a:fillRect/>
          </a:stretch>
        </p:blipFill>
        <p:spPr bwMode="auto">
          <a:xfrm rot="20790010">
            <a:off x="190662" y="1520716"/>
            <a:ext cx="2857500" cy="197167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9700" name="Picture 4" descr="http://lib.aldebaran.ru/books/solzhenicyn_aleksandr/solzhenicyn_aleksandr_odin_den_ivana_denisovicha/cover.jpg"/>
          <p:cNvPicPr>
            <a:picLocks noChangeAspect="1" noChangeArrowheads="1"/>
          </p:cNvPicPr>
          <p:nvPr/>
        </p:nvPicPr>
        <p:blipFill>
          <a:blip r:embed="rId3"/>
          <a:srcRect/>
          <a:stretch>
            <a:fillRect/>
          </a:stretch>
        </p:blipFill>
        <p:spPr bwMode="auto">
          <a:xfrm>
            <a:off x="1142976" y="3929066"/>
            <a:ext cx="1571636" cy="2401460"/>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55" presetClass="entr" presetSubtype="0" fill="hold" nodeType="afterEffect">
                                  <p:stCondLst>
                                    <p:cond delay="0"/>
                                  </p:stCondLst>
                                  <p:childTnLst>
                                    <p:set>
                                      <p:cBhvr>
                                        <p:cTn id="16" dur="1" fill="hold">
                                          <p:stCondLst>
                                            <p:cond delay="0"/>
                                          </p:stCondLst>
                                        </p:cTn>
                                        <p:tgtEl>
                                          <p:spTgt spid="29698"/>
                                        </p:tgtEl>
                                        <p:attrNameLst>
                                          <p:attrName>style.visibility</p:attrName>
                                        </p:attrNameLst>
                                      </p:cBhvr>
                                      <p:to>
                                        <p:strVal val="visible"/>
                                      </p:to>
                                    </p:set>
                                    <p:anim calcmode="lin" valueType="num">
                                      <p:cBhvr>
                                        <p:cTn id="17" dur="1000" fill="hold"/>
                                        <p:tgtEl>
                                          <p:spTgt spid="29698"/>
                                        </p:tgtEl>
                                        <p:attrNameLst>
                                          <p:attrName>ppt_w</p:attrName>
                                        </p:attrNameLst>
                                      </p:cBhvr>
                                      <p:tavLst>
                                        <p:tav tm="0">
                                          <p:val>
                                            <p:strVal val="#ppt_w*0.70"/>
                                          </p:val>
                                        </p:tav>
                                        <p:tav tm="100000">
                                          <p:val>
                                            <p:strVal val="#ppt_w"/>
                                          </p:val>
                                        </p:tav>
                                      </p:tavLst>
                                    </p:anim>
                                    <p:anim calcmode="lin" valueType="num">
                                      <p:cBhvr>
                                        <p:cTn id="18" dur="1000" fill="hold"/>
                                        <p:tgtEl>
                                          <p:spTgt spid="29698"/>
                                        </p:tgtEl>
                                        <p:attrNameLst>
                                          <p:attrName>ppt_h</p:attrName>
                                        </p:attrNameLst>
                                      </p:cBhvr>
                                      <p:tavLst>
                                        <p:tav tm="0">
                                          <p:val>
                                            <p:strVal val="#ppt_h"/>
                                          </p:val>
                                        </p:tav>
                                        <p:tav tm="100000">
                                          <p:val>
                                            <p:strVal val="#ppt_h"/>
                                          </p:val>
                                        </p:tav>
                                      </p:tavLst>
                                    </p:anim>
                                    <p:animEffect transition="in" filter="fade">
                                      <p:cBhvr>
                                        <p:cTn id="19" dur="1000"/>
                                        <p:tgtEl>
                                          <p:spTgt spid="29698"/>
                                        </p:tgtEl>
                                      </p:cBhvr>
                                    </p:animEffect>
                                  </p:childTnLst>
                                </p:cTn>
                              </p:par>
                            </p:childTnLst>
                          </p:cTn>
                        </p:par>
                        <p:par>
                          <p:cTn id="20" fill="hold">
                            <p:stCondLst>
                              <p:cond delay="4000"/>
                            </p:stCondLst>
                            <p:childTnLst>
                              <p:par>
                                <p:cTn id="21" presetID="55" presetClass="entr" presetSubtype="0" fill="hold" nodeType="afterEffect">
                                  <p:stCondLst>
                                    <p:cond delay="0"/>
                                  </p:stCondLst>
                                  <p:childTnLst>
                                    <p:set>
                                      <p:cBhvr>
                                        <p:cTn id="22" dur="1" fill="hold">
                                          <p:stCondLst>
                                            <p:cond delay="0"/>
                                          </p:stCondLst>
                                        </p:cTn>
                                        <p:tgtEl>
                                          <p:spTgt spid="29700"/>
                                        </p:tgtEl>
                                        <p:attrNameLst>
                                          <p:attrName>style.visibility</p:attrName>
                                        </p:attrNameLst>
                                      </p:cBhvr>
                                      <p:to>
                                        <p:strVal val="visible"/>
                                      </p:to>
                                    </p:set>
                                    <p:anim calcmode="lin" valueType="num">
                                      <p:cBhvr>
                                        <p:cTn id="23" dur="1000" fill="hold"/>
                                        <p:tgtEl>
                                          <p:spTgt spid="29700"/>
                                        </p:tgtEl>
                                        <p:attrNameLst>
                                          <p:attrName>ppt_w</p:attrName>
                                        </p:attrNameLst>
                                      </p:cBhvr>
                                      <p:tavLst>
                                        <p:tav tm="0">
                                          <p:val>
                                            <p:strVal val="#ppt_w*0.70"/>
                                          </p:val>
                                        </p:tav>
                                        <p:tav tm="100000">
                                          <p:val>
                                            <p:strVal val="#ppt_w"/>
                                          </p:val>
                                        </p:tav>
                                      </p:tavLst>
                                    </p:anim>
                                    <p:anim calcmode="lin" valueType="num">
                                      <p:cBhvr>
                                        <p:cTn id="24" dur="1000" fill="hold"/>
                                        <p:tgtEl>
                                          <p:spTgt spid="29700"/>
                                        </p:tgtEl>
                                        <p:attrNameLst>
                                          <p:attrName>ppt_h</p:attrName>
                                        </p:attrNameLst>
                                      </p:cBhvr>
                                      <p:tavLst>
                                        <p:tav tm="0">
                                          <p:val>
                                            <p:strVal val="#ppt_h"/>
                                          </p:val>
                                        </p:tav>
                                        <p:tav tm="100000">
                                          <p:val>
                                            <p:strVal val="#ppt_h"/>
                                          </p:val>
                                        </p:tav>
                                      </p:tavLst>
                                    </p:anim>
                                    <p:animEffect transition="in" filter="fade">
                                      <p:cBhvr>
                                        <p:cTn id="25" dur="1000"/>
                                        <p:tgtEl>
                                          <p:spTgt spid="29700"/>
                                        </p:tgtEl>
                                      </p:cBhvr>
                                    </p:animEffect>
                                  </p:childTnLst>
                                </p:cTn>
                              </p:par>
                            </p:childTnLst>
                          </p:cTn>
                        </p:par>
                        <p:par>
                          <p:cTn id="26" fill="hold">
                            <p:stCondLst>
                              <p:cond delay="5000"/>
                            </p:stCondLst>
                            <p:childTnLst>
                              <p:par>
                                <p:cTn id="27" presetID="10" presetClass="entr" presetSubtype="0" fill="hold" grpId="0" nodeType="after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fade">
                                      <p:cBhvr>
                                        <p:cTn id="29"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1"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Заголовок 1"/>
          <p:cNvSpPr>
            <a:spLocks noGrp="1"/>
          </p:cNvSpPr>
          <p:nvPr>
            <p:ph type="title"/>
          </p:nvPr>
        </p:nvSpPr>
        <p:spPr>
          <a:xfrm>
            <a:off x="608007" y="185733"/>
            <a:ext cx="8229600" cy="1143000"/>
          </a:xfrm>
        </p:spPr>
        <p:txBody>
          <a:bodyPr/>
          <a:lstStyle/>
          <a:p>
            <a:r>
              <a:rPr lang="ru-RU" dirty="0" smtClean="0">
                <a:effectLst>
                  <a:outerShdw blurRad="38100" dist="38100" dir="2700000" algn="tl">
                    <a:srgbClr val="000000">
                      <a:alpha val="43137"/>
                    </a:srgbClr>
                  </a:outerShdw>
                </a:effectLst>
                <a:latin typeface="Adventure" pitchFamily="2" charset="0"/>
              </a:rPr>
              <a:t>Биография</a:t>
            </a:r>
            <a:endParaRPr lang="ru-RU" dirty="0">
              <a:effectLst>
                <a:outerShdw blurRad="38100" dist="38100" dir="2700000" algn="tl">
                  <a:srgbClr val="000000">
                    <a:alpha val="43137"/>
                  </a:srgbClr>
                </a:outerShdw>
              </a:effectLst>
              <a:latin typeface="Adventure" pitchFamily="2" charset="0"/>
            </a:endParaRPr>
          </a:p>
        </p:txBody>
      </p:sp>
      <p:sp>
        <p:nvSpPr>
          <p:cNvPr id="3" name="Содержимое 2"/>
          <p:cNvSpPr>
            <a:spLocks noGrp="1"/>
          </p:cNvSpPr>
          <p:nvPr>
            <p:ph idx="1"/>
          </p:nvPr>
        </p:nvSpPr>
        <p:spPr>
          <a:xfrm>
            <a:off x="971550" y="1425578"/>
            <a:ext cx="3960813" cy="4525963"/>
          </a:xfrm>
        </p:spPr>
        <p:txBody>
          <a:bodyPr>
            <a:normAutofit/>
          </a:bodyPr>
          <a:lstStyle/>
          <a:p>
            <a:pPr>
              <a:buNone/>
            </a:pPr>
            <a:r>
              <a:rPr lang="ru-RU" sz="1800" dirty="0" smtClean="0">
                <a:solidFill>
                  <a:schemeClr val="tx1"/>
                </a:solidFill>
                <a:effectLst>
                  <a:outerShdw blurRad="38100" dist="38100" dir="2700000" algn="tl">
                    <a:srgbClr val="000000">
                      <a:alpha val="43137"/>
                    </a:srgbClr>
                  </a:outerShdw>
                </a:effectLst>
                <a:latin typeface="Adventure" pitchFamily="2" charset="0"/>
              </a:rPr>
              <a:t>	Получил широкую известность, помимо литературных произведений (как правило, затрагивающих острые общественно-политические темы), также историко-публицистическими произведениями об истории России XIX—XX веков. Диссидент, в течение нескольких десятилетий (1960-е — 1980-е годы) активно выступавший против политического строя СССР и политики его властей. В последнее время находился на консервативных позициях.</a:t>
            </a:r>
            <a:endParaRPr lang="ru-RU" sz="1800" dirty="0">
              <a:effectLst>
                <a:outerShdw blurRad="38100" dist="38100" dir="2700000" algn="tl">
                  <a:srgbClr val="000000">
                    <a:alpha val="43137"/>
                  </a:srgbClr>
                </a:outerShdw>
              </a:effectLst>
              <a:latin typeface="Adventure" pitchFamily="2" charset="0"/>
            </a:endParaRPr>
          </a:p>
        </p:txBody>
      </p:sp>
      <p:pic>
        <p:nvPicPr>
          <p:cNvPr id="1026" name="Picture 2" descr="C:\Documents and Settings\Администратор\Рабочий стол\солженицын\864859f3e91087ca7be93f76a90ef58c.jpg"/>
          <p:cNvPicPr>
            <a:picLocks noChangeAspect="1" noChangeArrowheads="1"/>
          </p:cNvPicPr>
          <p:nvPr/>
        </p:nvPicPr>
        <p:blipFill>
          <a:blip r:embed="rId3"/>
          <a:srcRect/>
          <a:stretch>
            <a:fillRect/>
          </a:stretch>
        </p:blipFill>
        <p:spPr bwMode="auto">
          <a:xfrm>
            <a:off x="5292726" y="1638533"/>
            <a:ext cx="2882904" cy="431300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71488"/>
            <a:ext cx="8229600" cy="1143000"/>
          </a:xfrm>
        </p:spPr>
        <p:txBody>
          <a:bodyPr>
            <a:normAutofit fontScale="90000"/>
          </a:bodyPr>
          <a:lstStyle/>
          <a:p>
            <a:r>
              <a:rPr lang="ru-RU" dirty="0" smtClean="0">
                <a:effectLst>
                  <a:outerShdw blurRad="38100" dist="38100" dir="2700000" algn="tl">
                    <a:srgbClr val="000000">
                      <a:alpha val="43137"/>
                    </a:srgbClr>
                  </a:outerShdw>
                </a:effectLst>
                <a:latin typeface="Adventure" pitchFamily="2" charset="0"/>
              </a:rPr>
              <a:t>Один день Ивана Денисовича</a:t>
            </a:r>
            <a:br>
              <a:rPr lang="ru-RU" dirty="0" smtClean="0">
                <a:effectLst>
                  <a:outerShdw blurRad="38100" dist="38100" dir="2700000" algn="tl">
                    <a:srgbClr val="000000">
                      <a:alpha val="43137"/>
                    </a:srgbClr>
                  </a:outerShdw>
                </a:effectLst>
                <a:latin typeface="Adventure" pitchFamily="2" charset="0"/>
              </a:rPr>
            </a:br>
            <a:r>
              <a:rPr lang="ru-RU" sz="2700" b="1" dirty="0" smtClean="0">
                <a:effectLst>
                  <a:outerShdw blurRad="38100" dist="38100" dir="2700000" algn="tl">
                    <a:srgbClr val="000000">
                      <a:alpha val="43137"/>
                    </a:srgbClr>
                  </a:outerShdw>
                </a:effectLst>
                <a:latin typeface="Adventure" pitchFamily="2" charset="0"/>
              </a:rPr>
              <a:t> </a:t>
            </a:r>
            <a:r>
              <a:rPr lang="ru-RU" sz="2700" dirty="0" smtClean="0">
                <a:effectLst>
                  <a:outerShdw blurRad="38100" dist="38100" dir="2700000" algn="tl">
                    <a:srgbClr val="000000">
                      <a:alpha val="43137"/>
                    </a:srgbClr>
                  </a:outerShdw>
                </a:effectLst>
                <a:latin typeface="Adventure" pitchFamily="2" charset="0"/>
              </a:rPr>
              <a:t>«Иван Денисович» вышел в свет</a:t>
            </a:r>
            <a:r>
              <a:rPr lang="ru-RU" b="1" dirty="0" smtClean="0"/>
              <a:t/>
            </a:r>
            <a:br>
              <a:rPr lang="ru-RU" b="1" dirty="0" smtClean="0"/>
            </a:br>
            <a:endParaRPr lang="ru-RU" dirty="0"/>
          </a:p>
        </p:txBody>
      </p:sp>
      <p:sp>
        <p:nvSpPr>
          <p:cNvPr id="3" name="Содержимое 2"/>
          <p:cNvSpPr>
            <a:spLocks noGrp="1"/>
          </p:cNvSpPr>
          <p:nvPr>
            <p:ph idx="1"/>
          </p:nvPr>
        </p:nvSpPr>
        <p:spPr/>
        <p:txBody>
          <a:bodyPr>
            <a:normAutofit fontScale="92500" lnSpcReduction="10000"/>
          </a:bodyPr>
          <a:lstStyle/>
          <a:p>
            <a:pPr>
              <a:buNone/>
            </a:pPr>
            <a:r>
              <a:rPr lang="en-US" sz="1800" dirty="0" smtClean="0">
                <a:effectLst>
                  <a:outerShdw blurRad="38100" dist="38100" dir="2700000" algn="tl">
                    <a:srgbClr val="000000">
                      <a:alpha val="43137"/>
                    </a:srgbClr>
                  </a:outerShdw>
                </a:effectLst>
                <a:latin typeface="Adventure" pitchFamily="2" charset="0"/>
              </a:rPr>
              <a:t>	</a:t>
            </a:r>
            <a:r>
              <a:rPr lang="ru-RU" sz="1800" dirty="0" smtClean="0">
                <a:effectLst>
                  <a:outerShdw blurRad="38100" dist="38100" dir="2700000" algn="tl">
                    <a:srgbClr val="000000">
                      <a:alpha val="43137"/>
                    </a:srgbClr>
                  </a:outerShdw>
                </a:effectLst>
                <a:latin typeface="Adventure" pitchFamily="2" charset="0"/>
              </a:rPr>
              <a:t>18 ноября 1962 года тираж журнала «Новый мир» № 11 с «Одним днём» был отпечатан и стал распространяться по стране. Вечером 19 ноября около 2 000 экземпляров журнала были завезены в Кремль для участников очередного пленума ЦК КПСС. Первоначально тираж журнала составлял 96 900 экземпляров, но по разрешению ЦК КПСС было отпечатано ещё 25 000.</a:t>
            </a:r>
          </a:p>
          <a:p>
            <a:pPr>
              <a:buNone/>
            </a:pPr>
            <a:r>
              <a:rPr lang="en-US" sz="1800" dirty="0" smtClean="0">
                <a:effectLst>
                  <a:outerShdw blurRad="38100" dist="38100" dir="2700000" algn="tl">
                    <a:srgbClr val="000000">
                      <a:alpha val="43137"/>
                    </a:srgbClr>
                  </a:outerShdw>
                </a:effectLst>
                <a:latin typeface="Adventure" pitchFamily="2" charset="0"/>
              </a:rPr>
              <a:t>	</a:t>
            </a:r>
            <a:r>
              <a:rPr lang="ru-RU" sz="1800" dirty="0" smtClean="0">
                <a:effectLst>
                  <a:outerShdw blurRad="38100" dist="38100" dir="2700000" algn="tl">
                    <a:srgbClr val="000000">
                      <a:alpha val="43137"/>
                    </a:srgbClr>
                  </a:outerShdw>
                </a:effectLst>
                <a:latin typeface="Adventure" pitchFamily="2" charset="0"/>
              </a:rPr>
              <a:t>Весть об этой публикации облетает весь мир. Солженицын сразу становится знаменитостью</a:t>
            </a:r>
            <a:r>
              <a:rPr lang="ru-RU" sz="1800" baseline="30000" dirty="0" smtClean="0">
                <a:effectLst>
                  <a:outerShdw blurRad="38100" dist="38100" dir="2700000" algn="tl">
                    <a:srgbClr val="000000">
                      <a:alpha val="43137"/>
                    </a:srgbClr>
                  </a:outerShdw>
                </a:effectLst>
                <a:latin typeface="Adventure" pitchFamily="2" charset="0"/>
              </a:rPr>
              <a:t>.</a:t>
            </a:r>
            <a:endParaRPr lang="ru-RU" sz="1800" dirty="0" smtClean="0">
              <a:effectLst>
                <a:outerShdw blurRad="38100" dist="38100" dir="2700000" algn="tl">
                  <a:srgbClr val="000000">
                    <a:alpha val="43137"/>
                  </a:srgbClr>
                </a:outerShdw>
              </a:effectLst>
              <a:latin typeface="Adventure" pitchFamily="2" charset="0"/>
            </a:endParaRPr>
          </a:p>
          <a:p>
            <a:pPr>
              <a:buNone/>
            </a:pPr>
            <a:r>
              <a:rPr lang="en-US" sz="1800" dirty="0" smtClean="0">
                <a:effectLst>
                  <a:outerShdw blurRad="38100" dist="38100" dir="2700000" algn="tl">
                    <a:srgbClr val="000000">
                      <a:alpha val="43137"/>
                    </a:srgbClr>
                  </a:outerShdw>
                </a:effectLst>
                <a:latin typeface="Adventure" pitchFamily="2" charset="0"/>
              </a:rPr>
              <a:t>	</a:t>
            </a:r>
            <a:r>
              <a:rPr lang="ru-RU" sz="1800" dirty="0" smtClean="0">
                <a:effectLst>
                  <a:outerShdw blurRad="38100" dist="38100" dir="2700000" algn="tl">
                    <a:srgbClr val="000000">
                      <a:alpha val="43137"/>
                    </a:srgbClr>
                  </a:outerShdw>
                </a:effectLst>
                <a:latin typeface="Adventure" pitchFamily="2" charset="0"/>
              </a:rPr>
              <a:t>30 декабря 1962 года Солженицын был принят в члены Союза писателей СССР</a:t>
            </a:r>
          </a:p>
          <a:p>
            <a:pPr>
              <a:buNone/>
            </a:pPr>
            <a:r>
              <a:rPr lang="ru-RU" sz="1800" dirty="0" smtClean="0">
                <a:effectLst>
                  <a:outerShdw blurRad="38100" dist="38100" dir="2700000" algn="tl">
                    <a:srgbClr val="000000">
                      <a:alpha val="43137"/>
                    </a:srgbClr>
                  </a:outerShdw>
                </a:effectLst>
                <a:latin typeface="Adventure" pitchFamily="2" charset="0"/>
              </a:rPr>
              <a:t>	Потоком поступали Солженицыну письма читателей:</a:t>
            </a:r>
          </a:p>
          <a:p>
            <a:pPr>
              <a:buNone/>
            </a:pPr>
            <a:r>
              <a:rPr lang="ru-RU" sz="1800" dirty="0" smtClean="0">
                <a:effectLst>
                  <a:outerShdw blurRad="38100" dist="38100" dir="2700000" algn="tl">
                    <a:srgbClr val="000000">
                      <a:alpha val="43137"/>
                    </a:srgbClr>
                  </a:outerShdw>
                </a:effectLst>
                <a:latin typeface="Adventure" pitchFamily="2" charset="0"/>
              </a:rPr>
              <a:t>	…когда напечатался «Иван Денисович», то со всей России как взорвались письма ко мне, и в письмах люди писали, что они пережили, что у кого было. Или настаивали встретиться со мной и рассказать, и я стал встречаться. Все просили меня, автора первой лагерной повести, писать ещё, ещё, описать весь этот лагерный мир. Они не знали моего замысла и не знали, сколько у меня уже написано, но несли и несли мне недостающий материал.</a:t>
            </a:r>
            <a:br>
              <a:rPr lang="ru-RU" sz="1800" dirty="0" smtClean="0">
                <a:effectLst>
                  <a:outerShdw blurRad="38100" dist="38100" dir="2700000" algn="tl">
                    <a:srgbClr val="000000">
                      <a:alpha val="43137"/>
                    </a:srgbClr>
                  </a:outerShdw>
                </a:effectLst>
                <a:latin typeface="Adventure" pitchFamily="2" charset="0"/>
              </a:rPr>
            </a:br>
            <a:r>
              <a:rPr lang="ru-RU" sz="1800" dirty="0" smtClean="0">
                <a:effectLst>
                  <a:outerShdw blurRad="38100" dist="38100" dir="2700000" algn="tl">
                    <a:srgbClr val="000000">
                      <a:alpha val="43137"/>
                    </a:srgbClr>
                  </a:outerShdw>
                </a:effectLst>
                <a:latin typeface="Adventure" pitchFamily="2" charset="0"/>
              </a:rPr>
              <a:t>…так я собрал неописуемый материал, который в Советском Союзе и собрать нельзя, — только благодаря «Ивану Денисовичу». Так что он стал как пьедесталом для «Архипелага ГУЛАГа»</a:t>
            </a:r>
          </a:p>
          <a:p>
            <a:endParaRPr lang="ru-RU" sz="1800" dirty="0">
              <a:effectLst>
                <a:outerShdw blurRad="38100" dist="38100" dir="2700000" algn="tl">
                  <a:srgbClr val="000000">
                    <a:alpha val="43137"/>
                  </a:srgbClr>
                </a:outerShdw>
              </a:effectLst>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childTnLst>
                          </p:cTn>
                        </p:par>
                        <p:par>
                          <p:cTn id="26" fill="hold">
                            <p:stCondLst>
                              <p:cond delay="5000"/>
                            </p:stCondLst>
                            <p:childTnLst>
                              <p:par>
                                <p:cTn id="27" presetID="10" presetClass="entr" presetSubtype="0" fill="hold" grpId="0" nodeType="after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Один день Ивана Денисовича</a:t>
            </a:r>
            <a:endParaRPr lang="ru-RU" dirty="0"/>
          </a:p>
        </p:txBody>
      </p:sp>
      <p:sp>
        <p:nvSpPr>
          <p:cNvPr id="3" name="Содержимое 2"/>
          <p:cNvSpPr>
            <a:spLocks noGrp="1"/>
          </p:cNvSpPr>
          <p:nvPr>
            <p:ph idx="1"/>
          </p:nvPr>
        </p:nvSpPr>
        <p:spPr>
          <a:xfrm>
            <a:off x="457200" y="1285861"/>
            <a:ext cx="5114932" cy="5429288"/>
          </a:xfrm>
        </p:spPr>
        <p:txBody>
          <a:bodyPr>
            <a:normAutofit fontScale="92500" lnSpcReduction="10000"/>
          </a:bodyPr>
          <a:lstStyle/>
          <a:p>
            <a:pPr>
              <a:buNone/>
            </a:pPr>
            <a:r>
              <a:rPr lang="ru-RU" sz="1700" dirty="0" smtClean="0">
                <a:effectLst>
                  <a:outerShdw blurRad="38100" dist="38100" dir="2700000" algn="tl">
                    <a:srgbClr val="000000">
                      <a:alpha val="43137"/>
                    </a:srgbClr>
                  </a:outerShdw>
                </a:effectLst>
                <a:latin typeface="Adventure" pitchFamily="2" charset="0"/>
              </a:rPr>
              <a:t>	"Один день Ивана Денисовича" связан с одним из фактов биографии самого автора Экибастузским особым лагерем, где зимой 1950-51 г. на общих работах был создан этот рассказ.</a:t>
            </a:r>
          </a:p>
          <a:p>
            <a:pPr>
              <a:buNone/>
            </a:pPr>
            <a:r>
              <a:rPr lang="ru-RU" sz="1700" dirty="0" smtClean="0">
                <a:effectLst>
                  <a:outerShdw blurRad="38100" dist="38100" dir="2700000" algn="tl">
                    <a:srgbClr val="000000">
                      <a:alpha val="43137"/>
                    </a:srgbClr>
                  </a:outerShdw>
                </a:effectLst>
                <a:latin typeface="Adventure" pitchFamily="2" charset="0"/>
              </a:rPr>
              <a:t>	Главный герой рассказа Солженицына это Иван Денисович Шухов, обычный узник сталинского лагеря. В этом рассказе автор от лица своего героя повествует о всего одном дне из трех тысяч шестисот пятидесяти трех дней срока Ивана Денисовича. Но и этого дня хватит чтобы понять то, какая обстановка царила в лагере, какие существовали порядки и законы, узнать о жизни заключенных, ужаснуться этому. Лагерь это особый мир, существующий отдельно, параллельно нашему. Здесь совсем другие законы, отличающиеся от привычных нам, каждый здесь выживает по-своему. Жизнь в зоне показана не со стороны, а изнутри человеком, который знает о ней не понаслышке, а по своему личному опыту. Именно поэтому рассказ поражает своим реализмом. "Слава тебе, Господи, еще один день прошел !"заканчивает свое повествование Иван Денисович, "Прошел день, ничем не омраченный, почти счастливый".</a:t>
            </a:r>
          </a:p>
          <a:p>
            <a:endParaRPr lang="ru-RU" sz="1700" dirty="0">
              <a:effectLst>
                <a:outerShdw blurRad="38100" dist="38100" dir="2700000" algn="tl">
                  <a:srgbClr val="000000">
                    <a:alpha val="43137"/>
                  </a:srgbClr>
                </a:outerShdw>
              </a:effectLst>
              <a:latin typeface="Adventure" pitchFamily="2" charset="0"/>
            </a:endParaRPr>
          </a:p>
        </p:txBody>
      </p:sp>
      <p:pic>
        <p:nvPicPr>
          <p:cNvPr id="27650" name="Picture 2" descr="http://samouchka.net/uploads/posts/2009-01/thumbs/1232548901_odin-den.jpg"/>
          <p:cNvPicPr>
            <a:picLocks noChangeAspect="1" noChangeArrowheads="1"/>
          </p:cNvPicPr>
          <p:nvPr/>
        </p:nvPicPr>
        <p:blipFill>
          <a:blip r:embed="rId2"/>
          <a:srcRect/>
          <a:stretch>
            <a:fillRect/>
          </a:stretch>
        </p:blipFill>
        <p:spPr bwMode="auto">
          <a:xfrm>
            <a:off x="5572132" y="1857364"/>
            <a:ext cx="2500330" cy="3846662"/>
          </a:xfrm>
          <a:prstGeom prst="rect">
            <a:avLst/>
          </a:prstGeom>
          <a:noFill/>
          <a:ln>
            <a:noFill/>
          </a:ln>
          <a:effectLst>
            <a:outerShdw blurRad="225425" dist="50800" dir="5220000" algn="ctr">
              <a:srgbClr val="000000">
                <a:alpha val="33000"/>
              </a:srgbClr>
            </a:outerShdw>
          </a:effectLst>
          <a:scene3d>
            <a:camera prst="perspectiveHeroicExtremeLeftFacing"/>
            <a:lightRig rig="harsh" dir="t">
              <a:rot lat="0" lon="0" rev="3000000"/>
            </a:lightRig>
          </a:scene3d>
          <a:sp3d extrusionH="254000" contourW="19050">
            <a:bevelT w="82550" h="44450" prst="angle"/>
            <a:bevelB w="82550" h="44450" prst="angle"/>
            <a:contourClr>
              <a:srgbClr val="FFFFFF"/>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par>
                          <p:cTn id="18" fill="hold">
                            <p:stCondLst>
                              <p:cond delay="5000"/>
                            </p:stCondLst>
                            <p:childTnLst>
                              <p:par>
                                <p:cTn id="19" presetID="55" presetClass="entr" presetSubtype="0" fill="hold" nodeType="afterEffect">
                                  <p:stCondLst>
                                    <p:cond delay="0"/>
                                  </p:stCondLst>
                                  <p:childTnLst>
                                    <p:set>
                                      <p:cBhvr>
                                        <p:cTn id="20" dur="1" fill="hold">
                                          <p:stCondLst>
                                            <p:cond delay="0"/>
                                          </p:stCondLst>
                                        </p:cTn>
                                        <p:tgtEl>
                                          <p:spTgt spid="27650"/>
                                        </p:tgtEl>
                                        <p:attrNameLst>
                                          <p:attrName>style.visibility</p:attrName>
                                        </p:attrNameLst>
                                      </p:cBhvr>
                                      <p:to>
                                        <p:strVal val="visible"/>
                                      </p:to>
                                    </p:set>
                                    <p:anim calcmode="lin" valueType="num">
                                      <p:cBhvr>
                                        <p:cTn id="21" dur="1000" fill="hold"/>
                                        <p:tgtEl>
                                          <p:spTgt spid="27650"/>
                                        </p:tgtEl>
                                        <p:attrNameLst>
                                          <p:attrName>ppt_w</p:attrName>
                                        </p:attrNameLst>
                                      </p:cBhvr>
                                      <p:tavLst>
                                        <p:tav tm="0">
                                          <p:val>
                                            <p:strVal val="#ppt_w*0.70"/>
                                          </p:val>
                                        </p:tav>
                                        <p:tav tm="100000">
                                          <p:val>
                                            <p:strVal val="#ppt_w"/>
                                          </p:val>
                                        </p:tav>
                                      </p:tavLst>
                                    </p:anim>
                                    <p:anim calcmode="lin" valueType="num">
                                      <p:cBhvr>
                                        <p:cTn id="22" dur="1000" fill="hold"/>
                                        <p:tgtEl>
                                          <p:spTgt spid="27650"/>
                                        </p:tgtEl>
                                        <p:attrNameLst>
                                          <p:attrName>ppt_h</p:attrName>
                                        </p:attrNameLst>
                                      </p:cBhvr>
                                      <p:tavLst>
                                        <p:tav tm="0">
                                          <p:val>
                                            <p:strVal val="#ppt_h"/>
                                          </p:val>
                                        </p:tav>
                                        <p:tav tm="100000">
                                          <p:val>
                                            <p:strVal val="#ppt_h"/>
                                          </p:val>
                                        </p:tav>
                                      </p:tavLst>
                                    </p:anim>
                                    <p:animEffect transition="in" filter="fade">
                                      <p:cBhvr>
                                        <p:cTn id="23" dur="1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14348" y="1446217"/>
            <a:ext cx="7758138" cy="5340369"/>
          </a:xfrm>
        </p:spPr>
        <p:txBody>
          <a:bodyPr>
            <a:normAutofit/>
          </a:bodyPr>
          <a:lstStyle/>
          <a:p>
            <a:pPr>
              <a:buNone/>
            </a:pPr>
            <a:r>
              <a:rPr lang="ru-RU" sz="1600" dirty="0" smtClean="0">
                <a:effectLst>
                  <a:outerShdw blurRad="38100" dist="38100" dir="2700000" algn="tl">
                    <a:srgbClr val="000000">
                      <a:alpha val="43137"/>
                    </a:srgbClr>
                  </a:outerShdw>
                </a:effectLst>
                <a:latin typeface="Adventure" pitchFamily="2" charset="0"/>
              </a:rPr>
              <a:t>	Иван Денисович Шухов был осужден на десять лет по сфабрикованному делу: его обвинили в том, что он вернулся из плена с секретным немецким заданием, а какое конкретно оно было так и не смог никто придумать. Шухова постигла та же судьба, что и миллионы других людей, воевавших за Родину, но по окончанию войны из пленников немецких лагерей оказались пленниками сталинских лагерей ГУЛАГа.</a:t>
            </a:r>
          </a:p>
          <a:p>
            <a:pPr>
              <a:buNone/>
            </a:pPr>
            <a:r>
              <a:rPr lang="ru-RU" sz="1600" dirty="0" smtClean="0">
                <a:effectLst>
                  <a:outerShdw blurRad="38100" dist="38100" dir="2700000" algn="tl">
                    <a:srgbClr val="000000">
                      <a:alpha val="43137"/>
                    </a:srgbClr>
                  </a:outerShdw>
                </a:effectLst>
                <a:latin typeface="Adventure" pitchFamily="2" charset="0"/>
              </a:rPr>
              <a:t>	Как человек он не может не вызывать уважения: несмотря на все условия он сумел сохранить доброту, благожелательное отношение к людям, не обозлился, не потерял человечности. Шухов готов поделиться последним с хорошим человеком даже просто для того, чтобы доставить тому удовольствие.</a:t>
            </a:r>
          </a:p>
          <a:p>
            <a:pPr>
              <a:buNone/>
            </a:pPr>
            <a:r>
              <a:rPr lang="ru-RU" sz="1600" dirty="0" smtClean="0">
                <a:effectLst>
                  <a:outerShdw blurRad="38100" dist="38100" dir="2700000" algn="tl">
                    <a:srgbClr val="000000">
                      <a:alpha val="43137"/>
                    </a:srgbClr>
                  </a:outerShdw>
                </a:effectLst>
                <a:latin typeface="Adventure" pitchFamily="2" charset="0"/>
              </a:rPr>
              <a:t>	Иван Денисович "не был шакал даже после восьми лет общих работ и чем дальше, тем крепче утверждался". Он не выпрашивает, не унижается. Все старается заработать только своим трудом: шьет тапочки, подносит бригадиру валенки, занимает очередь за посылками, за что и получает честно заработанное. У Шухова сохранились понятия о гордости и чести, поэтому он никогда не скатиться до уровня </a:t>
            </a:r>
            <a:r>
              <a:rPr lang="ru-RU" sz="1600" dirty="0" err="1" smtClean="0">
                <a:effectLst>
                  <a:outerShdw blurRad="38100" dist="38100" dir="2700000" algn="tl">
                    <a:srgbClr val="000000">
                      <a:alpha val="43137"/>
                    </a:srgbClr>
                  </a:outerShdw>
                </a:effectLst>
                <a:latin typeface="Adventure" pitchFamily="2" charset="0"/>
              </a:rPr>
              <a:t>Фетюкова</a:t>
            </a:r>
            <a:r>
              <a:rPr lang="ru-RU" sz="1600" dirty="0" smtClean="0">
                <a:effectLst>
                  <a:outerShdw blurRad="38100" dist="38100" dir="2700000" algn="tl">
                    <a:srgbClr val="000000">
                      <a:alpha val="43137"/>
                    </a:srgbClr>
                  </a:outerShdw>
                </a:effectLst>
                <a:latin typeface="Adventure" pitchFamily="2" charset="0"/>
              </a:rPr>
              <a:t>, ведь он именно подрабатывает, а не старается услужить, "подмазаться".</a:t>
            </a:r>
            <a:endParaRPr lang="ru-RU" sz="1600" dirty="0">
              <a:effectLst>
                <a:outerShdw blurRad="38100" dist="38100" dir="2700000" algn="tl">
                  <a:srgbClr val="000000">
                    <a:alpha val="43137"/>
                  </a:srgbClr>
                </a:outerShdw>
              </a:effectLst>
              <a:latin typeface="Adventure" pitchFamily="2" charset="0"/>
            </a:endParaRPr>
          </a:p>
        </p:txBody>
      </p:sp>
      <p:sp>
        <p:nvSpPr>
          <p:cNvPr id="4" name="Заголовок 1"/>
          <p:cNvSpPr txBox="1">
            <a:spLocks/>
          </p:cNvSpPr>
          <p:nvPr/>
        </p:nvSpPr>
        <p:spPr>
          <a:xfrm>
            <a:off x="609600" y="357166"/>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Один день Ивана Денисовича</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42910" y="1214422"/>
            <a:ext cx="4929222" cy="5268907"/>
          </a:xfrm>
        </p:spPr>
        <p:txBody>
          <a:bodyPr>
            <a:normAutofit/>
          </a:bodyPr>
          <a:lstStyle/>
          <a:p>
            <a:pPr>
              <a:buNone/>
            </a:pPr>
            <a:r>
              <a:rPr lang="ru-RU" sz="1600" dirty="0" smtClean="0">
                <a:effectLst>
                  <a:outerShdw blurRad="38100" dist="38100" dir="2700000" algn="tl">
                    <a:srgbClr val="000000">
                      <a:alpha val="43137"/>
                    </a:srgbClr>
                  </a:outerShdw>
                </a:effectLst>
                <a:latin typeface="Adventure" pitchFamily="2" charset="0"/>
              </a:rPr>
              <a:t>	Рассказ Солженицына написан простым языком, он не прибегает к каким-либо сложным литературным приемам, здесь нет метафор, ярких сравнений, гипербол. Рассказ написан языком простого лагерного заключенного, именно поэтому используется очень много "блатных" слов и выражений. "</a:t>
            </a:r>
            <a:r>
              <a:rPr lang="ru-RU" sz="1600" dirty="0" err="1" smtClean="0">
                <a:effectLst>
                  <a:outerShdw blurRad="38100" dist="38100" dir="2700000" algn="tl">
                    <a:srgbClr val="000000">
                      <a:alpha val="43137"/>
                    </a:srgbClr>
                  </a:outerShdw>
                </a:effectLst>
                <a:latin typeface="Adventure" pitchFamily="2" charset="0"/>
              </a:rPr>
              <a:t>Шмон</a:t>
            </a:r>
            <a:r>
              <a:rPr lang="ru-RU" sz="1600" dirty="0" smtClean="0">
                <a:effectLst>
                  <a:outerShdw blurRad="38100" dist="38100" dir="2700000" algn="tl">
                    <a:srgbClr val="000000">
                      <a:alpha val="43137"/>
                    </a:srgbClr>
                  </a:outerShdw>
                </a:effectLst>
                <a:latin typeface="Adventure" pitchFamily="2" charset="0"/>
              </a:rPr>
              <a:t>, стучать куму, шестерка, </a:t>
            </a:r>
            <a:r>
              <a:rPr lang="ru-RU" sz="1600" dirty="0" err="1" smtClean="0">
                <a:effectLst>
                  <a:outerShdw blurRad="38100" dist="38100" dir="2700000" algn="tl">
                    <a:srgbClr val="000000">
                      <a:alpha val="43137"/>
                    </a:srgbClr>
                  </a:outerShdw>
                </a:effectLst>
                <a:latin typeface="Adventure" pitchFamily="2" charset="0"/>
              </a:rPr>
              <a:t>придурни</a:t>
            </a:r>
            <a:r>
              <a:rPr lang="ru-RU" sz="1600" dirty="0" smtClean="0">
                <a:effectLst>
                  <a:outerShdw blurRad="38100" dist="38100" dir="2700000" algn="tl">
                    <a:srgbClr val="000000">
                      <a:alpha val="43137"/>
                    </a:srgbClr>
                  </a:outerShdw>
                </a:effectLst>
                <a:latin typeface="Adventure" pitchFamily="2" charset="0"/>
              </a:rPr>
              <a:t>, </a:t>
            </a:r>
            <a:r>
              <a:rPr lang="ru-RU" sz="1600" dirty="0" err="1" smtClean="0">
                <a:effectLst>
                  <a:outerShdw blurRad="38100" dist="38100" dir="2700000" algn="tl">
                    <a:srgbClr val="000000">
                      <a:alpha val="43137"/>
                    </a:srgbClr>
                  </a:outerShdw>
                </a:effectLst>
                <a:latin typeface="Adventure" pitchFamily="2" charset="0"/>
              </a:rPr>
              <a:t>падла</a:t>
            </a:r>
            <a:r>
              <a:rPr lang="ru-RU" sz="1600" dirty="0" smtClean="0">
                <a:effectLst>
                  <a:outerShdw blurRad="38100" dist="38100" dir="2700000" algn="tl">
                    <a:srgbClr val="000000">
                      <a:alpha val="43137"/>
                    </a:srgbClr>
                  </a:outerShdw>
                </a:effectLst>
                <a:latin typeface="Adventure" pitchFamily="2" charset="0"/>
              </a:rPr>
              <a:t>", все это нередко можно встретить в повседневной речи зэков. В рассказе в изобилии встречаются и непечатные слова. Некоторые из них изменены Солженицыным в написании, но смысл у них остается тот же:</a:t>
            </a:r>
            <a:r>
              <a:rPr lang="en-US" sz="1600" dirty="0" smtClean="0">
                <a:effectLst>
                  <a:outerShdw blurRad="38100" dist="38100" dir="2700000" algn="tl">
                    <a:srgbClr val="000000">
                      <a:alpha val="43137"/>
                    </a:srgbClr>
                  </a:outerShdw>
                </a:effectLst>
                <a:latin typeface="Adventure" pitchFamily="2" charset="0"/>
              </a:rPr>
              <a:t>”</a:t>
            </a:r>
            <a:r>
              <a:rPr lang="ru-RU" sz="1600" dirty="0" err="1" smtClean="0">
                <a:effectLst>
                  <a:outerShdw blurRad="38100" dist="38100" dir="2700000" algn="tl">
                    <a:srgbClr val="000000">
                      <a:alpha val="43137"/>
                    </a:srgbClr>
                  </a:outerShdw>
                </a:effectLst>
                <a:latin typeface="Adventure" pitchFamily="2" charset="0"/>
              </a:rPr>
              <a:t>Еяди</a:t>
            </a:r>
            <a:r>
              <a:rPr lang="ru-RU" sz="1600" dirty="0" smtClean="0">
                <a:effectLst>
                  <a:outerShdw blurRad="38100" dist="38100" dir="2700000" algn="tl">
                    <a:srgbClr val="000000">
                      <a:alpha val="43137"/>
                    </a:srgbClr>
                  </a:outerShdw>
                </a:effectLst>
                <a:latin typeface="Adventure" pitchFamily="2" charset="0"/>
              </a:rPr>
              <a:t>, </a:t>
            </a:r>
            <a:r>
              <a:rPr lang="ru-RU" sz="1600" dirty="0" err="1" smtClean="0">
                <a:effectLst>
                  <a:outerShdw blurRad="38100" dist="38100" dir="2700000" algn="tl">
                    <a:srgbClr val="000000">
                      <a:alpha val="43137"/>
                    </a:srgbClr>
                  </a:outerShdw>
                </a:effectLst>
                <a:latin typeface="Adventure" pitchFamily="2" charset="0"/>
              </a:rPr>
              <a:t>грёбаный</a:t>
            </a:r>
            <a:r>
              <a:rPr lang="en-US" sz="1600" dirty="0" smtClean="0">
                <a:effectLst>
                  <a:outerShdw blurRad="38100" dist="38100" dir="2700000" algn="tl">
                    <a:srgbClr val="000000">
                      <a:alpha val="43137"/>
                    </a:srgbClr>
                  </a:outerShdw>
                </a:effectLst>
                <a:latin typeface="Adventure" pitchFamily="2" charset="0"/>
              </a:rPr>
              <a:t>”</a:t>
            </a:r>
            <a:r>
              <a:rPr lang="ru-RU" sz="1600" dirty="0" smtClean="0">
                <a:effectLst>
                  <a:outerShdw blurRad="38100" dist="38100" dir="2700000" algn="tl">
                    <a:srgbClr val="000000">
                      <a:alpha val="43137"/>
                    </a:srgbClr>
                  </a:outerShdw>
                </a:effectLst>
                <a:latin typeface="Adventure" pitchFamily="2" charset="0"/>
              </a:rPr>
              <a:t>. Особенно много их употребляет </a:t>
            </a:r>
            <a:r>
              <a:rPr lang="ru-RU" sz="1600" dirty="0" err="1" smtClean="0">
                <a:effectLst>
                  <a:outerShdw blurRad="38100" dist="38100" dir="2700000" algn="tl">
                    <a:srgbClr val="000000">
                      <a:alpha val="43137"/>
                    </a:srgbClr>
                  </a:outerShdw>
                </a:effectLst>
                <a:latin typeface="Adventure" pitchFamily="2" charset="0"/>
              </a:rPr>
              <a:t>завстоловой</a:t>
            </a:r>
            <a:r>
              <a:rPr lang="ru-RU" sz="1600" dirty="0" smtClean="0">
                <a:effectLst>
                  <a:outerShdw blurRad="38100" dist="38100" dir="2700000" algn="tl">
                    <a:srgbClr val="000000">
                      <a:alpha val="43137"/>
                    </a:srgbClr>
                  </a:outerShdw>
                </a:effectLst>
                <a:latin typeface="Adventure" pitchFamily="2" charset="0"/>
              </a:rPr>
              <a:t> когда старается столкнуть напирающих зэков с крыльца столовой. Чтобы показать жизнь в лагере, царящие порядки и атмосферу, просто было нельзя это не использовать. Время уходит, а выражения остаются, ими благополучно пользуются не только в современных зонах, но и обычном общении между собой многие люди.</a:t>
            </a:r>
            <a:endParaRPr lang="ru-RU" sz="1600" dirty="0">
              <a:effectLst>
                <a:outerShdw blurRad="38100" dist="38100" dir="2700000" algn="tl">
                  <a:srgbClr val="000000">
                    <a:alpha val="43137"/>
                  </a:srgbClr>
                </a:outerShdw>
              </a:effectLst>
              <a:latin typeface="Adventure" pitchFamily="2" charset="0"/>
            </a:endParaRPr>
          </a:p>
        </p:txBody>
      </p:sp>
      <p:sp>
        <p:nvSpPr>
          <p:cNvPr id="4" name="Заголовок 1"/>
          <p:cNvSpPr txBox="1">
            <a:spLocks/>
          </p:cNvSpPr>
          <p:nvPr/>
        </p:nvSpPr>
        <p:spPr>
          <a:xfrm>
            <a:off x="609600" y="28572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Один день Ивана Денисовича</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25602" name="Picture 2" descr="http://www.moscow-tickets.ru/images/upload/events/praktika_one_day.jpg"/>
          <p:cNvPicPr>
            <a:picLocks noChangeAspect="1" noChangeArrowheads="1"/>
          </p:cNvPicPr>
          <p:nvPr/>
        </p:nvPicPr>
        <p:blipFill>
          <a:blip r:embed="rId2"/>
          <a:srcRect/>
          <a:stretch>
            <a:fillRect/>
          </a:stretch>
        </p:blipFill>
        <p:spPr bwMode="auto">
          <a:xfrm>
            <a:off x="5500694" y="1857364"/>
            <a:ext cx="2718871" cy="381477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25602"/>
                                        </p:tgtEl>
                                        <p:attrNameLst>
                                          <p:attrName>style.visibility</p:attrName>
                                        </p:attrNameLst>
                                      </p:cBhvr>
                                      <p:to>
                                        <p:strVal val="visible"/>
                                      </p:to>
                                    </p:set>
                                    <p:animEffect transition="in" filter="circle(in)">
                                      <p:cBhvr>
                                        <p:cTn id="16" dur="2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66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dventure" pitchFamily="2" charset="0"/>
              </a:rPr>
              <a:t>Матренин двор</a:t>
            </a:r>
            <a:endParaRPr lang="ru-RU" sz="6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«Матренин двор</a:t>
            </a:r>
            <a:r>
              <a:rPr lang="ru-RU" dirty="0" smtClean="0"/>
              <a:t>»</a:t>
            </a:r>
            <a:endParaRPr lang="ru-RU" dirty="0"/>
          </a:p>
        </p:txBody>
      </p:sp>
      <p:sp>
        <p:nvSpPr>
          <p:cNvPr id="3" name="Содержимое 2"/>
          <p:cNvSpPr>
            <a:spLocks noGrp="1"/>
          </p:cNvSpPr>
          <p:nvPr>
            <p:ph idx="1"/>
          </p:nvPr>
        </p:nvSpPr>
        <p:spPr>
          <a:xfrm>
            <a:off x="457200" y="1600200"/>
            <a:ext cx="5114932" cy="4525963"/>
          </a:xfrm>
        </p:spPr>
        <p:txBody>
          <a:bodyPr>
            <a:normAutofit lnSpcReduction="10000"/>
          </a:bodyPr>
          <a:lstStyle/>
          <a:p>
            <a:pPr>
              <a:buNone/>
            </a:pPr>
            <a:r>
              <a:rPr lang="ru-RU" sz="1800" b="1" dirty="0" smtClean="0">
                <a:effectLst>
                  <a:outerShdw blurRad="38100" dist="38100" dir="2700000" algn="tl">
                    <a:srgbClr val="000000">
                      <a:alpha val="43137"/>
                    </a:srgbClr>
                  </a:outerShdw>
                </a:effectLst>
                <a:latin typeface="Adventure" pitchFamily="2" charset="0"/>
              </a:rPr>
              <a:t>	Матрёнин двор</a:t>
            </a:r>
            <a:r>
              <a:rPr lang="ru-RU" sz="1800" dirty="0" smtClean="0">
                <a:effectLst>
                  <a:outerShdw blurRad="38100" dist="38100" dir="2700000" algn="tl">
                    <a:srgbClr val="000000">
                      <a:alpha val="43137"/>
                    </a:srgbClr>
                  </a:outerShdw>
                </a:effectLst>
                <a:latin typeface="Adventure" pitchFamily="2" charset="0"/>
              </a:rPr>
              <a:t> — второй из опубликованных в журнале «Новый мир» рассказов Александра Солженицына.</a:t>
            </a:r>
          </a:p>
          <a:p>
            <a:pPr>
              <a:buNone/>
            </a:pPr>
            <a:r>
              <a:rPr lang="ru-RU" sz="1800" dirty="0" smtClean="0">
                <a:effectLst>
                  <a:outerShdw blurRad="38100" dist="38100" dir="2700000" algn="tl">
                    <a:srgbClr val="000000">
                      <a:alpha val="43137"/>
                    </a:srgbClr>
                  </a:outerShdw>
                </a:effectLst>
                <a:latin typeface="Adventure" pitchFamily="2" charset="0"/>
              </a:rPr>
              <a:t>	«Основополагающей вещью» всей русской „деревенской“ литературы назвал это произведение Андрей Синявский.</a:t>
            </a:r>
          </a:p>
          <a:p>
            <a:pPr>
              <a:buNone/>
            </a:pPr>
            <a:r>
              <a:rPr lang="ru-RU" sz="1800" dirty="0" smtClean="0">
                <a:effectLst>
                  <a:outerShdw blurRad="38100" dist="38100" dir="2700000" algn="tl">
                    <a:srgbClr val="000000">
                      <a:alpha val="43137"/>
                    </a:srgbClr>
                  </a:outerShdw>
                </a:effectLst>
                <a:latin typeface="Adventure" pitchFamily="2" charset="0"/>
              </a:rPr>
              <a:t>	Авторское название рассказа — «Не стоит село без праведника». «Матрёнин двор» предложено Александром Твардовским перед публикацией и утверждено в ходе редакционного обсуждения 26 ноября 1962 года:</a:t>
            </a:r>
          </a:p>
          <a:p>
            <a:pPr>
              <a:buNone/>
            </a:pPr>
            <a:r>
              <a:rPr lang="ru-RU" sz="1800" dirty="0" smtClean="0">
                <a:effectLst>
                  <a:outerShdw blurRad="38100" dist="38100" dir="2700000" algn="tl">
                    <a:srgbClr val="000000">
                      <a:alpha val="43137"/>
                    </a:srgbClr>
                  </a:outerShdw>
                </a:effectLst>
                <a:latin typeface="Adventure" pitchFamily="2" charset="0"/>
              </a:rPr>
              <a:t>	«Название не должно быть таким назидательным», — аргументировал Александр </a:t>
            </a:r>
            <a:r>
              <a:rPr lang="ru-RU" sz="1800" dirty="0" err="1" smtClean="0">
                <a:effectLst>
                  <a:outerShdw blurRad="38100" dist="38100" dir="2700000" algn="tl">
                    <a:srgbClr val="000000">
                      <a:alpha val="43137"/>
                    </a:srgbClr>
                  </a:outerShdw>
                </a:effectLst>
                <a:latin typeface="Adventure" pitchFamily="2" charset="0"/>
              </a:rPr>
              <a:t>Трифонович</a:t>
            </a:r>
            <a:r>
              <a:rPr lang="ru-RU" sz="1800" dirty="0" smtClean="0">
                <a:effectLst>
                  <a:outerShdw blurRad="38100" dist="38100" dir="2700000" algn="tl">
                    <a:srgbClr val="000000">
                      <a:alpha val="43137"/>
                    </a:srgbClr>
                  </a:outerShdw>
                </a:effectLst>
                <a:latin typeface="Adventure" pitchFamily="2" charset="0"/>
              </a:rPr>
              <a:t>. «Да, не везёт мне у вас с названиями», — отозвался, впрочем довольно добродушно, Солженицын</a:t>
            </a:r>
          </a:p>
          <a:p>
            <a:endParaRPr lang="ru-RU" sz="1800" dirty="0">
              <a:effectLst>
                <a:outerShdw blurRad="38100" dist="38100" dir="2700000" algn="tl">
                  <a:srgbClr val="000000">
                    <a:alpha val="43137"/>
                  </a:srgbClr>
                </a:outerShdw>
              </a:effectLst>
              <a:latin typeface="Adventure" pitchFamily="2" charset="0"/>
            </a:endParaRPr>
          </a:p>
        </p:txBody>
      </p:sp>
      <p:pic>
        <p:nvPicPr>
          <p:cNvPr id="23554" name="Picture 2" descr="http://i007.radikal.ru/0804/08/4c9c7d56c65d.jpg"/>
          <p:cNvPicPr>
            <a:picLocks noChangeAspect="1" noChangeArrowheads="1"/>
          </p:cNvPicPr>
          <p:nvPr/>
        </p:nvPicPr>
        <p:blipFill>
          <a:blip r:embed="rId2"/>
          <a:srcRect/>
          <a:stretch>
            <a:fillRect/>
          </a:stretch>
        </p:blipFill>
        <p:spPr bwMode="auto">
          <a:xfrm>
            <a:off x="5572132" y="1643050"/>
            <a:ext cx="2571768" cy="4039426"/>
          </a:xfrm>
          <a:prstGeom prst="rect">
            <a:avLst/>
          </a:prstGeom>
          <a:noFill/>
          <a:ln>
            <a:noFill/>
          </a:ln>
          <a:effectLst>
            <a:outerShdw blurRad="225425" dist="50800" dir="5220000" algn="ctr">
              <a:srgbClr val="000000">
                <a:alpha val="33000"/>
              </a:srgbClr>
            </a:outerShdw>
          </a:effectLst>
          <a:scene3d>
            <a:camera prst="perspectiveLeft"/>
            <a:lightRig rig="harsh" dir="t">
              <a:rot lat="0" lon="0" rev="3000000"/>
            </a:lightRig>
          </a:scene3d>
          <a:sp3d extrusionH="254000" contourW="19050">
            <a:bevelT w="82550" h="44450" prst="angle"/>
            <a:bevelB w="82550" h="44450" prst="angle"/>
            <a:contourClr>
              <a:srgbClr val="FFFFFF"/>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childTnLst>
                          </p:cTn>
                        </p:par>
                        <p:par>
                          <p:cTn id="22" fill="hold">
                            <p:stCondLst>
                              <p:cond delay="7000"/>
                            </p:stCondLst>
                            <p:childTnLst>
                              <p:par>
                                <p:cTn id="23" presetID="10"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childTnLst>
                                </p:cTn>
                              </p:par>
                            </p:childTnLst>
                          </p:cTn>
                        </p:par>
                        <p:par>
                          <p:cTn id="26" fill="hold">
                            <p:stCondLst>
                              <p:cond delay="9000"/>
                            </p:stCondLst>
                            <p:childTnLst>
                              <p:par>
                                <p:cTn id="27" presetID="10" presetClass="entr" presetSubtype="0" fill="hold" nodeType="afterEffect">
                                  <p:stCondLst>
                                    <p:cond delay="0"/>
                                  </p:stCondLst>
                                  <p:childTnLst>
                                    <p:set>
                                      <p:cBhvr>
                                        <p:cTn id="28" dur="1" fill="hold">
                                          <p:stCondLst>
                                            <p:cond delay="0"/>
                                          </p:stCondLst>
                                        </p:cTn>
                                        <p:tgtEl>
                                          <p:spTgt spid="23554"/>
                                        </p:tgtEl>
                                        <p:attrNameLst>
                                          <p:attrName>style.visibility</p:attrName>
                                        </p:attrNameLst>
                                      </p:cBhvr>
                                      <p:to>
                                        <p:strVal val="visible"/>
                                      </p:to>
                                    </p:set>
                                    <p:animEffect transition="in" filter="fade">
                                      <p:cBhvr>
                                        <p:cTn id="29" dur="2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1214422"/>
            <a:ext cx="7929618" cy="4525963"/>
          </a:xfrm>
        </p:spPr>
        <p:txBody>
          <a:bodyPr>
            <a:noAutofit/>
          </a:bodyPr>
          <a:lstStyle/>
          <a:p>
            <a:pPr>
              <a:buNone/>
            </a:pPr>
            <a:r>
              <a:rPr lang="ru-RU" sz="1600" dirty="0" smtClean="0">
                <a:effectLst>
                  <a:outerShdw blurRad="38100" dist="38100" dir="2700000" algn="tl">
                    <a:srgbClr val="000000">
                      <a:alpha val="43137"/>
                    </a:srgbClr>
                  </a:outerShdw>
                </a:effectLst>
                <a:latin typeface="Adventure" pitchFamily="2" charset="0"/>
              </a:rPr>
              <a:t>	Рассказ начат в конце июля — начале августа 1959 года в посёлке Черноморском на западе Крыма, куда Солженицын был приглашён друзьями по казахстанской ссылке супругами Николаем Ивановичем и Еленой Александровной Зубовыми, которые поселились там в 1958 году. Рассказ закончен в декабре того же года.</a:t>
            </a:r>
          </a:p>
          <a:p>
            <a:pPr>
              <a:buNone/>
            </a:pPr>
            <a:r>
              <a:rPr lang="ru-RU" sz="1600" dirty="0" smtClean="0">
                <a:effectLst>
                  <a:outerShdw blurRad="38100" dist="38100" dir="2700000" algn="tl">
                    <a:srgbClr val="000000">
                      <a:alpha val="43137"/>
                    </a:srgbClr>
                  </a:outerShdw>
                </a:effectLst>
                <a:latin typeface="Adventure" pitchFamily="2" charset="0"/>
              </a:rPr>
              <a:t>	Солженицын передал рассказ Твардовскому 26 декабря 1961 года. Первое обсуждение в журнале состоялось 2 января 1962 года. Твардовский считал, что это произведение не может быть напечатано. Рукопись осталась в редакции.</a:t>
            </a:r>
          </a:p>
          <a:p>
            <a:pPr>
              <a:buNone/>
            </a:pPr>
            <a:r>
              <a:rPr lang="ru-RU" sz="1600" dirty="0" smtClean="0">
                <a:effectLst>
                  <a:outerShdw blurRad="38100" dist="38100" dir="2700000" algn="tl">
                    <a:srgbClr val="000000">
                      <a:alpha val="43137"/>
                    </a:srgbClr>
                  </a:outerShdw>
                </a:effectLst>
                <a:latin typeface="Adventure" pitchFamily="2" charset="0"/>
              </a:rPr>
              <a:t>	Узнав, что цензура вырезала из «Нового мира» (1962, № 12) воспоминания Вениамина Каверина о Михаиле Зощенко, Лидия Чуковская записала в своём дневнике 5 декабря 1962 года:</a:t>
            </a:r>
          </a:p>
          <a:p>
            <a:pPr>
              <a:buNone/>
            </a:pPr>
            <a:r>
              <a:rPr lang="ru-RU" sz="1600" dirty="0" smtClean="0">
                <a:effectLst>
                  <a:outerShdw blurRad="38100" dist="38100" dir="2700000" algn="tl">
                    <a:srgbClr val="000000">
                      <a:alpha val="43137"/>
                    </a:srgbClr>
                  </a:outerShdw>
                </a:effectLst>
                <a:latin typeface="Adventure" pitchFamily="2" charset="0"/>
              </a:rPr>
              <a:t>	…А вдруг и Солженицына вторую вещь не напечатают? Мне она полюбилась более первой. Та ошеломляет смелостью, потрясает материалом, — ну, конечно, и литературным мастерством; а «Матрёна»… тут уже виден великий художник, человечный, возвращающий нам родной язык, любящий Россию, как Блоком сказано, смертельно оскорблённой любовью. &lt;…&gt; Вот и сбывается пророческая клятва Ахматовой:</a:t>
            </a:r>
            <a:br>
              <a:rPr lang="ru-RU" sz="1600" dirty="0" smtClean="0">
                <a:effectLst>
                  <a:outerShdw blurRad="38100" dist="38100" dir="2700000" algn="tl">
                    <a:srgbClr val="000000">
                      <a:alpha val="43137"/>
                    </a:srgbClr>
                  </a:outerShdw>
                </a:effectLst>
                <a:latin typeface="Adventure" pitchFamily="2" charset="0"/>
              </a:rPr>
            </a:br>
            <a:endParaRPr lang="ru-RU" sz="1600" dirty="0" smtClean="0">
              <a:effectLst>
                <a:outerShdw blurRad="38100" dist="38100" dir="2700000" algn="tl">
                  <a:srgbClr val="000000">
                    <a:alpha val="43137"/>
                  </a:srgbClr>
                </a:outerShdw>
              </a:effectLst>
              <a:latin typeface="Adventure" pitchFamily="2" charset="0"/>
            </a:endParaRPr>
          </a:p>
          <a:p>
            <a:pPr>
              <a:buNone/>
            </a:pPr>
            <a:r>
              <a:rPr lang="ru-RU" sz="1600" dirty="0" smtClean="0">
                <a:effectLst>
                  <a:outerShdw blurRad="38100" dist="38100" dir="2700000" algn="tl">
                    <a:srgbClr val="000000">
                      <a:alpha val="43137"/>
                    </a:srgbClr>
                  </a:outerShdw>
                </a:effectLst>
                <a:latin typeface="Adventure" pitchFamily="2" charset="0"/>
              </a:rPr>
              <a:t>	И мы сохраним тебя, русская речь, Великое русское слово.</a:t>
            </a:r>
            <a:br>
              <a:rPr lang="ru-RU" sz="1600" dirty="0" smtClean="0">
                <a:effectLst>
                  <a:outerShdw blurRad="38100" dist="38100" dir="2700000" algn="tl">
                    <a:srgbClr val="000000">
                      <a:alpha val="43137"/>
                    </a:srgbClr>
                  </a:outerShdw>
                </a:effectLst>
                <a:latin typeface="Adventure" pitchFamily="2" charset="0"/>
              </a:rPr>
            </a:br>
            <a:r>
              <a:rPr lang="ru-RU" sz="1600" dirty="0" smtClean="0">
                <a:effectLst>
                  <a:outerShdw blurRad="38100" dist="38100" dir="2700000" algn="tl">
                    <a:srgbClr val="000000">
                      <a:alpha val="43137"/>
                    </a:srgbClr>
                  </a:outerShdw>
                </a:effectLst>
                <a:latin typeface="Adventure" pitchFamily="2" charset="0"/>
              </a:rPr>
              <a:t>Сохранил — возродил — </a:t>
            </a:r>
            <a:r>
              <a:rPr lang="ru-RU" sz="1600" dirty="0" err="1" smtClean="0">
                <a:effectLst>
                  <a:outerShdw blurRad="38100" dist="38100" dir="2700000" algn="tl">
                    <a:srgbClr val="000000">
                      <a:alpha val="43137"/>
                    </a:srgbClr>
                  </a:outerShdw>
                </a:effectLst>
                <a:latin typeface="Adventure" pitchFamily="2" charset="0"/>
              </a:rPr>
              <a:t>з</a:t>
            </a:r>
            <a:r>
              <a:rPr lang="ru-RU" sz="1600" dirty="0" smtClean="0">
                <a:effectLst>
                  <a:outerShdw blurRad="38100" dist="38100" dir="2700000" algn="tl">
                    <a:srgbClr val="000000">
                      <a:alpha val="43137"/>
                    </a:srgbClr>
                  </a:outerShdw>
                </a:effectLst>
                <a:latin typeface="Adventure" pitchFamily="2" charset="0"/>
              </a:rPr>
              <a:t>/к Солженицын</a:t>
            </a:r>
            <a:endParaRPr lang="ru-RU" sz="1600" dirty="0">
              <a:effectLst>
                <a:outerShdw blurRad="38100" dist="38100" dir="2700000" algn="tl">
                  <a:srgbClr val="000000">
                    <a:alpha val="43137"/>
                  </a:srgbClr>
                </a:outerShdw>
              </a:effectLst>
              <a:latin typeface="Adventure" pitchFamily="2" charset="0"/>
            </a:endParaRPr>
          </a:p>
        </p:txBody>
      </p:sp>
      <p:sp>
        <p:nvSpPr>
          <p:cNvPr id="4" name="Заголовок 1"/>
          <p:cNvSpPr txBox="1">
            <a:spLocks/>
          </p:cNvSpPr>
          <p:nvPr/>
        </p:nvSpPr>
        <p:spPr>
          <a:xfrm>
            <a:off x="609600" y="21429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«Матренин двор</a:t>
            </a:r>
            <a:r>
              <a:rPr kumimoji="0" lang="ru-RU" sz="4400" b="0" i="0" u="none" strike="noStrike" kern="1200" cap="none" spc="0" normalizeH="0" baseline="0" noProof="0" dirty="0" smtClean="0">
                <a:ln>
                  <a:noFill/>
                </a:ln>
                <a:solidFill>
                  <a:schemeClr val="tx1"/>
                </a:solidFill>
                <a:effectLst/>
                <a:uLnTx/>
                <a:uFillTx/>
                <a:latin typeface="+mj-lt"/>
                <a:ea typeface="+mj-ea"/>
                <a:cs typeface="+mj-cs"/>
              </a:rPr>
              <a:t>»</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childTnLst>
                          </p:cTn>
                        </p:par>
                        <p:par>
                          <p:cTn id="22" fill="hold">
                            <p:stCondLst>
                              <p:cond delay="7000"/>
                            </p:stCondLst>
                            <p:childTnLst>
                              <p:par>
                                <p:cTn id="23" presetID="10"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childTnLst>
                                </p:cTn>
                              </p:par>
                            </p:childTnLst>
                          </p:cTn>
                        </p:par>
                        <p:par>
                          <p:cTn id="26" fill="hold">
                            <p:stCondLst>
                              <p:cond delay="9000"/>
                            </p:stCondLst>
                            <p:childTnLst>
                              <p:par>
                                <p:cTn id="27" presetID="10" presetClass="entr" presetSubtype="0" fill="hold" grpId="0" nodeType="after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142984"/>
            <a:ext cx="8229600" cy="4525963"/>
          </a:xfrm>
        </p:spPr>
        <p:txBody>
          <a:bodyPr>
            <a:noAutofit/>
          </a:bodyPr>
          <a:lstStyle/>
          <a:p>
            <a:pPr>
              <a:buNone/>
            </a:pPr>
            <a:r>
              <a:rPr lang="ru-RU" sz="1500" dirty="0" smtClean="0">
                <a:effectLst>
                  <a:outerShdw blurRad="38100" dist="38100" dir="2700000" algn="tl">
                    <a:srgbClr val="000000">
                      <a:alpha val="43137"/>
                    </a:srgbClr>
                  </a:outerShdw>
                </a:effectLst>
                <a:latin typeface="Adventure" pitchFamily="2" charset="0"/>
              </a:rPr>
              <a:t>	После успеха «Одного дня Ивана Денисовича» Твардовский решился на повторное редакционное обсуждение и подготовку рассказа к печати. В те дни Твардовский записал в своём дневнике:</a:t>
            </a:r>
          </a:p>
          <a:p>
            <a:pPr>
              <a:buNone/>
            </a:pPr>
            <a:r>
              <a:rPr lang="ru-RU" sz="1500" dirty="0" smtClean="0">
                <a:effectLst>
                  <a:outerShdw blurRad="38100" dist="38100" dir="2700000" algn="tl">
                    <a:srgbClr val="000000">
                      <a:alpha val="43137"/>
                    </a:srgbClr>
                  </a:outerShdw>
                </a:effectLst>
                <a:latin typeface="Adventure" pitchFamily="2" charset="0"/>
              </a:rPr>
              <a:t>	К сегодняшнему приезду Солженицына перечитал с пяти утра его «Праведницу». Боже мой, писатель. Никаких шуток. Писатель, единственно озабоченный выражением того, что у него лежит «на базе» ума и сердца. Ни тени стремления «попасть в яблочко», потрафить, облегчить задачу редактора или критика, — как хочешь, так и выворачивайся, а я со своего не сойду. Разве что только дальше могу пойти.</a:t>
            </a:r>
          </a:p>
          <a:p>
            <a:r>
              <a:rPr lang="ru-RU" sz="1500" dirty="0" smtClean="0">
                <a:effectLst>
                  <a:outerShdw blurRad="38100" dist="38100" dir="2700000" algn="tl">
                    <a:srgbClr val="000000">
                      <a:alpha val="43137"/>
                    </a:srgbClr>
                  </a:outerShdw>
                </a:effectLst>
                <a:latin typeface="Adventure" pitchFamily="2" charset="0"/>
              </a:rPr>
              <a:t>Рассказ был опубликован в январской тетради «Нового мира» за 1963 год (страницы 42—63) вместе с рассказом «Случай на станции Кочетовка»под общей шапкой «Два рассказа»</a:t>
            </a:r>
            <a:r>
              <a:rPr lang="ru-RU" sz="1500" baseline="30000" dirty="0" smtClean="0">
                <a:effectLst>
                  <a:outerShdw blurRad="38100" dist="38100" dir="2700000" algn="tl">
                    <a:srgbClr val="000000">
                      <a:alpha val="43137"/>
                    </a:srgbClr>
                  </a:outerShdw>
                </a:effectLst>
                <a:latin typeface="Adventure" pitchFamily="2" charset="0"/>
              </a:rPr>
              <a:t>.</a:t>
            </a:r>
            <a:endParaRPr lang="ru-RU" sz="1500" dirty="0" smtClean="0">
              <a:effectLst>
                <a:outerShdw blurRad="38100" dist="38100" dir="2700000" algn="tl">
                  <a:srgbClr val="000000">
                    <a:alpha val="43137"/>
                  </a:srgbClr>
                </a:outerShdw>
              </a:effectLst>
              <a:latin typeface="Adventure" pitchFamily="2" charset="0"/>
            </a:endParaRPr>
          </a:p>
          <a:p>
            <a:pPr>
              <a:buNone/>
            </a:pPr>
            <a:r>
              <a:rPr lang="ru-RU" sz="1500" dirty="0" smtClean="0">
                <a:effectLst>
                  <a:outerShdw blurRad="38100" dist="38100" dir="2700000" algn="tl">
                    <a:srgbClr val="000000">
                      <a:alpha val="43137"/>
                    </a:srgbClr>
                  </a:outerShdw>
                </a:effectLst>
                <a:latin typeface="Adventure" pitchFamily="2" charset="0"/>
              </a:rPr>
              <a:t>	В отличие от первого опубликованного произведения Солженицына — «Одного дня Ивана Денисовича», в целом положительно принятого критикой, «Матрёнин двор» вызвал волну споров и дискуссий в советской прессе.</a:t>
            </a:r>
          </a:p>
          <a:p>
            <a:pPr>
              <a:buNone/>
            </a:pPr>
            <a:r>
              <a:rPr lang="ru-RU" sz="1500" dirty="0" smtClean="0">
                <a:effectLst>
                  <a:outerShdw blurRad="38100" dist="38100" dir="2700000" algn="tl">
                    <a:srgbClr val="000000">
                      <a:alpha val="43137"/>
                    </a:srgbClr>
                  </a:outerShdw>
                </a:effectLst>
                <a:latin typeface="Adventure" pitchFamily="2" charset="0"/>
              </a:rPr>
              <a:t>	Позиция автора в рассказе оказалась в центре критической дискуссии на страницах «Литературной России» зимой 1964 года. Ее началу послужила статья молодого писателя       Л. Жуховицкого «Ищу соавтора!».</a:t>
            </a:r>
          </a:p>
          <a:p>
            <a:pPr>
              <a:buNone/>
            </a:pPr>
            <a:r>
              <a:rPr lang="ru-RU" sz="1500" dirty="0" smtClean="0">
                <a:effectLst>
                  <a:outerShdw blurRad="38100" dist="38100" dir="2700000" algn="tl">
                    <a:srgbClr val="000000">
                      <a:alpha val="43137"/>
                    </a:srgbClr>
                  </a:outerShdw>
                </a:effectLst>
                <a:latin typeface="Adventure" pitchFamily="2" charset="0"/>
              </a:rPr>
              <a:t>	В 1989 году «Матрёнин двор» стал первой после многолетнего замалчивания публикацией текстов Александра Солженицына в СССР. Рассказ был напечатан в двух номерах журнала «Огонёк» огромным тиражом более 3 миллионов экземпляров. Солженицын объявил публикацию «пиратской», так как она была осуществлена без его согласия.</a:t>
            </a:r>
          </a:p>
          <a:p>
            <a:endParaRPr lang="ru-RU" sz="1500" dirty="0">
              <a:effectLst>
                <a:outerShdw blurRad="38100" dist="38100" dir="2700000" algn="tl">
                  <a:srgbClr val="000000">
                    <a:alpha val="43137"/>
                  </a:srgbClr>
                </a:outerShdw>
              </a:effectLst>
              <a:latin typeface="Adventure" pitchFamily="2" charset="0"/>
            </a:endParaRPr>
          </a:p>
        </p:txBody>
      </p:sp>
      <p:sp>
        <p:nvSpPr>
          <p:cNvPr id="4" name="Заголовок 1"/>
          <p:cNvSpPr txBox="1">
            <a:spLocks/>
          </p:cNvSpPr>
          <p:nvPr/>
        </p:nvSpPr>
        <p:spPr>
          <a:xfrm>
            <a:off x="609600" y="28572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«Матренин двор</a:t>
            </a:r>
            <a:r>
              <a:rPr kumimoji="0" lang="ru-RU" sz="4400" b="0" i="0" u="none" strike="noStrike" kern="1200" cap="none" spc="0" normalizeH="0" baseline="0" noProof="0" dirty="0" smtClean="0">
                <a:ln>
                  <a:noFill/>
                </a:ln>
                <a:solidFill>
                  <a:schemeClr val="tx1"/>
                </a:solidFill>
                <a:effectLst/>
                <a:uLnTx/>
                <a:uFillTx/>
                <a:latin typeface="+mj-lt"/>
                <a:ea typeface="+mj-ea"/>
                <a:cs typeface="+mj-cs"/>
              </a:rPr>
              <a:t>»</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childTnLst>
                          </p:cTn>
                        </p:par>
                        <p:par>
                          <p:cTn id="22" fill="hold">
                            <p:stCondLst>
                              <p:cond delay="7000"/>
                            </p:stCondLst>
                            <p:childTnLst>
                              <p:par>
                                <p:cTn id="23" presetID="10"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childTnLst>
                                </p:cTn>
                              </p:par>
                            </p:childTnLst>
                          </p:cTn>
                        </p:par>
                        <p:par>
                          <p:cTn id="26" fill="hold">
                            <p:stCondLst>
                              <p:cond delay="9000"/>
                            </p:stCondLst>
                            <p:childTnLst>
                              <p:par>
                                <p:cTn id="27" presetID="10" presetClass="entr" presetSubtype="0" fill="hold" grpId="0" nodeType="after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2000"/>
                                        <p:tgtEl>
                                          <p:spTgt spid="3">
                                            <p:txEl>
                                              <p:pRg st="4" end="4"/>
                                            </p:txEl>
                                          </p:spTgt>
                                        </p:tgtEl>
                                      </p:cBhvr>
                                    </p:animEffect>
                                  </p:childTnLst>
                                </p:cTn>
                              </p:par>
                            </p:childTnLst>
                          </p:cTn>
                        </p:par>
                        <p:par>
                          <p:cTn id="30" fill="hold">
                            <p:stCondLst>
                              <p:cond delay="11000"/>
                            </p:stCondLst>
                            <p:childTnLst>
                              <p:par>
                                <p:cTn id="31" presetID="10" presetClass="entr" presetSubtype="0" fill="hold" grpId="0" nodeType="after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214422"/>
            <a:ext cx="4829180" cy="5286412"/>
          </a:xfrm>
        </p:spPr>
        <p:txBody>
          <a:bodyPr>
            <a:normAutofit/>
          </a:bodyPr>
          <a:lstStyle/>
          <a:p>
            <a:pPr>
              <a:buNone/>
            </a:pPr>
            <a:r>
              <a:rPr lang="ru-RU" sz="1700" dirty="0" smtClean="0">
                <a:effectLst>
                  <a:outerShdw blurRad="38100" dist="38100" dir="2700000" algn="tl">
                    <a:srgbClr val="000000">
                      <a:alpha val="43137"/>
                    </a:srgbClr>
                  </a:outerShdw>
                </a:effectLst>
                <a:latin typeface="Adventure" pitchFamily="2" charset="0"/>
              </a:rPr>
              <a:t>	В произведении “Матренин двор” Александр Исаевич Солженицын описывает жизнь трудолюбивой, умной, но очень одинокой женщины — Матрены, которую никто не понимал и не ценил, но всякий пытался воспользоваться ее трудолюбием и отзывчивостью. </a:t>
            </a:r>
            <a:br>
              <a:rPr lang="ru-RU" sz="1700" dirty="0" smtClean="0">
                <a:effectLst>
                  <a:outerShdw blurRad="38100" dist="38100" dir="2700000" algn="tl">
                    <a:srgbClr val="000000">
                      <a:alpha val="43137"/>
                    </a:srgbClr>
                  </a:outerShdw>
                </a:effectLst>
                <a:latin typeface="Adventure" pitchFamily="2" charset="0"/>
              </a:rPr>
            </a:br>
            <a:r>
              <a:rPr lang="ru-RU" sz="1700" dirty="0" smtClean="0">
                <a:effectLst>
                  <a:outerShdw blurRad="38100" dist="38100" dir="2700000" algn="tl">
                    <a:srgbClr val="000000">
                      <a:alpha val="43137"/>
                    </a:srgbClr>
                  </a:outerShdw>
                </a:effectLst>
                <a:latin typeface="Adventure" pitchFamily="2" charset="0"/>
              </a:rPr>
              <a:t>Само название рассказа “Матренин двор” можно истолковать по-разному. В первом случае, например, слово “двор” может означать просто уклад жизни Матрены, ее хозяйство, ее чисто бытовые заботы и трудности. Во втором случае, пожалуй, можно сказать, что слово “двор” акцентирует внимание читателя на судьбе самого дома Матрены, самого </a:t>
            </a:r>
            <a:r>
              <a:rPr lang="ru-RU" sz="1700" dirty="0" err="1" smtClean="0">
                <a:effectLst>
                  <a:outerShdw blurRad="38100" dist="38100" dir="2700000" algn="tl">
                    <a:srgbClr val="000000">
                      <a:alpha val="43137"/>
                    </a:srgbClr>
                  </a:outerShdw>
                </a:effectLst>
                <a:latin typeface="Adventure" pitchFamily="2" charset="0"/>
              </a:rPr>
              <a:t>Матрениного</a:t>
            </a:r>
            <a:r>
              <a:rPr lang="ru-RU" sz="1700" dirty="0" smtClean="0">
                <a:effectLst>
                  <a:outerShdw blurRad="38100" dist="38100" dir="2700000" algn="tl">
                    <a:srgbClr val="000000">
                      <a:alpha val="43137"/>
                    </a:srgbClr>
                  </a:outerShdw>
                </a:effectLst>
                <a:latin typeface="Adventure" pitchFamily="2" charset="0"/>
              </a:rPr>
              <a:t> хозяйственного двора. В третьем случае “двор” символизирует тот круг людей, которые были так или иначе заинтересованы в Матрене. </a:t>
            </a:r>
            <a:endParaRPr lang="ru-RU" sz="1700" dirty="0">
              <a:effectLst>
                <a:outerShdw blurRad="38100" dist="38100" dir="2700000" algn="tl">
                  <a:srgbClr val="000000">
                    <a:alpha val="43137"/>
                  </a:srgbClr>
                </a:outerShdw>
              </a:effectLst>
              <a:latin typeface="Adventure" pitchFamily="2" charset="0"/>
            </a:endParaRPr>
          </a:p>
        </p:txBody>
      </p:sp>
      <p:sp>
        <p:nvSpPr>
          <p:cNvPr id="4" name="Заголовок 1"/>
          <p:cNvSpPr txBox="1">
            <a:spLocks/>
          </p:cNvSpPr>
          <p:nvPr/>
        </p:nvSpPr>
        <p:spPr>
          <a:xfrm>
            <a:off x="642910" y="21429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«Матренин двор</a:t>
            </a:r>
            <a:r>
              <a:rPr kumimoji="0" lang="ru-RU" sz="4400" b="0" i="0" u="none" strike="noStrike" kern="1200" cap="none" spc="0" normalizeH="0" baseline="0" noProof="0" dirty="0" smtClean="0">
                <a:ln>
                  <a:noFill/>
                </a:ln>
                <a:solidFill>
                  <a:schemeClr val="tx1"/>
                </a:solidFill>
                <a:effectLst/>
                <a:uLnTx/>
                <a:uFillTx/>
                <a:latin typeface="+mj-lt"/>
                <a:ea typeface="+mj-ea"/>
                <a:cs typeface="+mj-cs"/>
              </a:rPr>
              <a:t>»</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20482" name="Picture 2" descr="http://www.novayagazeta.ru/ai/article.254382/pics.1.jpg"/>
          <p:cNvPicPr>
            <a:picLocks noChangeAspect="1" noChangeArrowheads="1"/>
          </p:cNvPicPr>
          <p:nvPr/>
        </p:nvPicPr>
        <p:blipFill>
          <a:blip r:embed="rId2"/>
          <a:srcRect/>
          <a:stretch>
            <a:fillRect/>
          </a:stretch>
        </p:blipFill>
        <p:spPr bwMode="auto">
          <a:xfrm>
            <a:off x="5072066" y="1285860"/>
            <a:ext cx="3333750" cy="22288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0484" name="Picture 4" descr="http://media.theatre.ru/photo/32403.jpg"/>
          <p:cNvPicPr>
            <a:picLocks noChangeAspect="1" noChangeArrowheads="1"/>
          </p:cNvPicPr>
          <p:nvPr/>
        </p:nvPicPr>
        <p:blipFill>
          <a:blip r:embed="rId3"/>
          <a:srcRect/>
          <a:stretch>
            <a:fillRect/>
          </a:stretch>
        </p:blipFill>
        <p:spPr bwMode="auto">
          <a:xfrm>
            <a:off x="5000628" y="3714752"/>
            <a:ext cx="3424741" cy="228601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55" presetClass="entr" presetSubtype="0" fill="hold" nodeType="withEffect">
                                  <p:stCondLst>
                                    <p:cond delay="0"/>
                                  </p:stCondLst>
                                  <p:childTnLst>
                                    <p:set>
                                      <p:cBhvr>
                                        <p:cTn id="15" dur="1" fill="hold">
                                          <p:stCondLst>
                                            <p:cond delay="0"/>
                                          </p:stCondLst>
                                        </p:cTn>
                                        <p:tgtEl>
                                          <p:spTgt spid="20484"/>
                                        </p:tgtEl>
                                        <p:attrNameLst>
                                          <p:attrName>style.visibility</p:attrName>
                                        </p:attrNameLst>
                                      </p:cBhvr>
                                      <p:to>
                                        <p:strVal val="visible"/>
                                      </p:to>
                                    </p:set>
                                    <p:anim calcmode="lin" valueType="num">
                                      <p:cBhvr>
                                        <p:cTn id="16" dur="1000" fill="hold"/>
                                        <p:tgtEl>
                                          <p:spTgt spid="20484"/>
                                        </p:tgtEl>
                                        <p:attrNameLst>
                                          <p:attrName>ppt_w</p:attrName>
                                        </p:attrNameLst>
                                      </p:cBhvr>
                                      <p:tavLst>
                                        <p:tav tm="0">
                                          <p:val>
                                            <p:strVal val="#ppt_w*0.70"/>
                                          </p:val>
                                        </p:tav>
                                        <p:tav tm="100000">
                                          <p:val>
                                            <p:strVal val="#ppt_w"/>
                                          </p:val>
                                        </p:tav>
                                      </p:tavLst>
                                    </p:anim>
                                    <p:anim calcmode="lin" valueType="num">
                                      <p:cBhvr>
                                        <p:cTn id="17" dur="1000" fill="hold"/>
                                        <p:tgtEl>
                                          <p:spTgt spid="20484"/>
                                        </p:tgtEl>
                                        <p:attrNameLst>
                                          <p:attrName>ppt_h</p:attrName>
                                        </p:attrNameLst>
                                      </p:cBhvr>
                                      <p:tavLst>
                                        <p:tav tm="0">
                                          <p:val>
                                            <p:strVal val="#ppt_h"/>
                                          </p:val>
                                        </p:tav>
                                        <p:tav tm="100000">
                                          <p:val>
                                            <p:strVal val="#ppt_h"/>
                                          </p:val>
                                        </p:tav>
                                      </p:tavLst>
                                    </p:anim>
                                    <p:animEffect transition="in" filter="fade">
                                      <p:cBhvr>
                                        <p:cTn id="18" dur="1000"/>
                                        <p:tgtEl>
                                          <p:spTgt spid="20484"/>
                                        </p:tgtEl>
                                      </p:cBhvr>
                                    </p:animEffect>
                                  </p:childTnLst>
                                </p:cTn>
                              </p:par>
                              <p:par>
                                <p:cTn id="19" presetID="55" presetClass="entr" presetSubtype="0" fill="hold" nodeType="withEffect">
                                  <p:stCondLst>
                                    <p:cond delay="0"/>
                                  </p:stCondLst>
                                  <p:childTnLst>
                                    <p:set>
                                      <p:cBhvr>
                                        <p:cTn id="20" dur="1" fill="hold">
                                          <p:stCondLst>
                                            <p:cond delay="0"/>
                                          </p:stCondLst>
                                        </p:cTn>
                                        <p:tgtEl>
                                          <p:spTgt spid="20482"/>
                                        </p:tgtEl>
                                        <p:attrNameLst>
                                          <p:attrName>style.visibility</p:attrName>
                                        </p:attrNameLst>
                                      </p:cBhvr>
                                      <p:to>
                                        <p:strVal val="visible"/>
                                      </p:to>
                                    </p:set>
                                    <p:anim calcmode="lin" valueType="num">
                                      <p:cBhvr>
                                        <p:cTn id="21" dur="1000" fill="hold"/>
                                        <p:tgtEl>
                                          <p:spTgt spid="20482"/>
                                        </p:tgtEl>
                                        <p:attrNameLst>
                                          <p:attrName>ppt_w</p:attrName>
                                        </p:attrNameLst>
                                      </p:cBhvr>
                                      <p:tavLst>
                                        <p:tav tm="0">
                                          <p:val>
                                            <p:strVal val="#ppt_w*0.70"/>
                                          </p:val>
                                        </p:tav>
                                        <p:tav tm="100000">
                                          <p:val>
                                            <p:strVal val="#ppt_w"/>
                                          </p:val>
                                        </p:tav>
                                      </p:tavLst>
                                    </p:anim>
                                    <p:anim calcmode="lin" valueType="num">
                                      <p:cBhvr>
                                        <p:cTn id="22" dur="1000" fill="hold"/>
                                        <p:tgtEl>
                                          <p:spTgt spid="20482"/>
                                        </p:tgtEl>
                                        <p:attrNameLst>
                                          <p:attrName>ppt_h</p:attrName>
                                        </p:attrNameLst>
                                      </p:cBhvr>
                                      <p:tavLst>
                                        <p:tav tm="0">
                                          <p:val>
                                            <p:strVal val="#ppt_h"/>
                                          </p:val>
                                        </p:tav>
                                        <p:tav tm="100000">
                                          <p:val>
                                            <p:strVal val="#ppt_h"/>
                                          </p:val>
                                        </p:tav>
                                      </p:tavLst>
                                    </p:anim>
                                    <p:animEffect transition="in" filter="fade">
                                      <p:cBhvr>
                                        <p:cTn id="23" dur="1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928926" y="1142984"/>
            <a:ext cx="5686436" cy="5572140"/>
          </a:xfrm>
        </p:spPr>
        <p:txBody>
          <a:bodyPr>
            <a:normAutofit fontScale="92500"/>
          </a:bodyPr>
          <a:lstStyle/>
          <a:p>
            <a:pPr>
              <a:buNone/>
            </a:pPr>
            <a:r>
              <a:rPr lang="ru-RU" sz="1700" dirty="0" smtClean="0">
                <a:effectLst>
                  <a:outerShdw blurRad="38100" dist="38100" dir="2700000" algn="tl">
                    <a:srgbClr val="000000">
                      <a:alpha val="43137"/>
                    </a:srgbClr>
                  </a:outerShdw>
                </a:effectLst>
                <a:latin typeface="Adventure" pitchFamily="2" charset="0"/>
              </a:rPr>
              <a:t>	 В каждом из приведенных выше значений слова “двор” заключен тот трагизм, который присущ, пожалуй, образу жизни каждой женщины, похожей на Матрену. Но все же в третьем значении трагизм наиболее велик. Здесь речь уже идет не о трудностях жизни и не об одиночестве, а о том, что даже смерть не может заставить людей однажды задуматься о справедливости и правильном отношении к достоинствам человека. Гораздо сильнее в людях страх за себя, свою жизнь, а судьба других мало их волнует. “Тут узнал я, что плач над покойной не просто есть плач, а своего рода </a:t>
            </a:r>
            <a:r>
              <a:rPr lang="ru-RU" sz="1700" dirty="0" err="1" smtClean="0">
                <a:effectLst>
                  <a:outerShdw blurRad="38100" dist="38100" dir="2700000" algn="tl">
                    <a:srgbClr val="000000">
                      <a:alpha val="43137"/>
                    </a:srgbClr>
                  </a:outerShdw>
                </a:effectLst>
                <a:latin typeface="Adventure" pitchFamily="2" charset="0"/>
              </a:rPr>
              <a:t>пометина</a:t>
            </a:r>
            <a:r>
              <a:rPr lang="ru-RU" sz="1700" dirty="0" smtClean="0">
                <a:effectLst>
                  <a:outerShdw blurRad="38100" dist="38100" dir="2700000" algn="tl">
                    <a:srgbClr val="000000">
                      <a:alpha val="43137"/>
                    </a:srgbClr>
                  </a:outerShdw>
                </a:effectLst>
                <a:latin typeface="Adventure" pitchFamily="2" charset="0"/>
              </a:rPr>
              <a:t>. Слетелись три сестры Матрены, захватили избу, козу и печь, заперли сундук ее на замок, из подкладки пальто выпотрошили двести похоронных рублей, приходящим всем втолковывали, что они одни были Матрене близкие”. </a:t>
            </a:r>
            <a:br>
              <a:rPr lang="ru-RU" sz="1700" dirty="0" smtClean="0">
                <a:effectLst>
                  <a:outerShdw blurRad="38100" dist="38100" dir="2700000" algn="tl">
                    <a:srgbClr val="000000">
                      <a:alpha val="43137"/>
                    </a:srgbClr>
                  </a:outerShdw>
                </a:effectLst>
                <a:latin typeface="Adventure" pitchFamily="2" charset="0"/>
              </a:rPr>
            </a:br>
            <a:r>
              <a:rPr lang="ru-RU" sz="1700" dirty="0" smtClean="0">
                <a:effectLst>
                  <a:outerShdw blurRad="38100" dist="38100" dir="2700000" algn="tl">
                    <a:srgbClr val="000000">
                      <a:alpha val="43137"/>
                    </a:srgbClr>
                  </a:outerShdw>
                </a:effectLst>
                <a:latin typeface="Adventure" pitchFamily="2" charset="0"/>
              </a:rPr>
              <a:t> В этом случае складываются все три значения слова “двор” и каждое из них отражает ту или иную трагическую картину: бездушность, мертвенность “живого двора”, который окружал Матрену при жизни и в дальнейшем делил ее хозяйство; судьба самой Матрениной избы после смерти Матрены и при жизни Матрены; нелепая гибель Матрены.</a:t>
            </a:r>
            <a:endParaRPr lang="ru-RU" sz="1700" dirty="0">
              <a:effectLst>
                <a:outerShdw blurRad="38100" dist="38100" dir="2700000" algn="tl">
                  <a:srgbClr val="000000">
                    <a:alpha val="43137"/>
                  </a:srgbClr>
                </a:outerShdw>
              </a:effectLst>
              <a:latin typeface="Adventure" pitchFamily="2" charset="0"/>
            </a:endParaRPr>
          </a:p>
        </p:txBody>
      </p:sp>
      <p:sp>
        <p:nvSpPr>
          <p:cNvPr id="4" name="Заголовок 1"/>
          <p:cNvSpPr txBox="1">
            <a:spLocks/>
          </p:cNvSpPr>
          <p:nvPr/>
        </p:nvSpPr>
        <p:spPr>
          <a:xfrm>
            <a:off x="609600" y="21429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«Матренин двор</a:t>
            </a:r>
            <a:r>
              <a:rPr kumimoji="0" lang="ru-RU" sz="4400" b="0" i="0" u="none" strike="noStrike" kern="1200" cap="none" spc="0" normalizeH="0" baseline="0" noProof="0" dirty="0" smtClean="0">
                <a:ln>
                  <a:noFill/>
                </a:ln>
                <a:solidFill>
                  <a:schemeClr val="tx1"/>
                </a:solidFill>
                <a:effectLst/>
                <a:uLnTx/>
                <a:uFillTx/>
                <a:latin typeface="+mj-lt"/>
                <a:ea typeface="+mj-ea"/>
                <a:cs typeface="+mj-cs"/>
              </a:rPr>
              <a:t>»</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19458" name="Picture 2" descr="http://www.teatr.ru/files/pics/2008_11/Matrenin_dvor.jpg"/>
          <p:cNvPicPr>
            <a:picLocks noChangeAspect="1" noChangeArrowheads="1"/>
          </p:cNvPicPr>
          <p:nvPr/>
        </p:nvPicPr>
        <p:blipFill>
          <a:blip r:embed="rId2"/>
          <a:srcRect/>
          <a:stretch>
            <a:fillRect/>
          </a:stretch>
        </p:blipFill>
        <p:spPr bwMode="auto">
          <a:xfrm>
            <a:off x="842953" y="1928802"/>
            <a:ext cx="2371725" cy="345757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19458"/>
                                        </p:tgtEl>
                                        <p:attrNameLst>
                                          <p:attrName>style.visibility</p:attrName>
                                        </p:attrNameLst>
                                      </p:cBhvr>
                                      <p:to>
                                        <p:strVal val="visible"/>
                                      </p:to>
                                    </p:set>
                                    <p:animEffect transition="in" filter="circle(in)">
                                      <p:cBhvr>
                                        <p:cTn id="16" dur="3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C:\Documents and Settings\Администратор\Рабочий стол\солженицын\Безимееаврни-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sp>
        <p:nvSpPr>
          <p:cNvPr id="5122" name="Rectangle 2"/>
          <p:cNvSpPr>
            <a:spLocks noGrp="1" noChangeArrowheads="1"/>
          </p:cNvSpPr>
          <p:nvPr>
            <p:ph type="title"/>
          </p:nvPr>
        </p:nvSpPr>
        <p:spPr/>
        <p:txBody>
          <a:bodyPr/>
          <a:lstStyle/>
          <a:p>
            <a:pPr eaLnBrk="1" hangingPunct="1"/>
            <a:r>
              <a:rPr lang="ru-RU" dirty="0" smtClean="0">
                <a:effectLst>
                  <a:outerShdw blurRad="38100" dist="38100" dir="2700000" algn="tl">
                    <a:srgbClr val="000000">
                      <a:alpha val="43137"/>
                    </a:srgbClr>
                  </a:outerShdw>
                </a:effectLst>
                <a:latin typeface="Adventure" pitchFamily="2" charset="0"/>
              </a:rPr>
              <a:t>Детство и юность</a:t>
            </a:r>
            <a:endParaRPr lang="en-US" dirty="0" smtClean="0">
              <a:effectLst>
                <a:outerShdw blurRad="38100" dist="38100" dir="2700000" algn="tl">
                  <a:srgbClr val="000000">
                    <a:alpha val="43137"/>
                  </a:srgbClr>
                </a:outerShdw>
              </a:effectLst>
              <a:latin typeface="Adventure" pitchFamily="2" charset="0"/>
            </a:endParaRPr>
          </a:p>
        </p:txBody>
      </p:sp>
      <p:sp>
        <p:nvSpPr>
          <p:cNvPr id="19" name="Содержимое 18"/>
          <p:cNvSpPr>
            <a:spLocks noGrp="1"/>
          </p:cNvSpPr>
          <p:nvPr>
            <p:ph idx="1"/>
          </p:nvPr>
        </p:nvSpPr>
        <p:spPr>
          <a:xfrm>
            <a:off x="608008" y="1266822"/>
            <a:ext cx="5045082" cy="5405445"/>
          </a:xfrm>
        </p:spPr>
        <p:txBody>
          <a:bodyPr>
            <a:normAutofit/>
          </a:bodyPr>
          <a:lstStyle/>
          <a:p>
            <a:pPr>
              <a:buNone/>
            </a:pPr>
            <a:r>
              <a:rPr lang="ru-RU" sz="1800" dirty="0" smtClean="0">
                <a:solidFill>
                  <a:schemeClr val="tx1"/>
                </a:solidFill>
                <a:effectLst>
                  <a:outerShdw blurRad="38100" dist="38100" dir="2700000" algn="tl">
                    <a:srgbClr val="000000">
                      <a:alpha val="43137"/>
                    </a:srgbClr>
                  </a:outerShdw>
                </a:effectLst>
                <a:latin typeface="Adventure" pitchFamily="2" charset="0"/>
              </a:rPr>
              <a:t>		Александр Исаевич (Исаакович) Солженицын родился 11 декабря 1918 года в Кисловодске. Отец — </a:t>
            </a:r>
            <a:r>
              <a:rPr lang="ru-RU" sz="1800" dirty="0" err="1" smtClean="0">
                <a:solidFill>
                  <a:schemeClr val="tx1"/>
                </a:solidFill>
                <a:effectLst>
                  <a:outerShdw blurRad="38100" dist="38100" dir="2700000" algn="tl">
                    <a:srgbClr val="000000">
                      <a:alpha val="43137"/>
                    </a:srgbClr>
                  </a:outerShdw>
                </a:effectLst>
                <a:latin typeface="Adventure" pitchFamily="2" charset="0"/>
              </a:rPr>
              <a:t>Исаакий</a:t>
            </a:r>
            <a:r>
              <a:rPr lang="ru-RU" sz="1800" dirty="0" smtClean="0">
                <a:solidFill>
                  <a:schemeClr val="tx1"/>
                </a:solidFill>
                <a:effectLst>
                  <a:outerShdw blurRad="38100" dist="38100" dir="2700000" algn="tl">
                    <a:srgbClr val="000000">
                      <a:alpha val="43137"/>
                    </a:srgbClr>
                  </a:outerShdw>
                </a:effectLst>
                <a:latin typeface="Adventure" pitchFamily="2" charset="0"/>
              </a:rPr>
              <a:t> Семёнович Солженицын, русский православный крестьянин с Северного Кавказа. Мать — украинка Таисия Захаровна Щербак. Родители Солженицына познакомились во время обучения в Москве и вскоре поженились. </a:t>
            </a:r>
            <a:r>
              <a:rPr lang="ru-RU" sz="1800" dirty="0" err="1" smtClean="0">
                <a:solidFill>
                  <a:schemeClr val="tx1"/>
                </a:solidFill>
                <a:effectLst>
                  <a:outerShdw blurRad="38100" dist="38100" dir="2700000" algn="tl">
                    <a:srgbClr val="000000">
                      <a:alpha val="43137"/>
                    </a:srgbClr>
                  </a:outerShdw>
                </a:effectLst>
                <a:latin typeface="Adventure" pitchFamily="2" charset="0"/>
              </a:rPr>
              <a:t>Исаакий</a:t>
            </a:r>
            <a:r>
              <a:rPr lang="ru-RU" sz="1800" dirty="0" smtClean="0">
                <a:solidFill>
                  <a:schemeClr val="tx1"/>
                </a:solidFill>
                <a:effectLst>
                  <a:outerShdw blurRad="38100" dist="38100" dir="2700000" algn="tl">
                    <a:srgbClr val="000000">
                      <a:alpha val="43137"/>
                    </a:srgbClr>
                  </a:outerShdw>
                </a:effectLst>
                <a:latin typeface="Adventure" pitchFamily="2" charset="0"/>
              </a:rPr>
              <a:t> Солженицын во время Первой мировой войны пошёл на фронт добровольцем и служил офицером. Он погиб до рождения сына, 15 июня 1918 года, уже после </a:t>
            </a:r>
            <a:r>
              <a:rPr lang="ru-RU" sz="1800" dirty="0" err="1" smtClean="0">
                <a:solidFill>
                  <a:schemeClr val="tx1"/>
                </a:solidFill>
                <a:effectLst>
                  <a:outerShdw blurRad="38100" dist="38100" dir="2700000" algn="tl">
                    <a:srgbClr val="000000">
                      <a:alpha val="43137"/>
                    </a:srgbClr>
                  </a:outerShdw>
                </a:effectLst>
                <a:latin typeface="Adventure" pitchFamily="2" charset="0"/>
              </a:rPr>
              <a:t>демобилизаци</a:t>
            </a:r>
            <a:r>
              <a:rPr lang="ru-RU" sz="1800" dirty="0" smtClean="0">
                <a:solidFill>
                  <a:schemeClr val="tx1"/>
                </a:solidFill>
                <a:effectLst>
                  <a:outerShdw blurRad="38100" dist="38100" dir="2700000" algn="tl">
                    <a:srgbClr val="000000">
                      <a:alpha val="43137"/>
                    </a:srgbClr>
                  </a:outerShdw>
                </a:effectLst>
                <a:latin typeface="Adventure" pitchFamily="2" charset="0"/>
              </a:rPr>
              <a:t> (в результате несчастного случая на охоте). Он изображён под именем Сани </a:t>
            </a:r>
            <a:r>
              <a:rPr lang="ru-RU" sz="1800" dirty="0" err="1" smtClean="0">
                <a:solidFill>
                  <a:schemeClr val="tx1"/>
                </a:solidFill>
                <a:effectLst>
                  <a:outerShdw blurRad="38100" dist="38100" dir="2700000" algn="tl">
                    <a:srgbClr val="000000">
                      <a:alpha val="43137"/>
                    </a:srgbClr>
                  </a:outerShdw>
                </a:effectLst>
                <a:latin typeface="Adventure" pitchFamily="2" charset="0"/>
              </a:rPr>
              <a:t>Лаженицына</a:t>
            </a:r>
            <a:r>
              <a:rPr lang="ru-RU" sz="1800" dirty="0" smtClean="0">
                <a:solidFill>
                  <a:schemeClr val="tx1"/>
                </a:solidFill>
                <a:effectLst>
                  <a:outerShdw blurRad="38100" dist="38100" dir="2700000" algn="tl">
                    <a:srgbClr val="000000">
                      <a:alpha val="43137"/>
                    </a:srgbClr>
                  </a:outerShdw>
                </a:effectLst>
                <a:latin typeface="Adventure" pitchFamily="2" charset="0"/>
              </a:rPr>
              <a:t> в эпопее «Красное колесо» (на основе воспоминаний жены).</a:t>
            </a:r>
            <a:endParaRPr lang="ru-RU" sz="1800" dirty="0">
              <a:effectLst>
                <a:outerShdw blurRad="38100" dist="38100" dir="2700000" algn="tl">
                  <a:srgbClr val="000000">
                    <a:alpha val="43137"/>
                  </a:srgbClr>
                </a:outerShdw>
              </a:effectLst>
              <a:latin typeface="Adventure" pitchFamily="2" charset="0"/>
            </a:endParaRPr>
          </a:p>
        </p:txBody>
      </p:sp>
      <p:pic>
        <p:nvPicPr>
          <p:cNvPr id="1026" name="Picture 2" descr="C:\Documents and Settings\Администратор\Рабочий стол\солженицын\2 года солж.jpg"/>
          <p:cNvPicPr>
            <a:picLocks noChangeAspect="1" noChangeArrowheads="1"/>
          </p:cNvPicPr>
          <p:nvPr/>
        </p:nvPicPr>
        <p:blipFill>
          <a:blip r:embed="rId4"/>
          <a:srcRect/>
          <a:stretch>
            <a:fillRect/>
          </a:stretch>
        </p:blipFill>
        <p:spPr bwMode="auto">
          <a:xfrm>
            <a:off x="5653089" y="1987548"/>
            <a:ext cx="2522541" cy="347437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27" name="Picture 3" descr="C:\Documents and Settings\Администратор\Рабочий стол\солженицын\и.с солж.jpg"/>
          <p:cNvPicPr>
            <a:picLocks noChangeAspect="1" noChangeArrowheads="1"/>
          </p:cNvPicPr>
          <p:nvPr/>
        </p:nvPicPr>
        <p:blipFill>
          <a:blip r:embed="rId5"/>
          <a:srcRect/>
          <a:stretch>
            <a:fillRect/>
          </a:stretch>
        </p:blipFill>
        <p:spPr bwMode="auto">
          <a:xfrm>
            <a:off x="5653089" y="1987548"/>
            <a:ext cx="2522541" cy="34388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28" name="Picture 4" descr="C:\Documents and Settings\Администратор\Рабочий стол\солженицын\т.з солж.jpg"/>
          <p:cNvPicPr>
            <a:picLocks noChangeAspect="1" noChangeArrowheads="1"/>
          </p:cNvPicPr>
          <p:nvPr/>
        </p:nvPicPr>
        <p:blipFill>
          <a:blip r:embed="rId6"/>
          <a:srcRect/>
          <a:stretch>
            <a:fillRect/>
          </a:stretch>
        </p:blipFill>
        <p:spPr bwMode="auto">
          <a:xfrm>
            <a:off x="5653089" y="1987548"/>
            <a:ext cx="2522541" cy="342039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29" name="Picture 5" descr="C:\Documents and Settings\Администратор\Рабочий стол\солженицын\кисл.jpg"/>
          <p:cNvPicPr>
            <a:picLocks noChangeAspect="1" noChangeArrowheads="1"/>
          </p:cNvPicPr>
          <p:nvPr/>
        </p:nvPicPr>
        <p:blipFill>
          <a:blip r:embed="rId7"/>
          <a:srcRect/>
          <a:stretch>
            <a:fillRect/>
          </a:stretch>
        </p:blipFill>
        <p:spPr bwMode="auto">
          <a:xfrm>
            <a:off x="5653089" y="1987548"/>
            <a:ext cx="2522542" cy="360363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9" name="TextBox 8"/>
          <p:cNvSpPr txBox="1"/>
          <p:nvPr/>
        </p:nvSpPr>
        <p:spPr>
          <a:xfrm>
            <a:off x="5653089" y="5591178"/>
            <a:ext cx="2522541" cy="338554"/>
          </a:xfrm>
          <a:prstGeom prst="rect">
            <a:avLst/>
          </a:prstGeom>
          <a:noFill/>
        </p:spPr>
        <p:txBody>
          <a:bodyPr wrap="square" rtlCol="0">
            <a:spAutoFit/>
          </a:bodyPr>
          <a:lstStyle/>
          <a:p>
            <a:r>
              <a:rPr lang="ru-RU" sz="1600" dirty="0" smtClean="0">
                <a:latin typeface="Adventure" pitchFamily="2" charset="0"/>
              </a:rPr>
              <a:t>А.И. Солженицын, 2 года</a:t>
            </a:r>
            <a:endParaRPr lang="ru-RU" sz="1600" dirty="0">
              <a:latin typeface="Adventure" pitchFamily="2" charset="0"/>
            </a:endParaRPr>
          </a:p>
        </p:txBody>
      </p:sp>
      <p:sp>
        <p:nvSpPr>
          <p:cNvPr id="10" name="TextBox 9"/>
          <p:cNvSpPr txBox="1"/>
          <p:nvPr/>
        </p:nvSpPr>
        <p:spPr>
          <a:xfrm>
            <a:off x="5653089" y="5591178"/>
            <a:ext cx="2522541" cy="338554"/>
          </a:xfrm>
          <a:prstGeom prst="rect">
            <a:avLst/>
          </a:prstGeom>
          <a:noFill/>
        </p:spPr>
        <p:txBody>
          <a:bodyPr wrap="square" rtlCol="0">
            <a:spAutoFit/>
          </a:bodyPr>
          <a:lstStyle/>
          <a:p>
            <a:r>
              <a:rPr lang="ru-RU" sz="1600" dirty="0" smtClean="0">
                <a:latin typeface="Adventure" pitchFamily="2" charset="0"/>
              </a:rPr>
              <a:t>И.С. Солженицын, отец</a:t>
            </a:r>
            <a:endParaRPr lang="ru-RU" sz="1600" dirty="0">
              <a:latin typeface="Adventure" pitchFamily="2" charset="0"/>
            </a:endParaRPr>
          </a:p>
        </p:txBody>
      </p:sp>
      <p:sp>
        <p:nvSpPr>
          <p:cNvPr id="11" name="TextBox 10"/>
          <p:cNvSpPr txBox="1"/>
          <p:nvPr/>
        </p:nvSpPr>
        <p:spPr>
          <a:xfrm>
            <a:off x="5653089" y="5591178"/>
            <a:ext cx="2522541" cy="338554"/>
          </a:xfrm>
          <a:prstGeom prst="rect">
            <a:avLst/>
          </a:prstGeom>
          <a:noFill/>
        </p:spPr>
        <p:txBody>
          <a:bodyPr wrap="square" rtlCol="0">
            <a:spAutoFit/>
          </a:bodyPr>
          <a:lstStyle/>
          <a:p>
            <a:r>
              <a:rPr lang="ru-RU" sz="1600" dirty="0" smtClean="0">
                <a:latin typeface="Adventure" pitchFamily="2" charset="0"/>
              </a:rPr>
              <a:t>Т.З. Щербак, мать</a:t>
            </a:r>
            <a:endParaRPr lang="ru-RU" sz="1600" dirty="0">
              <a:latin typeface="Adventure" pitchFamily="2" charset="0"/>
            </a:endParaRPr>
          </a:p>
        </p:txBody>
      </p:sp>
      <p:sp>
        <p:nvSpPr>
          <p:cNvPr id="12" name="TextBox 11"/>
          <p:cNvSpPr txBox="1"/>
          <p:nvPr/>
        </p:nvSpPr>
        <p:spPr>
          <a:xfrm>
            <a:off x="5653089" y="5591178"/>
            <a:ext cx="2162178" cy="584775"/>
          </a:xfrm>
          <a:prstGeom prst="rect">
            <a:avLst/>
          </a:prstGeom>
          <a:noFill/>
        </p:spPr>
        <p:txBody>
          <a:bodyPr wrap="square" rtlCol="0">
            <a:spAutoFit/>
          </a:bodyPr>
          <a:lstStyle/>
          <a:p>
            <a:r>
              <a:rPr lang="ru-RU" sz="1600" dirty="0" smtClean="0">
                <a:latin typeface="Adventure" pitchFamily="2" charset="0"/>
              </a:rPr>
              <a:t>Дом Солженицыных в Кисловодске</a:t>
            </a:r>
            <a:endParaRPr lang="ru-RU" sz="1600" dirty="0">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2000"/>
                                        <p:tgtEl>
                                          <p:spTgt spid="1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122"/>
                                        </p:tgtEl>
                                        <p:attrNameLst>
                                          <p:attrName>style.visibility</p:attrName>
                                        </p:attrNameLst>
                                      </p:cBhvr>
                                      <p:to>
                                        <p:strVal val="visible"/>
                                      </p:to>
                                    </p:set>
                                    <p:animEffect transition="in" filter="fade">
                                      <p:cBhvr>
                                        <p:cTn id="11" dur="2000"/>
                                        <p:tgtEl>
                                          <p:spTgt spid="5122"/>
                                        </p:tgtEl>
                                      </p:cBhvr>
                                    </p:animEffect>
                                  </p:childTnLst>
                                </p:cTn>
                              </p:par>
                              <p:par>
                                <p:cTn id="12" presetID="10" presetClass="entr" presetSubtype="0" fill="hold" nodeType="with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2000"/>
                                        <p:tgtEl>
                                          <p:spTgt spid="102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childTnLst>
                          </p:cTn>
                        </p:par>
                        <p:par>
                          <p:cTn id="18" fill="hold">
                            <p:stCondLst>
                              <p:cond delay="4000"/>
                            </p:stCondLst>
                            <p:childTnLst>
                              <p:par>
                                <p:cTn id="19" presetID="10" presetClass="exit" presetSubtype="0" fill="hold" grpId="1" nodeType="afterEffect">
                                  <p:stCondLst>
                                    <p:cond delay="0"/>
                                  </p:stCondLst>
                                  <p:childTnLst>
                                    <p:animEffect transition="out" filter="fade">
                                      <p:cBhvr>
                                        <p:cTn id="20" dur="2000"/>
                                        <p:tgtEl>
                                          <p:spTgt spid="9"/>
                                        </p:tgtEl>
                                      </p:cBhvr>
                                    </p:animEffect>
                                    <p:set>
                                      <p:cBhvr>
                                        <p:cTn id="21" dur="1" fill="hold">
                                          <p:stCondLst>
                                            <p:cond delay="1999"/>
                                          </p:stCondLst>
                                        </p:cTn>
                                        <p:tgtEl>
                                          <p:spTgt spid="9"/>
                                        </p:tgtEl>
                                        <p:attrNameLst>
                                          <p:attrName>style.visibility</p:attrName>
                                        </p:attrNameLst>
                                      </p:cBhvr>
                                      <p:to>
                                        <p:strVal val="hidden"/>
                                      </p:to>
                                    </p:set>
                                  </p:childTnLst>
                                </p:cTn>
                              </p:par>
                            </p:childTnLst>
                          </p:cTn>
                        </p:par>
                        <p:par>
                          <p:cTn id="22" fill="hold">
                            <p:stCondLst>
                              <p:cond delay="6000"/>
                            </p:stCondLst>
                            <p:childTnLst>
                              <p:par>
                                <p:cTn id="23" presetID="10" presetClass="entr" presetSubtype="0" fill="hold" nodeType="afterEffect">
                                  <p:stCondLst>
                                    <p:cond delay="0"/>
                                  </p:stCondLst>
                                  <p:childTnLst>
                                    <p:set>
                                      <p:cBhvr>
                                        <p:cTn id="24" dur="1" fill="hold">
                                          <p:stCondLst>
                                            <p:cond delay="0"/>
                                          </p:stCondLst>
                                        </p:cTn>
                                        <p:tgtEl>
                                          <p:spTgt spid="1027"/>
                                        </p:tgtEl>
                                        <p:attrNameLst>
                                          <p:attrName>style.visibility</p:attrName>
                                        </p:attrNameLst>
                                      </p:cBhvr>
                                      <p:to>
                                        <p:strVal val="visible"/>
                                      </p:to>
                                    </p:set>
                                    <p:animEffect transition="in" filter="fade">
                                      <p:cBhvr>
                                        <p:cTn id="25" dur="2000"/>
                                        <p:tgtEl>
                                          <p:spTgt spid="10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2000"/>
                                        <p:tgtEl>
                                          <p:spTgt spid="10"/>
                                        </p:tgtEl>
                                      </p:cBhvr>
                                    </p:animEffect>
                                  </p:childTnLst>
                                </p:cTn>
                              </p:par>
                            </p:childTnLst>
                          </p:cTn>
                        </p:par>
                        <p:par>
                          <p:cTn id="29" fill="hold">
                            <p:stCondLst>
                              <p:cond delay="8000"/>
                            </p:stCondLst>
                            <p:childTnLst>
                              <p:par>
                                <p:cTn id="30" presetID="10" presetClass="exit" presetSubtype="0" fill="hold" grpId="1" nodeType="afterEffect">
                                  <p:stCondLst>
                                    <p:cond delay="0"/>
                                  </p:stCondLst>
                                  <p:childTnLst>
                                    <p:animEffect transition="out" filter="fade">
                                      <p:cBhvr>
                                        <p:cTn id="31" dur="2000"/>
                                        <p:tgtEl>
                                          <p:spTgt spid="10"/>
                                        </p:tgtEl>
                                      </p:cBhvr>
                                    </p:animEffect>
                                    <p:set>
                                      <p:cBhvr>
                                        <p:cTn id="32" dur="1" fill="hold">
                                          <p:stCondLst>
                                            <p:cond delay="1999"/>
                                          </p:stCondLst>
                                        </p:cTn>
                                        <p:tgtEl>
                                          <p:spTgt spid="10"/>
                                        </p:tgtEl>
                                        <p:attrNameLst>
                                          <p:attrName>style.visibility</p:attrName>
                                        </p:attrNameLst>
                                      </p:cBhvr>
                                      <p:to>
                                        <p:strVal val="hidden"/>
                                      </p:to>
                                    </p:set>
                                  </p:childTnLst>
                                </p:cTn>
                              </p:par>
                            </p:childTnLst>
                          </p:cTn>
                        </p:par>
                        <p:par>
                          <p:cTn id="33" fill="hold">
                            <p:stCondLst>
                              <p:cond delay="10000"/>
                            </p:stCondLst>
                            <p:childTnLst>
                              <p:par>
                                <p:cTn id="34" presetID="10" presetClass="entr" presetSubtype="0" fill="hold" nodeType="afterEffect">
                                  <p:stCondLst>
                                    <p:cond delay="0"/>
                                  </p:stCondLst>
                                  <p:childTnLst>
                                    <p:set>
                                      <p:cBhvr>
                                        <p:cTn id="35" dur="1" fill="hold">
                                          <p:stCondLst>
                                            <p:cond delay="0"/>
                                          </p:stCondLst>
                                        </p:cTn>
                                        <p:tgtEl>
                                          <p:spTgt spid="1028"/>
                                        </p:tgtEl>
                                        <p:attrNameLst>
                                          <p:attrName>style.visibility</p:attrName>
                                        </p:attrNameLst>
                                      </p:cBhvr>
                                      <p:to>
                                        <p:strVal val="visible"/>
                                      </p:to>
                                    </p:set>
                                    <p:animEffect transition="in" filter="fade">
                                      <p:cBhvr>
                                        <p:cTn id="36" dur="2000"/>
                                        <p:tgtEl>
                                          <p:spTgt spid="102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2000"/>
                                        <p:tgtEl>
                                          <p:spTgt spid="11"/>
                                        </p:tgtEl>
                                      </p:cBhvr>
                                    </p:animEffect>
                                  </p:childTnLst>
                                </p:cTn>
                              </p:par>
                            </p:childTnLst>
                          </p:cTn>
                        </p:par>
                        <p:par>
                          <p:cTn id="40" fill="hold">
                            <p:stCondLst>
                              <p:cond delay="12000"/>
                            </p:stCondLst>
                            <p:childTnLst>
                              <p:par>
                                <p:cTn id="41" presetID="10" presetClass="exit" presetSubtype="0" fill="hold" grpId="1" nodeType="afterEffect">
                                  <p:stCondLst>
                                    <p:cond delay="0"/>
                                  </p:stCondLst>
                                  <p:childTnLst>
                                    <p:animEffect transition="out" filter="fade">
                                      <p:cBhvr>
                                        <p:cTn id="42" dur="2000"/>
                                        <p:tgtEl>
                                          <p:spTgt spid="11"/>
                                        </p:tgtEl>
                                      </p:cBhvr>
                                    </p:animEffect>
                                    <p:set>
                                      <p:cBhvr>
                                        <p:cTn id="43" dur="1" fill="hold">
                                          <p:stCondLst>
                                            <p:cond delay="1999"/>
                                          </p:stCondLst>
                                        </p:cTn>
                                        <p:tgtEl>
                                          <p:spTgt spid="11"/>
                                        </p:tgtEl>
                                        <p:attrNameLst>
                                          <p:attrName>style.visibility</p:attrName>
                                        </p:attrNameLst>
                                      </p:cBhvr>
                                      <p:to>
                                        <p:strVal val="hidden"/>
                                      </p:to>
                                    </p:set>
                                  </p:childTnLst>
                                </p:cTn>
                              </p:par>
                            </p:childTnLst>
                          </p:cTn>
                        </p:par>
                        <p:par>
                          <p:cTn id="44" fill="hold">
                            <p:stCondLst>
                              <p:cond delay="14000"/>
                            </p:stCondLst>
                            <p:childTnLst>
                              <p:par>
                                <p:cTn id="45" presetID="10" presetClass="entr" presetSubtype="0" fill="hold" nodeType="afterEffect">
                                  <p:stCondLst>
                                    <p:cond delay="0"/>
                                  </p:stCondLst>
                                  <p:childTnLst>
                                    <p:set>
                                      <p:cBhvr>
                                        <p:cTn id="46" dur="1" fill="hold">
                                          <p:stCondLst>
                                            <p:cond delay="0"/>
                                          </p:stCondLst>
                                        </p:cTn>
                                        <p:tgtEl>
                                          <p:spTgt spid="1029"/>
                                        </p:tgtEl>
                                        <p:attrNameLst>
                                          <p:attrName>style.visibility</p:attrName>
                                        </p:attrNameLst>
                                      </p:cBhvr>
                                      <p:to>
                                        <p:strVal val="visible"/>
                                      </p:to>
                                    </p:set>
                                    <p:animEffect transition="in" filter="fade">
                                      <p:cBhvr>
                                        <p:cTn id="47" dur="2000"/>
                                        <p:tgtEl>
                                          <p:spTgt spid="1029"/>
                                        </p:tgtEl>
                                      </p:cBhvr>
                                    </p:animEffect>
                                  </p:childTnLst>
                                </p:cTn>
                              </p:par>
                              <p:par>
                                <p:cTn id="48" presetID="29"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1000" fill="hold"/>
                                        <p:tgtEl>
                                          <p:spTgt spid="12"/>
                                        </p:tgtEl>
                                        <p:attrNameLst>
                                          <p:attrName>ppt_x</p:attrName>
                                        </p:attrNameLst>
                                      </p:cBhvr>
                                      <p:tavLst>
                                        <p:tav tm="0">
                                          <p:val>
                                            <p:strVal val="#ppt_x-.2"/>
                                          </p:val>
                                        </p:tav>
                                        <p:tav tm="100000">
                                          <p:val>
                                            <p:strVal val="#ppt_x"/>
                                          </p:val>
                                        </p:tav>
                                      </p:tavLst>
                                    </p:anim>
                                    <p:anim calcmode="lin" valueType="num">
                                      <p:cBhvr>
                                        <p:cTn id="5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2" dur="1000"/>
                                        <p:tgtEl>
                                          <p:spTgt spid="12"/>
                                        </p:tgtEl>
                                      </p:cBhvr>
                                    </p:animEffect>
                                  </p:childTnLst>
                                </p:cTn>
                              </p:par>
                            </p:childTnLst>
                          </p:cTn>
                        </p:par>
                        <p:par>
                          <p:cTn id="53" fill="hold">
                            <p:stCondLst>
                              <p:cond delay="16000"/>
                            </p:stCondLst>
                            <p:childTnLst>
                              <p:par>
                                <p:cTn id="54" presetID="10" presetClass="exit" presetSubtype="0" fill="hold" grpId="1" nodeType="afterEffect">
                                  <p:stCondLst>
                                    <p:cond delay="0"/>
                                  </p:stCondLst>
                                  <p:childTnLst>
                                    <p:animEffect transition="out" filter="fade">
                                      <p:cBhvr>
                                        <p:cTn id="55" dur="2000"/>
                                        <p:tgtEl>
                                          <p:spTgt spid="12"/>
                                        </p:tgtEl>
                                      </p:cBhvr>
                                    </p:animEffect>
                                    <p:set>
                                      <p:cBhvr>
                                        <p:cTn id="56"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19" grpId="0" build="p"/>
      <p:bldP spid="9" grpId="0"/>
      <p:bldP spid="9" grpId="1"/>
      <p:bldP spid="10" grpId="0"/>
      <p:bldP spid="10" grpId="1"/>
      <p:bldP spid="11" grpId="0"/>
      <p:bldP spid="11" grpId="1"/>
      <p:bldP spid="12" grpId="0"/>
      <p:bldP spid="12"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 y="1285860"/>
            <a:ext cx="5500726" cy="5572140"/>
          </a:xfrm>
        </p:spPr>
        <p:txBody>
          <a:bodyPr>
            <a:normAutofit lnSpcReduction="10000"/>
          </a:bodyPr>
          <a:lstStyle/>
          <a:p>
            <a:pPr lvl="1">
              <a:buNone/>
            </a:pPr>
            <a:r>
              <a:rPr lang="ru-RU" sz="1700" dirty="0" smtClean="0">
                <a:effectLst>
                  <a:outerShdw blurRad="38100" dist="38100" dir="2700000" algn="tl">
                    <a:srgbClr val="000000">
                      <a:alpha val="43137"/>
                    </a:srgbClr>
                  </a:outerShdw>
                </a:effectLst>
                <a:latin typeface="Adventure" pitchFamily="2" charset="0"/>
              </a:rPr>
              <a:t>	Главной особенностью литературного языка Солженицына является то, что Александр Исаевич сам дает пояснительную трактовку по многим репликам героев рассказа, и это приоткрывает нам ту завесу, за которой кроется само настроение Солженицына, его личное отношение к каждому из героев. Впрочем, у меня сложилось такое впечатление, что авторские трактовки имеют несколько ироничный характер, но в то же время они как бы синтезируют реплики и оставляют в них только подноготный, ничем не прикрытый, истинный смысл. “Ах, тетенька-тетенька! И как же ты себя не берегла! И, наверно, теперь они на нас обиделись! И родимая же ты наша, и вина вся твоя! И горница тут ни при чем, и зачем же пошла ты туда, где смерть тебя стерегла? И никто тебя туда не звал! И как ты умерла — не думала! И что же ты нас не слушалась? (И изо всех этих причитаний выпирал ответ: в смерти ее мы не виноваты, а насчет избы еще поговорим!)”. </a:t>
            </a:r>
            <a:endParaRPr lang="ru-RU" sz="1700" dirty="0">
              <a:effectLst>
                <a:outerShdw blurRad="38100" dist="38100" dir="2700000" algn="tl">
                  <a:srgbClr val="000000">
                    <a:alpha val="43137"/>
                  </a:srgbClr>
                </a:outerShdw>
              </a:effectLst>
              <a:latin typeface="Adventure" pitchFamily="2" charset="0"/>
            </a:endParaRPr>
          </a:p>
        </p:txBody>
      </p:sp>
      <p:sp>
        <p:nvSpPr>
          <p:cNvPr id="4" name="Заголовок 1"/>
          <p:cNvSpPr txBox="1">
            <a:spLocks/>
          </p:cNvSpPr>
          <p:nvPr/>
        </p:nvSpPr>
        <p:spPr>
          <a:xfrm>
            <a:off x="609600" y="28572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«Матренин двор</a:t>
            </a:r>
            <a:r>
              <a:rPr kumimoji="0" lang="ru-RU" sz="4400" b="0" i="0" u="none" strike="noStrike" kern="1200" cap="none" spc="0" normalizeH="0" baseline="0" noProof="0" dirty="0" smtClean="0">
                <a:ln>
                  <a:noFill/>
                </a:ln>
                <a:solidFill>
                  <a:schemeClr val="tx1"/>
                </a:solidFill>
                <a:effectLst/>
                <a:uLnTx/>
                <a:uFillTx/>
                <a:latin typeface="+mj-lt"/>
                <a:ea typeface="+mj-ea"/>
                <a:cs typeface="+mj-cs"/>
              </a:rPr>
              <a:t>»</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18434" name="Picture 2" descr="http://www.moibilet.ru/img/shows/5370.jpg"/>
          <p:cNvPicPr>
            <a:picLocks noChangeAspect="1" noChangeArrowheads="1"/>
          </p:cNvPicPr>
          <p:nvPr/>
        </p:nvPicPr>
        <p:blipFill>
          <a:blip r:embed="rId2"/>
          <a:srcRect/>
          <a:stretch>
            <a:fillRect/>
          </a:stretch>
        </p:blipFill>
        <p:spPr bwMode="auto">
          <a:xfrm>
            <a:off x="5429256" y="1357298"/>
            <a:ext cx="2755456" cy="192881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8436" name="Picture 4" descr="Просмотреть картинку полностью"/>
          <p:cNvPicPr>
            <a:picLocks noChangeAspect="1" noChangeArrowheads="1"/>
          </p:cNvPicPr>
          <p:nvPr/>
        </p:nvPicPr>
        <p:blipFill>
          <a:blip r:embed="rId3"/>
          <a:srcRect l="22407" r="13572"/>
          <a:stretch>
            <a:fillRect/>
          </a:stretch>
        </p:blipFill>
        <p:spPr bwMode="auto">
          <a:xfrm>
            <a:off x="5429256" y="4071942"/>
            <a:ext cx="2857520" cy="169069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21" presetClass="entr" presetSubtype="4" fill="hold" nodeType="withEffect">
                                  <p:stCondLst>
                                    <p:cond delay="0"/>
                                  </p:stCondLst>
                                  <p:childTnLst>
                                    <p:set>
                                      <p:cBhvr>
                                        <p:cTn id="15" dur="1" fill="hold">
                                          <p:stCondLst>
                                            <p:cond delay="0"/>
                                          </p:stCondLst>
                                        </p:cTn>
                                        <p:tgtEl>
                                          <p:spTgt spid="18434"/>
                                        </p:tgtEl>
                                        <p:attrNameLst>
                                          <p:attrName>style.visibility</p:attrName>
                                        </p:attrNameLst>
                                      </p:cBhvr>
                                      <p:to>
                                        <p:strVal val="visible"/>
                                      </p:to>
                                    </p:set>
                                    <p:animEffect transition="in" filter="wheel(4)">
                                      <p:cBhvr>
                                        <p:cTn id="16" dur="2000"/>
                                        <p:tgtEl>
                                          <p:spTgt spid="18434"/>
                                        </p:tgtEl>
                                      </p:cBhvr>
                                    </p:animEffect>
                                  </p:childTnLst>
                                </p:cTn>
                              </p:par>
                              <p:par>
                                <p:cTn id="17" presetID="21" presetClass="entr" presetSubtype="4" fill="hold" nodeType="withEffect">
                                  <p:stCondLst>
                                    <p:cond delay="0"/>
                                  </p:stCondLst>
                                  <p:childTnLst>
                                    <p:set>
                                      <p:cBhvr>
                                        <p:cTn id="18" dur="1" fill="hold">
                                          <p:stCondLst>
                                            <p:cond delay="0"/>
                                          </p:stCondLst>
                                        </p:cTn>
                                        <p:tgtEl>
                                          <p:spTgt spid="18436"/>
                                        </p:tgtEl>
                                        <p:attrNameLst>
                                          <p:attrName>style.visibility</p:attrName>
                                        </p:attrNameLst>
                                      </p:cBhvr>
                                      <p:to>
                                        <p:strVal val="visible"/>
                                      </p:to>
                                    </p:set>
                                    <p:animEffect transition="in" filter="wheel(4)">
                                      <p:cBhvr>
                                        <p:cTn id="19" dur="2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00430" y="1374779"/>
            <a:ext cx="5186370" cy="5268931"/>
          </a:xfrm>
        </p:spPr>
        <p:txBody>
          <a:bodyPr>
            <a:normAutofit lnSpcReduction="10000"/>
          </a:bodyPr>
          <a:lstStyle/>
          <a:p>
            <a:pPr>
              <a:buNone/>
            </a:pPr>
            <a:r>
              <a:rPr lang="ru-RU" sz="1700" dirty="0" smtClean="0">
                <a:effectLst>
                  <a:outerShdw blurRad="38100" dist="38100" dir="2700000" algn="tl">
                    <a:srgbClr val="000000">
                      <a:alpha val="43137"/>
                    </a:srgbClr>
                  </a:outerShdw>
                </a:effectLst>
                <a:latin typeface="Adventure" pitchFamily="2" charset="0"/>
              </a:rPr>
              <a:t>	Читая между строк рассказ Солженицына, можно понять, что сам Александр Исаевич делает совсем иные выводы из услышанного, чем те, которые можно было ожидать. “И только тут — из этих неодобрительных отзывов золовки — выплыл передо мной образ Матрены, какой я не понимал ее, даже живя с нею бок о бок”. “Все мы жили рядом с ней и не поняли, что есть она тот самый праведник, без которого, по пословице, не стоит село”. Невольно вспоминаются слова французского писателя </a:t>
            </a:r>
            <a:r>
              <a:rPr lang="ru-RU" sz="1700" dirty="0" err="1" smtClean="0">
                <a:effectLst>
                  <a:outerShdw blurRad="38100" dist="38100" dir="2700000" algn="tl">
                    <a:srgbClr val="000000">
                      <a:alpha val="43137"/>
                    </a:srgbClr>
                  </a:outerShdw>
                </a:effectLst>
                <a:latin typeface="Adventure" pitchFamily="2" charset="0"/>
              </a:rPr>
              <a:t>Антуана</a:t>
            </a:r>
            <a:r>
              <a:rPr lang="ru-RU" sz="1700" dirty="0" smtClean="0">
                <a:effectLst>
                  <a:outerShdw blurRad="38100" dist="38100" dir="2700000" algn="tl">
                    <a:srgbClr val="000000">
                      <a:alpha val="43137"/>
                    </a:srgbClr>
                  </a:outerShdw>
                </a:effectLst>
                <a:latin typeface="Adventure" pitchFamily="2" charset="0"/>
              </a:rPr>
              <a:t> де Сент-Экзюпери, смысл которых заключается в том, что на самом деле все не так, как в действительности. </a:t>
            </a:r>
          </a:p>
          <a:p>
            <a:pPr>
              <a:buNone/>
            </a:pPr>
            <a:r>
              <a:rPr lang="ru-RU" sz="1700" dirty="0" smtClean="0">
                <a:effectLst>
                  <a:outerShdw blurRad="38100" dist="38100" dir="2700000" algn="tl">
                    <a:srgbClr val="000000">
                      <a:alpha val="43137"/>
                    </a:srgbClr>
                  </a:outerShdw>
                </a:effectLst>
                <a:latin typeface="Adventure" pitchFamily="2" charset="0"/>
              </a:rPr>
              <a:t>	 Матрена — это противопоставление тому окружению, которое в рассказе Солженицына выражено через злобу, зависть и стяжательство людей. Своим образом жизни Матрена доказала, что любой, кто существует в этом мире, может быть честным и праведным, если он живет праведной идеей и крепок духом.</a:t>
            </a:r>
            <a:endParaRPr lang="ru-RU" sz="1700" dirty="0">
              <a:effectLst>
                <a:outerShdw blurRad="38100" dist="38100" dir="2700000" algn="tl">
                  <a:srgbClr val="000000">
                    <a:alpha val="43137"/>
                  </a:srgbClr>
                </a:outerShdw>
              </a:effectLst>
              <a:latin typeface="Adventure" pitchFamily="2" charset="0"/>
            </a:endParaRPr>
          </a:p>
        </p:txBody>
      </p:sp>
      <p:sp>
        <p:nvSpPr>
          <p:cNvPr id="4" name="Заголовок 1"/>
          <p:cNvSpPr txBox="1">
            <a:spLocks/>
          </p:cNvSpPr>
          <p:nvPr/>
        </p:nvSpPr>
        <p:spPr>
          <a:xfrm>
            <a:off x="609600" y="28572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«Матренин двор</a:t>
            </a:r>
            <a:r>
              <a:rPr kumimoji="0" lang="ru-RU" sz="4400" b="0" i="0" u="none" strike="noStrike" kern="1200" cap="none" spc="0" normalizeH="0" baseline="0" noProof="0" dirty="0" smtClean="0">
                <a:ln>
                  <a:noFill/>
                </a:ln>
                <a:solidFill>
                  <a:schemeClr val="tx1"/>
                </a:solidFill>
                <a:effectLst/>
                <a:uLnTx/>
                <a:uFillTx/>
                <a:latin typeface="+mj-lt"/>
                <a:ea typeface="+mj-ea"/>
                <a:cs typeface="+mj-cs"/>
              </a:rPr>
              <a:t>»</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17410" name="Picture 2" descr="http://domoy.net/netcat_files/87/51/h_b6d601ae077bb935dc56f10e8bf4e636"/>
          <p:cNvPicPr>
            <a:picLocks noChangeAspect="1" noChangeArrowheads="1"/>
          </p:cNvPicPr>
          <p:nvPr/>
        </p:nvPicPr>
        <p:blipFill>
          <a:blip r:embed="rId2"/>
          <a:srcRect/>
          <a:stretch>
            <a:fillRect/>
          </a:stretch>
        </p:blipFill>
        <p:spPr bwMode="auto">
          <a:xfrm>
            <a:off x="857224" y="1500174"/>
            <a:ext cx="2846090" cy="228601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7412" name="Picture 4" descr="http://www.fotobank.ru/img/FB09-8519.jpg?size=l"/>
          <p:cNvPicPr>
            <a:picLocks noChangeAspect="1" noChangeArrowheads="1"/>
          </p:cNvPicPr>
          <p:nvPr/>
        </p:nvPicPr>
        <p:blipFill>
          <a:blip r:embed="rId3"/>
          <a:srcRect l="6815" b="6452"/>
          <a:stretch>
            <a:fillRect/>
          </a:stretch>
        </p:blipFill>
        <p:spPr bwMode="auto">
          <a:xfrm>
            <a:off x="857224" y="4000504"/>
            <a:ext cx="2857519" cy="207170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par>
                          <p:cTn id="18" fill="hold">
                            <p:stCondLst>
                              <p:cond delay="5000"/>
                            </p:stCondLst>
                            <p:childTnLst>
                              <p:par>
                                <p:cTn id="19" presetID="10" presetClass="entr" presetSubtype="0" fill="hold" nodeType="afterEffect">
                                  <p:stCondLst>
                                    <p:cond delay="0"/>
                                  </p:stCondLst>
                                  <p:childTnLst>
                                    <p:set>
                                      <p:cBhvr>
                                        <p:cTn id="20" dur="1" fill="hold">
                                          <p:stCondLst>
                                            <p:cond delay="0"/>
                                          </p:stCondLst>
                                        </p:cTn>
                                        <p:tgtEl>
                                          <p:spTgt spid="17410"/>
                                        </p:tgtEl>
                                        <p:attrNameLst>
                                          <p:attrName>style.visibility</p:attrName>
                                        </p:attrNameLst>
                                      </p:cBhvr>
                                      <p:to>
                                        <p:strVal val="visible"/>
                                      </p:to>
                                    </p:set>
                                    <p:animEffect transition="in" filter="fade">
                                      <p:cBhvr>
                                        <p:cTn id="21" dur="2000"/>
                                        <p:tgtEl>
                                          <p:spTgt spid="17410"/>
                                        </p:tgtEl>
                                      </p:cBhvr>
                                    </p:animEffect>
                                  </p:childTnLst>
                                </p:cTn>
                              </p:par>
                            </p:childTnLst>
                          </p:cTn>
                        </p:par>
                        <p:par>
                          <p:cTn id="22" fill="hold">
                            <p:stCondLst>
                              <p:cond delay="7000"/>
                            </p:stCondLst>
                            <p:childTnLst>
                              <p:par>
                                <p:cTn id="23" presetID="10" presetClass="entr" presetSubtype="0" fill="hold" nodeType="afterEffect">
                                  <p:stCondLst>
                                    <p:cond delay="0"/>
                                  </p:stCondLst>
                                  <p:childTnLst>
                                    <p:set>
                                      <p:cBhvr>
                                        <p:cTn id="24" dur="1" fill="hold">
                                          <p:stCondLst>
                                            <p:cond delay="0"/>
                                          </p:stCondLst>
                                        </p:cTn>
                                        <p:tgtEl>
                                          <p:spTgt spid="17412"/>
                                        </p:tgtEl>
                                        <p:attrNameLst>
                                          <p:attrName>style.visibility</p:attrName>
                                        </p:attrNameLst>
                                      </p:cBhvr>
                                      <p:to>
                                        <p:strVal val="visible"/>
                                      </p:to>
                                    </p:set>
                                    <p:animEffect transition="in" filter="fade">
                                      <p:cBhvr>
                                        <p:cTn id="25" dur="20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66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dventure" pitchFamily="2" charset="0"/>
              </a:rPr>
              <a:t>Архипелаг ГУЛАГ</a:t>
            </a:r>
            <a:endParaRPr lang="ru-RU" sz="6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8"/>
            <a:ext cx="8229600" cy="1143000"/>
          </a:xfrm>
        </p:spPr>
        <p:txBody>
          <a:bodyPr>
            <a:normAutofit/>
          </a:bodyPr>
          <a:lstStyle/>
          <a:p>
            <a:r>
              <a:rPr lang="ru-RU" sz="4000" dirty="0" smtClean="0">
                <a:effectLst>
                  <a:outerShdw blurRad="38100" dist="38100" dir="2700000" algn="tl">
                    <a:srgbClr val="000000">
                      <a:alpha val="43137"/>
                    </a:srgbClr>
                  </a:outerShdw>
                </a:effectLst>
                <a:latin typeface="Adventure" pitchFamily="2" charset="0"/>
              </a:rPr>
              <a:t>Архипелаг ГУЛАГ</a:t>
            </a:r>
            <a:endParaRPr lang="ru-RU" sz="4000" dirty="0">
              <a:effectLst>
                <a:outerShdw blurRad="38100" dist="38100" dir="2700000" algn="tl">
                  <a:srgbClr val="000000">
                    <a:alpha val="43137"/>
                  </a:srgbClr>
                </a:outerShdw>
              </a:effectLst>
              <a:latin typeface="Adventure" pitchFamily="2" charset="0"/>
            </a:endParaRPr>
          </a:p>
        </p:txBody>
      </p:sp>
      <p:sp>
        <p:nvSpPr>
          <p:cNvPr id="3" name="Содержимое 2"/>
          <p:cNvSpPr>
            <a:spLocks noGrp="1"/>
          </p:cNvSpPr>
          <p:nvPr>
            <p:ph idx="1"/>
          </p:nvPr>
        </p:nvSpPr>
        <p:spPr>
          <a:xfrm>
            <a:off x="528638" y="1600200"/>
            <a:ext cx="4043362" cy="4525963"/>
          </a:xfrm>
        </p:spPr>
        <p:txBody>
          <a:bodyPr>
            <a:normAutofit fontScale="62500" lnSpcReduction="20000"/>
          </a:bodyPr>
          <a:lstStyle/>
          <a:p>
            <a:pPr>
              <a:buNone/>
            </a:pPr>
            <a:r>
              <a:rPr lang="ru-RU" b="1" dirty="0" smtClean="0">
                <a:effectLst>
                  <a:outerShdw blurRad="38100" dist="38100" dir="2700000" algn="tl">
                    <a:srgbClr val="000000">
                      <a:alpha val="43137"/>
                    </a:srgbClr>
                  </a:outerShdw>
                </a:effectLst>
                <a:latin typeface="Adventure" pitchFamily="2" charset="0"/>
              </a:rPr>
              <a:t>	</a:t>
            </a:r>
            <a:r>
              <a:rPr lang="ru-RU" b="1" dirty="0" err="1" smtClean="0">
                <a:effectLst>
                  <a:outerShdw blurRad="38100" dist="38100" dir="2700000" algn="tl">
                    <a:srgbClr val="000000">
                      <a:alpha val="43137"/>
                    </a:srgbClr>
                  </a:outerShdw>
                </a:effectLst>
                <a:latin typeface="Adventure" pitchFamily="2" charset="0"/>
              </a:rPr>
              <a:t>Архипела́г</a:t>
            </a:r>
            <a:r>
              <a:rPr lang="ru-RU" b="1" dirty="0" smtClean="0">
                <a:effectLst>
                  <a:outerShdw blurRad="38100" dist="38100" dir="2700000" algn="tl">
                    <a:srgbClr val="000000">
                      <a:alpha val="43137"/>
                    </a:srgbClr>
                  </a:outerShdw>
                </a:effectLst>
                <a:latin typeface="Adventure" pitchFamily="2" charset="0"/>
              </a:rPr>
              <a:t> ГУЛА́Г</a:t>
            </a:r>
            <a:r>
              <a:rPr lang="ru-RU" dirty="0" smtClean="0">
                <a:effectLst>
                  <a:outerShdw blurRad="38100" dist="38100" dir="2700000" algn="tl">
                    <a:srgbClr val="000000">
                      <a:alpha val="43137"/>
                    </a:srgbClr>
                  </a:outerShdw>
                </a:effectLst>
                <a:latin typeface="Adventure" pitchFamily="2" charset="0"/>
              </a:rPr>
              <a:t> — художественно-историческое исследование Александра Солженицына о советской репрессивной системе в период с 1918 по 1956 годы. Основано на рассказах очевидцев, документах и личном опыте автора (по словам Солженицына).</a:t>
            </a:r>
          </a:p>
          <a:p>
            <a:pPr>
              <a:buNone/>
            </a:pPr>
            <a:r>
              <a:rPr lang="ru-RU" dirty="0" smtClean="0">
                <a:effectLst>
                  <a:outerShdw blurRad="38100" dist="38100" dir="2700000" algn="tl">
                    <a:srgbClr val="000000">
                      <a:alpha val="43137"/>
                    </a:srgbClr>
                  </a:outerShdw>
                </a:effectLst>
                <a:latin typeface="Adventure" pitchFamily="2" charset="0"/>
              </a:rPr>
              <a:t>	ГУЛАГ — аббревиатура от </a:t>
            </a:r>
            <a:r>
              <a:rPr lang="ru-RU" b="1" dirty="0" smtClean="0">
                <a:effectLst>
                  <a:outerShdw blurRad="38100" dist="38100" dir="2700000" algn="tl">
                    <a:srgbClr val="000000">
                      <a:alpha val="43137"/>
                    </a:srgbClr>
                  </a:outerShdw>
                </a:effectLst>
                <a:latin typeface="Adventure" pitchFamily="2" charset="0"/>
              </a:rPr>
              <a:t>Г</a:t>
            </a:r>
            <a:r>
              <a:rPr lang="ru-RU" dirty="0" smtClean="0">
                <a:effectLst>
                  <a:outerShdw blurRad="38100" dist="38100" dir="2700000" algn="tl">
                    <a:srgbClr val="000000">
                      <a:alpha val="43137"/>
                    </a:srgbClr>
                  </a:outerShdw>
                </a:effectLst>
                <a:latin typeface="Adventure" pitchFamily="2" charset="0"/>
              </a:rPr>
              <a:t>лавное </a:t>
            </a:r>
            <a:r>
              <a:rPr lang="ru-RU" b="1" dirty="0" smtClean="0">
                <a:effectLst>
                  <a:outerShdw blurRad="38100" dist="38100" dir="2700000" algn="tl">
                    <a:srgbClr val="000000">
                      <a:alpha val="43137"/>
                    </a:srgbClr>
                  </a:outerShdw>
                </a:effectLst>
                <a:latin typeface="Adventure" pitchFamily="2" charset="0"/>
              </a:rPr>
              <a:t>У</a:t>
            </a:r>
            <a:r>
              <a:rPr lang="ru-RU" dirty="0" smtClean="0">
                <a:effectLst>
                  <a:outerShdw blurRad="38100" dist="38100" dir="2700000" algn="tl">
                    <a:srgbClr val="000000">
                      <a:alpha val="43137"/>
                    </a:srgbClr>
                  </a:outerShdw>
                </a:effectLst>
                <a:latin typeface="Adventure" pitchFamily="2" charset="0"/>
              </a:rPr>
              <a:t>правление </a:t>
            </a:r>
            <a:r>
              <a:rPr lang="ru-RU" b="1" dirty="0" err="1" smtClean="0">
                <a:effectLst>
                  <a:outerShdw blurRad="38100" dist="38100" dir="2700000" algn="tl">
                    <a:srgbClr val="000000">
                      <a:alpha val="43137"/>
                    </a:srgbClr>
                  </a:outerShdw>
                </a:effectLst>
                <a:latin typeface="Adventure" pitchFamily="2" charset="0"/>
              </a:rPr>
              <a:t>ЛАГ</a:t>
            </a:r>
            <a:r>
              <a:rPr lang="ru-RU" dirty="0" err="1" smtClean="0">
                <a:effectLst>
                  <a:outerShdw blurRad="38100" dist="38100" dir="2700000" algn="tl">
                    <a:srgbClr val="000000">
                      <a:alpha val="43137"/>
                    </a:srgbClr>
                  </a:outerShdw>
                </a:effectLst>
                <a:latin typeface="Adventure" pitchFamily="2" charset="0"/>
              </a:rPr>
              <a:t>ерей</a:t>
            </a:r>
            <a:r>
              <a:rPr lang="ru-RU" dirty="0" smtClean="0">
                <a:effectLst>
                  <a:outerShdw blurRad="38100" dist="38100" dir="2700000" algn="tl">
                    <a:srgbClr val="000000">
                      <a:alpha val="43137"/>
                    </a:srgbClr>
                  </a:outerShdw>
                </a:effectLst>
                <a:latin typeface="Adventure" pitchFamily="2" charset="0"/>
              </a:rPr>
              <a:t>, название «Архипелаг ГУЛАГ» —аллюзия на «Остров Сахалин» А. П. Чехова</a:t>
            </a:r>
          </a:p>
          <a:p>
            <a:endParaRPr lang="ru-RU" dirty="0">
              <a:effectLst>
                <a:outerShdw blurRad="38100" dist="38100" dir="2700000" algn="tl">
                  <a:srgbClr val="000000">
                    <a:alpha val="43137"/>
                  </a:srgbClr>
                </a:outerShdw>
              </a:effectLst>
              <a:latin typeface="Adventure" pitchFamily="2" charset="0"/>
            </a:endParaRPr>
          </a:p>
        </p:txBody>
      </p:sp>
      <p:pic>
        <p:nvPicPr>
          <p:cNvPr id="15362" name="Picture 2" descr="http://voicebook.ru/uploads/posts/2009-01/1233078231_pic_id27300.jpeg"/>
          <p:cNvPicPr>
            <a:picLocks noChangeAspect="1" noChangeArrowheads="1"/>
          </p:cNvPicPr>
          <p:nvPr/>
        </p:nvPicPr>
        <p:blipFill>
          <a:blip r:embed="rId2"/>
          <a:srcRect/>
          <a:stretch>
            <a:fillRect/>
          </a:stretch>
        </p:blipFill>
        <p:spPr bwMode="auto">
          <a:xfrm>
            <a:off x="4857752" y="1142984"/>
            <a:ext cx="3286148" cy="5192116"/>
          </a:xfrm>
          <a:prstGeom prst="rect">
            <a:avLst/>
          </a:prstGeom>
          <a:noFill/>
          <a:ln>
            <a:noFill/>
          </a:ln>
          <a:effectLst>
            <a:outerShdw blurRad="225425" dist="50800" dir="5220000" algn="ctr">
              <a:srgbClr val="000000">
                <a:alpha val="33000"/>
              </a:srgbClr>
            </a:outerShdw>
          </a:effectLst>
          <a:scene3d>
            <a:camera prst="perspectiveLeft"/>
            <a:lightRig rig="harsh" dir="t">
              <a:rot lat="0" lon="0" rev="3000000"/>
            </a:lightRig>
          </a:scene3d>
          <a:sp3d extrusionH="254000" contourW="19050">
            <a:bevelT w="82550" h="44450" prst="angle"/>
            <a:bevelB w="82550" h="44450" prst="angle"/>
            <a:contourClr>
              <a:srgbClr val="FFFFFF"/>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par>
                          <p:cTn id="18" fill="hold">
                            <p:stCondLst>
                              <p:cond delay="5000"/>
                            </p:stCondLst>
                            <p:childTnLst>
                              <p:par>
                                <p:cTn id="19" presetID="29" presetClass="entr" presetSubtype="0" fill="hold" nodeType="afterEffect">
                                  <p:stCondLst>
                                    <p:cond delay="0"/>
                                  </p:stCondLst>
                                  <p:childTnLst>
                                    <p:set>
                                      <p:cBhvr>
                                        <p:cTn id="20" dur="1" fill="hold">
                                          <p:stCondLst>
                                            <p:cond delay="0"/>
                                          </p:stCondLst>
                                        </p:cTn>
                                        <p:tgtEl>
                                          <p:spTgt spid="15362"/>
                                        </p:tgtEl>
                                        <p:attrNameLst>
                                          <p:attrName>style.visibility</p:attrName>
                                        </p:attrNameLst>
                                      </p:cBhvr>
                                      <p:to>
                                        <p:strVal val="visible"/>
                                      </p:to>
                                    </p:set>
                                    <p:anim calcmode="lin" valueType="num">
                                      <p:cBhvr>
                                        <p:cTn id="21" dur="1000" fill="hold"/>
                                        <p:tgtEl>
                                          <p:spTgt spid="15362"/>
                                        </p:tgtEl>
                                        <p:attrNameLst>
                                          <p:attrName>ppt_x</p:attrName>
                                        </p:attrNameLst>
                                      </p:cBhvr>
                                      <p:tavLst>
                                        <p:tav tm="0">
                                          <p:val>
                                            <p:strVal val="#ppt_x-.2"/>
                                          </p:val>
                                        </p:tav>
                                        <p:tav tm="100000">
                                          <p:val>
                                            <p:strVal val="#ppt_x"/>
                                          </p:val>
                                        </p:tav>
                                      </p:tavLst>
                                    </p:anim>
                                    <p:anim calcmode="lin" valueType="num">
                                      <p:cBhvr>
                                        <p:cTn id="22" dur="1000" fill="hold"/>
                                        <p:tgtEl>
                                          <p:spTgt spid="1536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868" y="1285860"/>
            <a:ext cx="5114932" cy="5286412"/>
          </a:xfrm>
        </p:spPr>
        <p:txBody>
          <a:bodyPr>
            <a:normAutofit lnSpcReduction="10000"/>
          </a:bodyPr>
          <a:lstStyle/>
          <a:p>
            <a:pPr>
              <a:buNone/>
            </a:pPr>
            <a:r>
              <a:rPr lang="ru-RU" sz="1700" dirty="0" smtClean="0">
                <a:effectLst>
                  <a:outerShdw blurRad="38100" dist="38100" dir="2700000" algn="tl">
                    <a:srgbClr val="000000">
                      <a:alpha val="43137"/>
                    </a:srgbClr>
                  </a:outerShdw>
                </a:effectLst>
                <a:latin typeface="Adventure" pitchFamily="2" charset="0"/>
              </a:rPr>
              <a:t>	«Архипелаг ГУЛАГ» был написан Солженицыным в СССР тайно в период с 1958 до 1968 года (закончен 22 февраля 1967 года), первый том опубликован в Париже в декабре 1973 года.</a:t>
            </a:r>
          </a:p>
          <a:p>
            <a:pPr>
              <a:buNone/>
            </a:pPr>
            <a:r>
              <a:rPr lang="ru-RU" sz="1700" dirty="0" smtClean="0">
                <a:effectLst>
                  <a:outerShdw blurRad="38100" dist="38100" dir="2700000" algn="tl">
                    <a:srgbClr val="000000">
                      <a:alpha val="43137"/>
                    </a:srgbClr>
                  </a:outerShdw>
                </a:effectLst>
                <a:latin typeface="Adventure" pitchFamily="2" charset="0"/>
              </a:rPr>
              <a:t>	Гонорары и роялти от продажи романа переводились в Фонд Солженицына, откуда впоследствии передавались тайно в СССР для оказания помощи бывшим узникам лагерей.</a:t>
            </a:r>
          </a:p>
          <a:p>
            <a:pPr>
              <a:buNone/>
            </a:pPr>
            <a:r>
              <a:rPr lang="ru-RU" sz="1700" dirty="0" smtClean="0">
                <a:effectLst>
                  <a:outerShdw blurRad="38100" dist="38100" dir="2700000" algn="tl">
                    <a:srgbClr val="000000">
                      <a:alpha val="43137"/>
                    </a:srgbClr>
                  </a:outerShdw>
                </a:effectLst>
                <a:latin typeface="Adventure" pitchFamily="2" charset="0"/>
              </a:rPr>
              <a:t>	Вопреки распространённому мнению, присуждение Солженицыну Нобелевской премии по литературе в 1970 году не связано с «Архипелагом ГУЛАГ», а звучит так: «За нравственную силу, с которой он следовал непреложным традициям русской литературы».</a:t>
            </a:r>
          </a:p>
          <a:p>
            <a:pPr>
              <a:buNone/>
            </a:pPr>
            <a:r>
              <a:rPr lang="ru-RU" sz="1700" dirty="0" smtClean="0">
                <a:effectLst>
                  <a:outerShdw blurRad="38100" dist="38100" dir="2700000" algn="tl">
                    <a:srgbClr val="000000">
                      <a:alpha val="43137"/>
                    </a:srgbClr>
                  </a:outerShdw>
                </a:effectLst>
                <a:latin typeface="Adventure" pitchFamily="2" charset="0"/>
              </a:rPr>
              <a:t>	Книга производила крайне сильное впечатление на тогдашних читателей. Из-за яркой антисоветской направленности «Архипелаг» был популярен среди диссидентов, активно распространялся в самиздате и считается наиболее значительным антикоммунистическим произведением.</a:t>
            </a:r>
          </a:p>
          <a:p>
            <a:endParaRPr lang="ru-RU" sz="1700" dirty="0">
              <a:effectLst>
                <a:outerShdw blurRad="38100" dist="38100" dir="2700000" algn="tl">
                  <a:srgbClr val="000000">
                    <a:alpha val="43137"/>
                  </a:srgbClr>
                </a:outerShdw>
              </a:effectLst>
              <a:latin typeface="Adventure" pitchFamily="2" charset="0"/>
            </a:endParaRPr>
          </a:p>
        </p:txBody>
      </p:sp>
      <p:sp>
        <p:nvSpPr>
          <p:cNvPr id="4" name="Заголовок 1"/>
          <p:cNvSpPr>
            <a:spLocks noGrp="1"/>
          </p:cNvSpPr>
          <p:nvPr>
            <p:ph type="title"/>
          </p:nvPr>
        </p:nvSpPr>
        <p:spPr>
          <a:xfrm>
            <a:off x="457200" y="214298"/>
            <a:ext cx="8229600" cy="1143000"/>
          </a:xfrm>
        </p:spPr>
        <p:txBody>
          <a:bodyPr>
            <a:normAutofit/>
          </a:bodyPr>
          <a:lstStyle/>
          <a:p>
            <a:r>
              <a:rPr lang="ru-RU" sz="4000" dirty="0" smtClean="0">
                <a:effectLst>
                  <a:outerShdw blurRad="38100" dist="38100" dir="2700000" algn="tl">
                    <a:srgbClr val="000000">
                      <a:alpha val="43137"/>
                    </a:srgbClr>
                  </a:outerShdw>
                </a:effectLst>
                <a:latin typeface="Adventure" pitchFamily="2" charset="0"/>
              </a:rPr>
              <a:t>Архипелаг ГУЛАГ</a:t>
            </a:r>
            <a:endParaRPr lang="ru-RU" sz="4000" dirty="0">
              <a:effectLst>
                <a:outerShdw blurRad="38100" dist="38100" dir="2700000" algn="tl">
                  <a:srgbClr val="000000">
                    <a:alpha val="43137"/>
                  </a:srgbClr>
                </a:outerShdw>
              </a:effectLst>
              <a:latin typeface="Adventure" pitchFamily="2" charset="0"/>
            </a:endParaRPr>
          </a:p>
        </p:txBody>
      </p:sp>
      <p:pic>
        <p:nvPicPr>
          <p:cNvPr id="14338" name="Picture 2" descr="http://qiq.ru/media/npict/0808/big/aleksandr_solzhenitsyn___arxipelag_gulag_54521.jpeg"/>
          <p:cNvPicPr>
            <a:picLocks noChangeAspect="1" noChangeArrowheads="1"/>
          </p:cNvPicPr>
          <p:nvPr/>
        </p:nvPicPr>
        <p:blipFill>
          <a:blip r:embed="rId2"/>
          <a:srcRect/>
          <a:stretch>
            <a:fillRect/>
          </a:stretch>
        </p:blipFill>
        <p:spPr bwMode="auto">
          <a:xfrm>
            <a:off x="857223" y="1142984"/>
            <a:ext cx="2135447" cy="326347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4340" name="Picture 4" descr="http://img.nr2.ru/pict/arts1/r13/dop1/08/08/16.jpg"/>
          <p:cNvPicPr>
            <a:picLocks noChangeAspect="1" noChangeArrowheads="1"/>
          </p:cNvPicPr>
          <p:nvPr/>
        </p:nvPicPr>
        <p:blipFill>
          <a:blip r:embed="rId3"/>
          <a:srcRect l="9375" r="6249" b="8536"/>
          <a:stretch>
            <a:fillRect/>
          </a:stretch>
        </p:blipFill>
        <p:spPr bwMode="auto">
          <a:xfrm>
            <a:off x="1571604" y="3071810"/>
            <a:ext cx="2225569" cy="321471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par>
                                <p:cTn id="18" presetID="6" presetClass="entr" presetSubtype="16" fill="hold" nodeType="withEffect">
                                  <p:stCondLst>
                                    <p:cond delay="0"/>
                                  </p:stCondLst>
                                  <p:childTnLst>
                                    <p:set>
                                      <p:cBhvr>
                                        <p:cTn id="19" dur="1" fill="hold">
                                          <p:stCondLst>
                                            <p:cond delay="0"/>
                                          </p:stCondLst>
                                        </p:cTn>
                                        <p:tgtEl>
                                          <p:spTgt spid="14340"/>
                                        </p:tgtEl>
                                        <p:attrNameLst>
                                          <p:attrName>style.visibility</p:attrName>
                                        </p:attrNameLst>
                                      </p:cBhvr>
                                      <p:to>
                                        <p:strVal val="visible"/>
                                      </p:to>
                                    </p:set>
                                    <p:animEffect transition="in" filter="circle(in)">
                                      <p:cBhvr>
                                        <p:cTn id="20" dur="2000"/>
                                        <p:tgtEl>
                                          <p:spTgt spid="14340"/>
                                        </p:tgtEl>
                                      </p:cBhvr>
                                    </p:animEffect>
                                  </p:childTnLst>
                                </p:cTn>
                              </p:par>
                            </p:childTnLst>
                          </p:cTn>
                        </p:par>
                        <p:par>
                          <p:cTn id="21" fill="hold">
                            <p:stCondLst>
                              <p:cond delay="5000"/>
                            </p:stCondLst>
                            <p:childTnLst>
                              <p:par>
                                <p:cTn id="22" presetID="10" presetClass="entr" presetSubtype="0" fill="hold" grpId="0"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2000"/>
                                        <p:tgtEl>
                                          <p:spTgt spid="3">
                                            <p:txEl>
                                              <p:pRg st="2" end="2"/>
                                            </p:txEl>
                                          </p:spTgt>
                                        </p:tgtEl>
                                      </p:cBhvr>
                                    </p:animEffect>
                                  </p:childTnLst>
                                </p:cTn>
                              </p:par>
                            </p:childTnLst>
                          </p:cTn>
                        </p:par>
                        <p:par>
                          <p:cTn id="25" fill="hold">
                            <p:stCondLst>
                              <p:cond delay="7000"/>
                            </p:stCondLst>
                            <p:childTnLst>
                              <p:par>
                                <p:cTn id="26" presetID="10" presetClass="entr" presetSubtype="0" fill="hold" grpId="0" nodeType="after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childTnLst>
                                </p:cTn>
                              </p:par>
                            </p:childTnLst>
                          </p:cTn>
                        </p:par>
                        <p:par>
                          <p:cTn id="29" fill="hold">
                            <p:stCondLst>
                              <p:cond delay="9000"/>
                            </p:stCondLst>
                            <p:childTnLst>
                              <p:par>
                                <p:cTn id="30" presetID="6" presetClass="entr" presetSubtype="16" fill="hold" nodeType="afterEffect">
                                  <p:stCondLst>
                                    <p:cond delay="0"/>
                                  </p:stCondLst>
                                  <p:childTnLst>
                                    <p:set>
                                      <p:cBhvr>
                                        <p:cTn id="31" dur="1" fill="hold">
                                          <p:stCondLst>
                                            <p:cond delay="0"/>
                                          </p:stCondLst>
                                        </p:cTn>
                                        <p:tgtEl>
                                          <p:spTgt spid="14338"/>
                                        </p:tgtEl>
                                        <p:attrNameLst>
                                          <p:attrName>style.visibility</p:attrName>
                                        </p:attrNameLst>
                                      </p:cBhvr>
                                      <p:to>
                                        <p:strVal val="visible"/>
                                      </p:to>
                                    </p:set>
                                    <p:animEffect transition="in" filter="circle(in)">
                                      <p:cBhvr>
                                        <p:cTn id="32" dur="2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0076" y="1571612"/>
            <a:ext cx="4257676" cy="5286412"/>
          </a:xfrm>
        </p:spPr>
        <p:txBody>
          <a:bodyPr>
            <a:normAutofit fontScale="55000" lnSpcReduction="20000"/>
          </a:bodyPr>
          <a:lstStyle/>
          <a:p>
            <a:pPr>
              <a:buNone/>
            </a:pPr>
            <a:r>
              <a:rPr lang="ru-RU" dirty="0" smtClean="0">
                <a:effectLst>
                  <a:outerShdw blurRad="38100" dist="38100" dir="2700000" algn="tl">
                    <a:srgbClr val="000000">
                      <a:alpha val="43137"/>
                    </a:srgbClr>
                  </a:outerShdw>
                </a:effectLst>
                <a:latin typeface="Adventure" pitchFamily="2" charset="0"/>
              </a:rPr>
              <a:t>	В СССР «Архипелаг» был полностью опубликован в 1990 году (впервые отобранные автором главы были опубликованы в журнале «Новый Мир»).</a:t>
            </a:r>
          </a:p>
          <a:p>
            <a:pPr>
              <a:buNone/>
            </a:pPr>
            <a:r>
              <a:rPr lang="ru-RU" dirty="0" smtClean="0">
                <a:effectLst>
                  <a:outerShdw blurRad="38100" dist="38100" dir="2700000" algn="tl">
                    <a:srgbClr val="000000">
                      <a:alpha val="43137"/>
                    </a:srgbClr>
                  </a:outerShdw>
                </a:effectLst>
                <a:latin typeface="Adventure" pitchFamily="2" charset="0"/>
              </a:rPr>
              <a:t>	Словосочетание «Архипелаг ГУЛАГ» стало нарицательным, часто используется в публицистике и художественной литературе, в первую очередь по отношению к пенитенциарной системе СССР 1920-х—1950-х годов. В настоящее время отношение к «Архипелагу ГУЛАГ» (и к А. И. Солженицыну) весьма противоречивое, поскольку вопросы отношения к советскому периоду, Октябрьской революции, репрессиям, личностям Ленина и Сталина вновь приобрели политическую остроту</a:t>
            </a:r>
          </a:p>
          <a:p>
            <a:endParaRPr lang="ru-RU" dirty="0">
              <a:effectLst>
                <a:outerShdw blurRad="38100" dist="38100" dir="2700000" algn="tl">
                  <a:srgbClr val="000000">
                    <a:alpha val="43137"/>
                  </a:srgbClr>
                </a:outerShdw>
              </a:effectLst>
              <a:latin typeface="Adventure" pitchFamily="2" charset="0"/>
            </a:endParaRPr>
          </a:p>
        </p:txBody>
      </p:sp>
      <p:sp>
        <p:nvSpPr>
          <p:cNvPr id="4" name="Заголовок 1"/>
          <p:cNvSpPr>
            <a:spLocks noGrp="1"/>
          </p:cNvSpPr>
          <p:nvPr>
            <p:ph type="title"/>
          </p:nvPr>
        </p:nvSpPr>
        <p:spPr>
          <a:xfrm>
            <a:off x="457200" y="214298"/>
            <a:ext cx="8229600" cy="1143000"/>
          </a:xfrm>
        </p:spPr>
        <p:txBody>
          <a:bodyPr>
            <a:normAutofit/>
          </a:bodyPr>
          <a:lstStyle/>
          <a:p>
            <a:r>
              <a:rPr lang="ru-RU" sz="4000" dirty="0" smtClean="0">
                <a:effectLst>
                  <a:outerShdw blurRad="38100" dist="38100" dir="2700000" algn="tl">
                    <a:srgbClr val="000000">
                      <a:alpha val="43137"/>
                    </a:srgbClr>
                  </a:outerShdw>
                </a:effectLst>
                <a:latin typeface="Adventure" pitchFamily="2" charset="0"/>
              </a:rPr>
              <a:t>Архипелаг ГУЛАГ</a:t>
            </a:r>
            <a:endParaRPr lang="ru-RU" sz="4000" dirty="0">
              <a:effectLst>
                <a:outerShdw blurRad="38100" dist="38100" dir="2700000" algn="tl">
                  <a:srgbClr val="000000">
                    <a:alpha val="43137"/>
                  </a:srgbClr>
                </a:outerShdw>
              </a:effectLst>
              <a:latin typeface="Adventure" pitchFamily="2" charset="0"/>
            </a:endParaRPr>
          </a:p>
        </p:txBody>
      </p:sp>
      <p:pic>
        <p:nvPicPr>
          <p:cNvPr id="13314" name="Picture 2" descr="http://www.nationmaster.com/wikimir/images/upload.wikimedia.org/wikipedia/en/5/5a/Arch_gulag_cover.jpg"/>
          <p:cNvPicPr>
            <a:picLocks noChangeAspect="1" noChangeArrowheads="1"/>
          </p:cNvPicPr>
          <p:nvPr/>
        </p:nvPicPr>
        <p:blipFill>
          <a:blip r:embed="rId2"/>
          <a:srcRect/>
          <a:stretch>
            <a:fillRect/>
          </a:stretch>
        </p:blipFill>
        <p:spPr bwMode="auto">
          <a:xfrm>
            <a:off x="4929190" y="1357298"/>
            <a:ext cx="3143272" cy="4928650"/>
          </a:xfrm>
          <a:prstGeom prst="rect">
            <a:avLst/>
          </a:prstGeom>
          <a:noFill/>
          <a:ln>
            <a:noFill/>
          </a:ln>
          <a:effectLst>
            <a:outerShdw blurRad="225425" dist="50800" dir="5220000" algn="ctr">
              <a:srgbClr val="000000">
                <a:alpha val="33000"/>
              </a:srgbClr>
            </a:outerShdw>
          </a:effectLst>
          <a:scene3d>
            <a:camera prst="perspectiveLeft"/>
            <a:lightRig rig="harsh" dir="t">
              <a:rot lat="0" lon="0" rev="3000000"/>
            </a:lightRig>
          </a:scene3d>
          <a:sp3d extrusionH="254000" contourW="19050">
            <a:bevelT w="82550" h="44450" prst="angle"/>
            <a:bevelB w="82550" h="44450" prst="angle"/>
            <a:contourClr>
              <a:srgbClr val="FFFFFF"/>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13314"/>
                                        </p:tgtEl>
                                        <p:attrNameLst>
                                          <p:attrName>style.visibility</p:attrName>
                                        </p:attrNameLst>
                                      </p:cBhvr>
                                      <p:to>
                                        <p:strVal val="visible"/>
                                      </p:to>
                                    </p:set>
                                    <p:animEffect transition="in" filter="fade">
                                      <p:cBhvr>
                                        <p:cTn id="20" dur="2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500174"/>
            <a:ext cx="8229600" cy="4525963"/>
          </a:xfrm>
        </p:spPr>
        <p:txBody>
          <a:bodyPr>
            <a:noAutofit/>
          </a:bodyPr>
          <a:lstStyle/>
          <a:p>
            <a:pPr>
              <a:buNone/>
            </a:pPr>
            <a:r>
              <a:rPr lang="ru-RU" sz="1600" dirty="0" smtClean="0">
                <a:effectLst>
                  <a:outerShdw blurRad="38100" dist="38100" dir="2700000" algn="tl">
                    <a:srgbClr val="000000">
                      <a:alpha val="43137"/>
                    </a:srgbClr>
                  </a:outerShdw>
                </a:effectLst>
                <a:latin typeface="Adventure" pitchFamily="2" charset="0"/>
              </a:rPr>
              <a:t>	Критиками указывалось на противоречия между приводимыми Солженицыным оценками числа репрессированных, с одной стороны, и архивными данными, которые стали доступны в период перестройки, а также расчётами некоторых демографов, — с другой</a:t>
            </a:r>
            <a:r>
              <a:rPr lang="ru-RU" sz="1600" baseline="30000" dirty="0" smtClean="0">
                <a:effectLst>
                  <a:outerShdw blurRad="38100" dist="38100" dir="2700000" algn="tl">
                    <a:srgbClr val="000000">
                      <a:alpha val="43137"/>
                    </a:srgbClr>
                  </a:outerShdw>
                </a:effectLst>
                <a:latin typeface="Adventure" pitchFamily="2" charset="0"/>
              </a:rPr>
              <a:t>.</a:t>
            </a:r>
            <a:endParaRPr lang="ru-RU" sz="1600" dirty="0" smtClean="0">
              <a:effectLst>
                <a:outerShdw blurRad="38100" dist="38100" dir="2700000" algn="tl">
                  <a:srgbClr val="000000">
                    <a:alpha val="43137"/>
                  </a:srgbClr>
                </a:outerShdw>
              </a:effectLst>
              <a:latin typeface="Adventure" pitchFamily="2" charset="0"/>
            </a:endParaRPr>
          </a:p>
          <a:p>
            <a:pPr>
              <a:buNone/>
            </a:pPr>
            <a:r>
              <a:rPr lang="ru-RU" sz="1600" dirty="0" smtClean="0">
                <a:effectLst>
                  <a:outerShdw blurRad="38100" dist="38100" dir="2700000" algn="tl">
                    <a:srgbClr val="000000">
                      <a:alpha val="43137"/>
                    </a:srgbClr>
                  </a:outerShdw>
                </a:effectLst>
                <a:latin typeface="Adventure" pitchFamily="2" charset="0"/>
              </a:rPr>
              <a:t>	Солженицына также неоднократно, особенно часто в 1970-х, после выхода «Архипелага», критиковали за сочувственное отношение к РОА в ходе Великой Отечественной войны и связанные с этим мнения относительно судьбы советских военнопленных</a:t>
            </a:r>
            <a:r>
              <a:rPr lang="ru-RU" sz="1600" baseline="30000" dirty="0" smtClean="0">
                <a:effectLst>
                  <a:outerShdw blurRad="38100" dist="38100" dir="2700000" algn="tl">
                    <a:srgbClr val="000000">
                      <a:alpha val="43137"/>
                    </a:srgbClr>
                  </a:outerShdw>
                </a:effectLst>
                <a:latin typeface="Adventure" pitchFamily="2" charset="0"/>
              </a:rPr>
              <a:t>.</a:t>
            </a:r>
            <a:endParaRPr lang="ru-RU" sz="1600" dirty="0" smtClean="0">
              <a:effectLst>
                <a:outerShdw blurRad="38100" dist="38100" dir="2700000" algn="tl">
                  <a:srgbClr val="000000">
                    <a:alpha val="43137"/>
                  </a:srgbClr>
                </a:outerShdw>
              </a:effectLst>
              <a:latin typeface="Adventure" pitchFamily="2" charset="0"/>
            </a:endParaRPr>
          </a:p>
          <a:p>
            <a:pPr>
              <a:buNone/>
            </a:pPr>
            <a:r>
              <a:rPr lang="ru-RU" sz="1600" dirty="0" smtClean="0">
                <a:effectLst>
                  <a:outerShdw blurRad="38100" dist="38100" dir="2700000" algn="tl">
                    <a:srgbClr val="000000">
                      <a:alpha val="43137"/>
                    </a:srgbClr>
                  </a:outerShdw>
                </a:effectLst>
                <a:latin typeface="Adventure" pitchFamily="2" charset="0"/>
              </a:rPr>
              <a:t>	Солженицына критикуют за якобы имевший место призыв с его стороны к применению против СССР атомного оружия. Его выступлений, подтверждающих это, не обнаружено, но в «Архипелаге» он с сочувствием цитирует слова заключённых, сказанные надзирателям:</a:t>
            </a:r>
          </a:p>
          <a:p>
            <a:pPr>
              <a:buNone/>
            </a:pPr>
            <a:r>
              <a:rPr lang="ru-RU" sz="1600" dirty="0" smtClean="0">
                <a:effectLst>
                  <a:outerShdw blurRad="38100" dist="38100" dir="2700000" algn="tl">
                    <a:srgbClr val="000000">
                      <a:alpha val="43137"/>
                    </a:srgbClr>
                  </a:outerShdw>
                </a:effectLst>
                <a:latin typeface="Adventure" pitchFamily="2" charset="0"/>
              </a:rPr>
              <a:t>	…жаркой ночью в Омске, когда нас, распаренное, </a:t>
            </a:r>
            <a:r>
              <a:rPr lang="ru-RU" sz="1600" dirty="0" err="1" smtClean="0">
                <a:effectLst>
                  <a:outerShdw blurRad="38100" dist="38100" dir="2700000" algn="tl">
                    <a:srgbClr val="000000">
                      <a:alpha val="43137"/>
                    </a:srgbClr>
                  </a:outerShdw>
                </a:effectLst>
                <a:latin typeface="Adventure" pitchFamily="2" charset="0"/>
              </a:rPr>
              <a:t>испотевшее</a:t>
            </a:r>
            <a:r>
              <a:rPr lang="ru-RU" sz="1600" dirty="0" smtClean="0">
                <a:effectLst>
                  <a:outerShdw blurRad="38100" dist="38100" dir="2700000" algn="tl">
                    <a:srgbClr val="000000">
                      <a:alpha val="43137"/>
                    </a:srgbClr>
                  </a:outerShdw>
                </a:effectLst>
                <a:latin typeface="Adventure" pitchFamily="2" charset="0"/>
              </a:rPr>
              <a:t> мясо, месили и впихивали в воронок, мы кричали надзирателям из глубины: «Подождите, гады! Будет на вас Трумэн! Бросят вам атомную бомбу на голову!» И надзиратели трусливо молчали. Ощутимо и для них рос наш напор и, как мы ощущали, наша правда. И так уж мы изболелись по правде, что не жаль было и самим сгореть под одной бомбой с палачами. Мы были в том предельном состоянии, когда нечего терять.</a:t>
            </a:r>
            <a:br>
              <a:rPr lang="ru-RU" sz="1600" dirty="0" smtClean="0">
                <a:effectLst>
                  <a:outerShdw blurRad="38100" dist="38100" dir="2700000" algn="tl">
                    <a:srgbClr val="000000">
                      <a:alpha val="43137"/>
                    </a:srgbClr>
                  </a:outerShdw>
                </a:effectLst>
                <a:latin typeface="Adventure" pitchFamily="2" charset="0"/>
              </a:rPr>
            </a:br>
            <a:r>
              <a:rPr lang="ru-RU" sz="1600" dirty="0" smtClean="0">
                <a:effectLst>
                  <a:outerShdw blurRad="38100" dist="38100" dir="2700000" algn="tl">
                    <a:srgbClr val="000000">
                      <a:alpha val="43137"/>
                    </a:srgbClr>
                  </a:outerShdw>
                </a:effectLst>
                <a:latin typeface="Adventure" pitchFamily="2" charset="0"/>
              </a:rPr>
              <a:t>Если этого не открыть — не будет полноты об Архипелаге 50-х годов</a:t>
            </a:r>
          </a:p>
          <a:p>
            <a:endParaRPr lang="ru-RU" sz="1600" dirty="0">
              <a:effectLst>
                <a:outerShdw blurRad="38100" dist="38100" dir="2700000" algn="tl">
                  <a:srgbClr val="000000">
                    <a:alpha val="43137"/>
                  </a:srgbClr>
                </a:outerShdw>
              </a:effectLst>
              <a:latin typeface="Adventure" pitchFamily="2" charset="0"/>
            </a:endParaRPr>
          </a:p>
        </p:txBody>
      </p:sp>
      <p:sp>
        <p:nvSpPr>
          <p:cNvPr id="4" name="Заголовок 1"/>
          <p:cNvSpPr>
            <a:spLocks noGrp="1"/>
          </p:cNvSpPr>
          <p:nvPr>
            <p:ph type="title"/>
          </p:nvPr>
        </p:nvSpPr>
        <p:spPr>
          <a:xfrm>
            <a:off x="457200" y="214298"/>
            <a:ext cx="8229600" cy="1143000"/>
          </a:xfrm>
        </p:spPr>
        <p:txBody>
          <a:bodyPr>
            <a:normAutofit/>
          </a:bodyPr>
          <a:lstStyle/>
          <a:p>
            <a:r>
              <a:rPr lang="ru-RU" sz="4000" dirty="0" smtClean="0">
                <a:effectLst>
                  <a:outerShdw blurRad="38100" dist="38100" dir="2700000" algn="tl">
                    <a:srgbClr val="000000">
                      <a:alpha val="43137"/>
                    </a:srgbClr>
                  </a:outerShdw>
                </a:effectLst>
                <a:latin typeface="Adventure" pitchFamily="2" charset="0"/>
              </a:rPr>
              <a:t>Архипелаг ГУЛАГ</a:t>
            </a:r>
            <a:endParaRPr lang="ru-RU" sz="4000" dirty="0">
              <a:effectLst>
                <a:outerShdw blurRad="38100" dist="38100" dir="2700000" algn="tl">
                  <a:srgbClr val="000000">
                    <a:alpha val="43137"/>
                  </a:srgbClr>
                </a:outerShdw>
              </a:effectLst>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childTnLst>
                          </p:cTn>
                        </p:par>
                        <p:par>
                          <p:cTn id="22" fill="hold">
                            <p:stCondLst>
                              <p:cond delay="7000"/>
                            </p:stCondLst>
                            <p:childTnLst>
                              <p:par>
                                <p:cTn id="23" presetID="10"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488" y="1142984"/>
            <a:ext cx="5900750" cy="5429288"/>
          </a:xfrm>
        </p:spPr>
        <p:txBody>
          <a:bodyPr>
            <a:normAutofit/>
          </a:bodyPr>
          <a:lstStyle/>
          <a:p>
            <a:pPr>
              <a:buNone/>
            </a:pPr>
            <a:r>
              <a:rPr lang="ru-RU" sz="1700" dirty="0" smtClean="0">
                <a:effectLst>
                  <a:outerShdw blurRad="38100" dist="38100" dir="2700000" algn="tl">
                    <a:srgbClr val="000000">
                      <a:alpha val="43137"/>
                    </a:srgbClr>
                  </a:outerShdw>
                </a:effectLst>
                <a:latin typeface="Adventure" pitchFamily="2" charset="0"/>
              </a:rPr>
              <a:t>	А.И.Солженицын был первым, кто показал в художественной форме психологию времени. Он первый открыл завесу тайны над тем, о чем знали многие, но боялись рассказать. Именно он сделал шаг в сторону правдивого освещения проблем общества и отдельно взятого человека. Это потом появится В.Шаламов, который заявит, что “в таком лагере, как Иван Денисович, можно провести хоть всю жизнь. Это упорядоченный послевоенный лагерь, а совсем не ад Колымы”. Но речь не об этом. Главное ,- что каждый прошедший все перипетии, описанные Солженицыным (да и не только им), заслуживает особого внимания и почтения, вне зависимости от того, где он их провел. “Архипелаг Гулаг” является не только памятником всем, “кому не хватило жизни об этом рассказать”, это своего рода предостережение будущему поколению. Настоящая работа ставит своей целью проследить соотношение категорий "правда факта" и "художественная правда" на материале произведения документальной прозы "Архипелаг ГУЛАГ"</a:t>
            </a:r>
            <a:endParaRPr lang="ru-RU" sz="1700" dirty="0">
              <a:effectLst>
                <a:outerShdw blurRad="38100" dist="38100" dir="2700000" algn="tl">
                  <a:srgbClr val="000000">
                    <a:alpha val="43137"/>
                  </a:srgbClr>
                </a:outerShdw>
              </a:effectLst>
              <a:latin typeface="Adventure" pitchFamily="2" charset="0"/>
            </a:endParaRPr>
          </a:p>
        </p:txBody>
      </p:sp>
      <p:sp>
        <p:nvSpPr>
          <p:cNvPr id="4" name="Заголовок 1"/>
          <p:cNvSpPr>
            <a:spLocks noGrp="1"/>
          </p:cNvSpPr>
          <p:nvPr>
            <p:ph type="title"/>
          </p:nvPr>
        </p:nvSpPr>
        <p:spPr>
          <a:xfrm>
            <a:off x="457200" y="214298"/>
            <a:ext cx="8229600" cy="1143000"/>
          </a:xfrm>
        </p:spPr>
        <p:txBody>
          <a:bodyPr>
            <a:normAutofit/>
          </a:bodyPr>
          <a:lstStyle/>
          <a:p>
            <a:r>
              <a:rPr lang="ru-RU" sz="4000" dirty="0" smtClean="0">
                <a:effectLst>
                  <a:outerShdw blurRad="38100" dist="38100" dir="2700000" algn="tl">
                    <a:srgbClr val="000000">
                      <a:alpha val="43137"/>
                    </a:srgbClr>
                  </a:outerShdw>
                </a:effectLst>
                <a:latin typeface="Adventure" pitchFamily="2" charset="0"/>
              </a:rPr>
              <a:t>Архипелаг ГУЛАГ</a:t>
            </a:r>
            <a:endParaRPr lang="ru-RU" sz="4000" dirty="0">
              <a:effectLst>
                <a:outerShdw blurRad="38100" dist="38100" dir="2700000" algn="tl">
                  <a:srgbClr val="000000">
                    <a:alpha val="43137"/>
                  </a:srgbClr>
                </a:outerShdw>
              </a:effectLst>
              <a:latin typeface="Adventure" pitchFamily="2" charset="0"/>
            </a:endParaRPr>
          </a:p>
        </p:txBody>
      </p:sp>
      <p:pic>
        <p:nvPicPr>
          <p:cNvPr id="11266" name="Picture 2" descr="http://www.ozon.ru/multimedia/books_covers/1000683377.jpg"/>
          <p:cNvPicPr>
            <a:picLocks noChangeAspect="1" noChangeArrowheads="1"/>
          </p:cNvPicPr>
          <p:nvPr/>
        </p:nvPicPr>
        <p:blipFill>
          <a:blip r:embed="rId2"/>
          <a:srcRect/>
          <a:stretch>
            <a:fillRect/>
          </a:stretch>
        </p:blipFill>
        <p:spPr bwMode="auto">
          <a:xfrm>
            <a:off x="857224" y="1816146"/>
            <a:ext cx="2357454" cy="3936948"/>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29" presetClass="entr" presetSubtype="0" fill="hold" nodeType="afterEffect">
                                  <p:stCondLst>
                                    <p:cond delay="0"/>
                                  </p:stCondLst>
                                  <p:childTnLst>
                                    <p:set>
                                      <p:cBhvr>
                                        <p:cTn id="16" dur="1" fill="hold">
                                          <p:stCondLst>
                                            <p:cond delay="0"/>
                                          </p:stCondLst>
                                        </p:cTn>
                                        <p:tgtEl>
                                          <p:spTgt spid="11266"/>
                                        </p:tgtEl>
                                        <p:attrNameLst>
                                          <p:attrName>style.visibility</p:attrName>
                                        </p:attrNameLst>
                                      </p:cBhvr>
                                      <p:to>
                                        <p:strVal val="visible"/>
                                      </p:to>
                                    </p:set>
                                    <p:anim calcmode="lin" valueType="num">
                                      <p:cBhvr>
                                        <p:cTn id="17" dur="3000" fill="hold"/>
                                        <p:tgtEl>
                                          <p:spTgt spid="11266"/>
                                        </p:tgtEl>
                                        <p:attrNameLst>
                                          <p:attrName>ppt_x</p:attrName>
                                        </p:attrNameLst>
                                      </p:cBhvr>
                                      <p:tavLst>
                                        <p:tav tm="0">
                                          <p:val>
                                            <p:strVal val="#ppt_x-.2"/>
                                          </p:val>
                                        </p:tav>
                                        <p:tav tm="100000">
                                          <p:val>
                                            <p:strVal val="#ppt_x"/>
                                          </p:val>
                                        </p:tav>
                                      </p:tavLst>
                                    </p:anim>
                                    <p:anim calcmode="lin" valueType="num">
                                      <p:cBhvr>
                                        <p:cTn id="18" dur="3000" fill="hold"/>
                                        <p:tgtEl>
                                          <p:spTgt spid="11266"/>
                                        </p:tgtEl>
                                        <p:attrNameLst>
                                          <p:attrName>ppt_y</p:attrName>
                                        </p:attrNameLst>
                                      </p:cBhvr>
                                      <p:tavLst>
                                        <p:tav tm="0">
                                          <p:val>
                                            <p:strVal val="#ppt_y"/>
                                          </p:val>
                                        </p:tav>
                                        <p:tav tm="100000">
                                          <p:val>
                                            <p:strVal val="#ppt_y"/>
                                          </p:val>
                                        </p:tav>
                                      </p:tavLst>
                                    </p:anim>
                                    <p:animEffect transition="in" filter="wipe(right)" prLst="gradientSize: 0.1">
                                      <p:cBhvr>
                                        <p:cTn id="19" dur="3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66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dventure" pitchFamily="2" charset="0"/>
              </a:rPr>
              <a:t>Раковый корпус</a:t>
            </a:r>
            <a:endParaRPr lang="ru-RU" sz="6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Раковый корпус</a:t>
            </a:r>
            <a:endParaRPr lang="ru-RU" dirty="0">
              <a:effectLst>
                <a:outerShdw blurRad="38100" dist="38100" dir="2700000" algn="tl">
                  <a:srgbClr val="000000">
                    <a:alpha val="43137"/>
                  </a:srgbClr>
                </a:outerShdw>
              </a:effectLst>
              <a:latin typeface="Adventure" pitchFamily="2" charset="0"/>
            </a:endParaRPr>
          </a:p>
        </p:txBody>
      </p:sp>
      <p:sp>
        <p:nvSpPr>
          <p:cNvPr id="3" name="Содержимое 2"/>
          <p:cNvSpPr>
            <a:spLocks noGrp="1"/>
          </p:cNvSpPr>
          <p:nvPr>
            <p:ph idx="1"/>
          </p:nvPr>
        </p:nvSpPr>
        <p:spPr>
          <a:xfrm>
            <a:off x="457200" y="1600200"/>
            <a:ext cx="3971924" cy="4525963"/>
          </a:xfrm>
        </p:spPr>
        <p:txBody>
          <a:bodyPr>
            <a:normAutofit fontScale="85000" lnSpcReduction="20000"/>
          </a:bodyPr>
          <a:lstStyle/>
          <a:p>
            <a:pPr>
              <a:buNone/>
            </a:pPr>
            <a:r>
              <a:rPr lang="ru-RU" sz="2400" dirty="0" smtClean="0">
                <a:effectLst>
                  <a:outerShdw blurRad="38100" dist="38100" dir="2700000" algn="tl">
                    <a:srgbClr val="000000">
                      <a:alpha val="43137"/>
                    </a:srgbClr>
                  </a:outerShdw>
                </a:effectLst>
                <a:latin typeface="Adventure" pitchFamily="2" charset="0"/>
              </a:rPr>
              <a:t>	«</a:t>
            </a:r>
            <a:r>
              <a:rPr lang="ru-RU" sz="2400" b="1" dirty="0" smtClean="0">
                <a:effectLst>
                  <a:outerShdw blurRad="38100" dist="38100" dir="2700000" algn="tl">
                    <a:srgbClr val="000000">
                      <a:alpha val="43137"/>
                    </a:srgbClr>
                  </a:outerShdw>
                </a:effectLst>
                <a:latin typeface="Adventure" pitchFamily="2" charset="0"/>
              </a:rPr>
              <a:t>Раковый корпус</a:t>
            </a:r>
            <a:r>
              <a:rPr lang="ru-RU" sz="2400" dirty="0" smtClean="0">
                <a:effectLst>
                  <a:outerShdw blurRad="38100" dist="38100" dir="2700000" algn="tl">
                    <a:srgbClr val="000000">
                      <a:alpha val="43137"/>
                    </a:srgbClr>
                  </a:outerShdw>
                </a:effectLst>
                <a:latin typeface="Adventure" pitchFamily="2" charset="0"/>
              </a:rPr>
              <a:t>» — роман А. И. Солженицына (сам автор определял его как «повесть»), написанный в 1963-1966 по мотивам пребывания писателя в онкологическом отделении больницы в Ташкенте в 1954.</a:t>
            </a:r>
          </a:p>
          <a:p>
            <a:pPr>
              <a:buNone/>
            </a:pPr>
            <a:r>
              <a:rPr lang="ru-RU" sz="2400" dirty="0" smtClean="0">
                <a:effectLst>
                  <a:outerShdw blurRad="38100" dist="38100" dir="2700000" algn="tl">
                    <a:srgbClr val="000000">
                      <a:alpha val="43137"/>
                    </a:srgbClr>
                  </a:outerShdw>
                </a:effectLst>
                <a:latin typeface="Adventure" pitchFamily="2" charset="0"/>
              </a:rPr>
              <a:t>	Роман первоначально был принят к публикации в журнале «Новый мир» при главном редакторе А. Т. Твардовском, и с автором был заключен договор. Первая часть романа официально обсуждалась в секции прозы Московского отделения Союза писателей СССР (1966).</a:t>
            </a:r>
          </a:p>
          <a:p>
            <a:endParaRPr lang="ru-RU" sz="2400" dirty="0">
              <a:effectLst>
                <a:outerShdw blurRad="38100" dist="38100" dir="2700000" algn="tl">
                  <a:srgbClr val="000000">
                    <a:alpha val="43137"/>
                  </a:srgbClr>
                </a:outerShdw>
              </a:effectLst>
              <a:latin typeface="Adventure" pitchFamily="2" charset="0"/>
            </a:endParaRPr>
          </a:p>
        </p:txBody>
      </p:sp>
      <p:pic>
        <p:nvPicPr>
          <p:cNvPr id="9218" name="Picture 2" descr="https://www.labirint-shop.ru/images/books2/95247/big.jpg"/>
          <p:cNvPicPr>
            <a:picLocks noChangeAspect="1" noChangeArrowheads="1"/>
          </p:cNvPicPr>
          <p:nvPr/>
        </p:nvPicPr>
        <p:blipFill>
          <a:blip r:embed="rId2"/>
          <a:srcRect/>
          <a:stretch>
            <a:fillRect/>
          </a:stretch>
        </p:blipFill>
        <p:spPr bwMode="auto">
          <a:xfrm>
            <a:off x="5038448" y="1428737"/>
            <a:ext cx="2819699" cy="4357718"/>
          </a:xfrm>
          <a:prstGeom prst="rect">
            <a:avLst/>
          </a:prstGeom>
          <a:noFill/>
          <a:ln>
            <a:noFill/>
          </a:ln>
          <a:effectLst>
            <a:outerShdw blurRad="225425" dist="50800" dir="5220000" algn="ctr">
              <a:srgbClr val="000000">
                <a:alpha val="33000"/>
              </a:srgbClr>
            </a:outerShdw>
          </a:effectLst>
          <a:scene3d>
            <a:camera prst="perspectiveLeft"/>
            <a:lightRig rig="harsh" dir="t">
              <a:rot lat="0" lon="0" rev="3000000"/>
            </a:lightRig>
          </a:scene3d>
          <a:sp3d extrusionH="254000" contourW="19050">
            <a:bevelT w="82550" h="44450" prst="angle"/>
            <a:bevelB w="82550" h="44450" prst="angle"/>
            <a:contourClr>
              <a:srgbClr val="FFFFFF"/>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9218"/>
                                        </p:tgtEl>
                                        <p:attrNameLst>
                                          <p:attrName>style.visibility</p:attrName>
                                        </p:attrNameLst>
                                      </p:cBhvr>
                                      <p:to>
                                        <p:strVal val="visible"/>
                                      </p:to>
                                    </p:set>
                                    <p:animEffect transition="in" filter="fade">
                                      <p:cBhvr>
                                        <p:cTn id="20"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Documents and Settings\Администратор\Рабочий стол\солженицын\Безимееаврни-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sp>
        <p:nvSpPr>
          <p:cNvPr id="6" name="Rectangle 2"/>
          <p:cNvSpPr>
            <a:spLocks noGrp="1" noChangeArrowheads="1"/>
          </p:cNvSpPr>
          <p:nvPr>
            <p:ph type="title"/>
          </p:nvPr>
        </p:nvSpPr>
        <p:spPr/>
        <p:txBody>
          <a:bodyPr/>
          <a:lstStyle/>
          <a:p>
            <a:pPr eaLnBrk="1" hangingPunct="1"/>
            <a:r>
              <a:rPr lang="ru-RU" dirty="0" smtClean="0">
                <a:effectLst>
                  <a:outerShdw blurRad="38100" dist="38100" dir="2700000" algn="tl">
                    <a:srgbClr val="000000">
                      <a:alpha val="43137"/>
                    </a:srgbClr>
                  </a:outerShdw>
                </a:effectLst>
                <a:latin typeface="Adventure" pitchFamily="2" charset="0"/>
              </a:rPr>
              <a:t>Детство и юность</a:t>
            </a:r>
            <a:endParaRPr lang="en-US" dirty="0" smtClean="0">
              <a:effectLst>
                <a:outerShdw blurRad="38100" dist="38100" dir="2700000" algn="tl">
                  <a:srgbClr val="000000">
                    <a:alpha val="43137"/>
                  </a:srgbClr>
                </a:outerShdw>
              </a:effectLst>
              <a:latin typeface="Adventure" pitchFamily="2" charset="0"/>
            </a:endParaRPr>
          </a:p>
        </p:txBody>
      </p:sp>
      <p:sp>
        <p:nvSpPr>
          <p:cNvPr id="6147" name="Rectangle 3"/>
          <p:cNvSpPr>
            <a:spLocks noGrp="1" noChangeArrowheads="1"/>
          </p:cNvSpPr>
          <p:nvPr>
            <p:ph idx="1"/>
          </p:nvPr>
        </p:nvSpPr>
        <p:spPr>
          <a:xfrm>
            <a:off x="968370" y="1266822"/>
            <a:ext cx="4324356" cy="4886326"/>
          </a:xfrm>
        </p:spPr>
        <p:txBody>
          <a:bodyPr/>
          <a:lstStyle/>
          <a:p>
            <a:pPr>
              <a:buNone/>
            </a:pPr>
            <a:r>
              <a:rPr lang="ru-RU" sz="1800" dirty="0" smtClean="0">
                <a:solidFill>
                  <a:schemeClr val="tx1"/>
                </a:solidFill>
                <a:effectLst>
                  <a:outerShdw blurRad="38100" dist="38100" dir="2700000" algn="tl">
                    <a:srgbClr val="000000">
                      <a:alpha val="43137"/>
                    </a:srgbClr>
                  </a:outerShdw>
                </a:effectLst>
                <a:latin typeface="Adventure" pitchFamily="2" charset="0"/>
              </a:rPr>
              <a:t>	В 1924 году Солженицын переехал с матерью в Ростов-на-Дону, с 1926 по 1936 год учился в школе, живя в бедности.</a:t>
            </a:r>
          </a:p>
          <a:p>
            <a:pPr>
              <a:buNone/>
            </a:pPr>
            <a:r>
              <a:rPr lang="ru-RU" sz="1800" dirty="0" smtClean="0">
                <a:solidFill>
                  <a:schemeClr val="tx1"/>
                </a:solidFill>
                <a:effectLst>
                  <a:outerShdw blurRad="38100" dist="38100" dir="2700000" algn="tl">
                    <a:srgbClr val="000000">
                      <a:alpha val="43137"/>
                    </a:srgbClr>
                  </a:outerShdw>
                </a:effectLst>
                <a:latin typeface="Adventure" pitchFamily="2" charset="0"/>
              </a:rPr>
              <a:t>	В младших классах подвергался насмешкам за ношение крестильного крестика и нежелание вступать в пионеры, получил выговор за посещение церкви. Под влиянием школы принял коммунистическую идеологию, в 1936 году вступил в комсомол. В старших классах увлёкся литературой, начал писать эссе и стихотворения; интересовался историей, общественной жизнью. В 1937 году задумал «большой роман о революции» 1917 года.</a:t>
            </a:r>
          </a:p>
          <a:p>
            <a:pPr eaLnBrk="1" hangingPunct="1"/>
            <a:endParaRPr lang="en-US" sz="1800" dirty="0" smtClean="0">
              <a:effectLst>
                <a:outerShdw blurRad="38100" dist="38100" dir="2700000" algn="tl">
                  <a:srgbClr val="000000">
                    <a:alpha val="43137"/>
                  </a:srgbClr>
                </a:outerShdw>
              </a:effectLst>
              <a:latin typeface="Adventure" pitchFamily="2" charset="0"/>
            </a:endParaRPr>
          </a:p>
        </p:txBody>
      </p:sp>
      <p:pic>
        <p:nvPicPr>
          <p:cNvPr id="2050" name="Picture 2" descr="C:\Documents and Settings\Администратор\Рабочий стол\солженицын\1933 школ.jpg"/>
          <p:cNvPicPr>
            <a:picLocks noChangeAspect="1" noChangeArrowheads="1"/>
          </p:cNvPicPr>
          <p:nvPr/>
        </p:nvPicPr>
        <p:blipFill>
          <a:blip r:embed="rId4"/>
          <a:srcRect/>
          <a:stretch>
            <a:fillRect/>
          </a:stretch>
        </p:blipFill>
        <p:spPr bwMode="auto">
          <a:xfrm>
            <a:off x="5292726" y="1627185"/>
            <a:ext cx="2882904" cy="397514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051" name="Picture 3" descr="C:\Documents and Settings\Администратор\Рабочий стол\солженицын\шк.jpg"/>
          <p:cNvPicPr>
            <a:picLocks noChangeAspect="1" noChangeArrowheads="1"/>
          </p:cNvPicPr>
          <p:nvPr/>
        </p:nvPicPr>
        <p:blipFill>
          <a:blip r:embed="rId5"/>
          <a:srcRect/>
          <a:stretch>
            <a:fillRect/>
          </a:stretch>
        </p:blipFill>
        <p:spPr bwMode="auto">
          <a:xfrm>
            <a:off x="5292726" y="2347911"/>
            <a:ext cx="2841111" cy="216217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p:cNvSpPr txBox="1"/>
          <p:nvPr/>
        </p:nvSpPr>
        <p:spPr>
          <a:xfrm>
            <a:off x="5292726" y="5591178"/>
            <a:ext cx="2882904" cy="584775"/>
          </a:xfrm>
          <a:prstGeom prst="rect">
            <a:avLst/>
          </a:prstGeom>
          <a:noFill/>
        </p:spPr>
        <p:txBody>
          <a:bodyPr wrap="square" rtlCol="0">
            <a:spAutoFit/>
          </a:bodyPr>
          <a:lstStyle/>
          <a:p>
            <a:r>
              <a:rPr lang="ru-RU" sz="1600" dirty="0" smtClean="0">
                <a:latin typeface="Adventure" pitchFamily="2" charset="0"/>
              </a:rPr>
              <a:t>Школа, Ростов-на-Дону</a:t>
            </a:r>
          </a:p>
          <a:p>
            <a:endParaRPr lang="ru-RU" sz="1600" dirty="0">
              <a:latin typeface="Adventure" pitchFamily="2" charset="0"/>
            </a:endParaRPr>
          </a:p>
        </p:txBody>
      </p:sp>
      <p:sp>
        <p:nvSpPr>
          <p:cNvPr id="9" name="TextBox 8"/>
          <p:cNvSpPr txBox="1"/>
          <p:nvPr/>
        </p:nvSpPr>
        <p:spPr>
          <a:xfrm>
            <a:off x="5292726" y="5591178"/>
            <a:ext cx="2882903" cy="584775"/>
          </a:xfrm>
          <a:prstGeom prst="rect">
            <a:avLst/>
          </a:prstGeom>
          <a:noFill/>
        </p:spPr>
        <p:txBody>
          <a:bodyPr wrap="square" rtlCol="0">
            <a:spAutoFit/>
          </a:bodyPr>
          <a:lstStyle/>
          <a:p>
            <a:r>
              <a:rPr lang="ru-RU" sz="1600" dirty="0" smtClean="0">
                <a:latin typeface="Adventure" pitchFamily="2" charset="0"/>
              </a:rPr>
              <a:t>А.С </a:t>
            </a:r>
            <a:r>
              <a:rPr lang="ru-RU" sz="1600" dirty="0" err="1" smtClean="0">
                <a:latin typeface="Adventure" pitchFamily="2" charset="0"/>
              </a:rPr>
              <a:t>Солженицын,школьник</a:t>
            </a:r>
            <a:endParaRPr lang="ru-RU" sz="1600" dirty="0" smtClean="0">
              <a:latin typeface="Adventure" pitchFamily="2" charset="0"/>
            </a:endParaRPr>
          </a:p>
          <a:p>
            <a:endParaRPr lang="ru-RU" sz="1600" dirty="0">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47">
                                            <p:txEl>
                                              <p:pRg st="0" end="0"/>
                                            </p:txEl>
                                          </p:spTgt>
                                        </p:tgtEl>
                                        <p:attrNameLst>
                                          <p:attrName>style.visibility</p:attrName>
                                        </p:attrNameLst>
                                      </p:cBhvr>
                                      <p:to>
                                        <p:strVal val="visible"/>
                                      </p:to>
                                    </p:set>
                                    <p:animEffect transition="in" filter="fade">
                                      <p:cBhvr>
                                        <p:cTn id="10" dur="2000"/>
                                        <p:tgtEl>
                                          <p:spTgt spid="6147">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147">
                                            <p:txEl>
                                              <p:pRg st="1" end="1"/>
                                            </p:txEl>
                                          </p:spTgt>
                                        </p:tgtEl>
                                        <p:attrNameLst>
                                          <p:attrName>style.visibility</p:attrName>
                                        </p:attrNameLst>
                                      </p:cBhvr>
                                      <p:to>
                                        <p:strVal val="visible"/>
                                      </p:to>
                                    </p:set>
                                    <p:animEffect transition="in" filter="fade">
                                      <p:cBhvr>
                                        <p:cTn id="13" dur="2000"/>
                                        <p:tgtEl>
                                          <p:spTgt spid="6147">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fade">
                                      <p:cBhvr>
                                        <p:cTn id="16" dur="2000"/>
                                        <p:tgtEl>
                                          <p:spTgt spid="205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000"/>
                                        <p:tgtEl>
                                          <p:spTgt spid="9"/>
                                        </p:tgtEl>
                                      </p:cBhvr>
                                    </p:animEffect>
                                  </p:childTnLst>
                                </p:cTn>
                              </p:par>
                            </p:childTnLst>
                          </p:cTn>
                        </p:par>
                        <p:par>
                          <p:cTn id="20" fill="hold">
                            <p:stCondLst>
                              <p:cond delay="2000"/>
                            </p:stCondLst>
                            <p:childTnLst>
                              <p:par>
                                <p:cTn id="21" presetID="10" presetClass="exit" presetSubtype="0" fill="hold" grpId="1" nodeType="afterEffect">
                                  <p:stCondLst>
                                    <p:cond delay="0"/>
                                  </p:stCondLst>
                                  <p:childTnLst>
                                    <p:animEffect transition="out" filter="fade">
                                      <p:cBhvr>
                                        <p:cTn id="22" dur="2000"/>
                                        <p:tgtEl>
                                          <p:spTgt spid="9"/>
                                        </p:tgtEl>
                                      </p:cBhvr>
                                    </p:animEffect>
                                    <p:set>
                                      <p:cBhvr>
                                        <p:cTn id="23" dur="1" fill="hold">
                                          <p:stCondLst>
                                            <p:cond delay="1999"/>
                                          </p:stCondLst>
                                        </p:cTn>
                                        <p:tgtEl>
                                          <p:spTgt spid="9"/>
                                        </p:tgtEl>
                                        <p:attrNameLst>
                                          <p:attrName>style.visibility</p:attrName>
                                        </p:attrNameLst>
                                      </p:cBhvr>
                                      <p:to>
                                        <p:strVal val="hidden"/>
                                      </p:to>
                                    </p:set>
                                  </p:childTnLst>
                                </p:cTn>
                              </p:par>
                            </p:childTnLst>
                          </p:cTn>
                        </p:par>
                        <p:par>
                          <p:cTn id="24" fill="hold">
                            <p:stCondLst>
                              <p:cond delay="4000"/>
                            </p:stCondLst>
                            <p:childTnLst>
                              <p:par>
                                <p:cTn id="25" presetID="10" presetClass="exit" presetSubtype="0" fill="hold" nodeType="afterEffect">
                                  <p:stCondLst>
                                    <p:cond delay="0"/>
                                  </p:stCondLst>
                                  <p:childTnLst>
                                    <p:animEffect transition="out" filter="fade">
                                      <p:cBhvr>
                                        <p:cTn id="26" dur="2000"/>
                                        <p:tgtEl>
                                          <p:spTgt spid="2050"/>
                                        </p:tgtEl>
                                      </p:cBhvr>
                                    </p:animEffect>
                                    <p:set>
                                      <p:cBhvr>
                                        <p:cTn id="27" dur="1" fill="hold">
                                          <p:stCondLst>
                                            <p:cond delay="1999"/>
                                          </p:stCondLst>
                                        </p:cTn>
                                        <p:tgtEl>
                                          <p:spTgt spid="2050"/>
                                        </p:tgtEl>
                                        <p:attrNameLst>
                                          <p:attrName>style.visibility</p:attrName>
                                        </p:attrNameLst>
                                      </p:cBhvr>
                                      <p:to>
                                        <p:strVal val="hidden"/>
                                      </p:to>
                                    </p:se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2051"/>
                                        </p:tgtEl>
                                        <p:attrNameLst>
                                          <p:attrName>style.visibility</p:attrName>
                                        </p:attrNameLst>
                                      </p:cBhvr>
                                      <p:to>
                                        <p:strVal val="visible"/>
                                      </p:to>
                                    </p:set>
                                    <p:animEffect transition="in" filter="fade">
                                      <p:cBhvr>
                                        <p:cTn id="31" dur="2000"/>
                                        <p:tgtEl>
                                          <p:spTgt spid="205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147" grpId="0" uiExpand="1" build="p"/>
      <p:bldP spid="8" grpId="0"/>
      <p:bldP spid="9" grpId="0"/>
      <p:bldP spid="9"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00430" y="1357298"/>
            <a:ext cx="5043494" cy="5126055"/>
          </a:xfrm>
        </p:spPr>
        <p:txBody>
          <a:bodyPr>
            <a:normAutofit fontScale="55000" lnSpcReduction="20000"/>
          </a:bodyPr>
          <a:lstStyle/>
          <a:p>
            <a:pPr>
              <a:buNone/>
            </a:pPr>
            <a:r>
              <a:rPr lang="ru-RU" dirty="0" smtClean="0">
                <a:effectLst>
                  <a:outerShdw blurRad="38100" dist="38100" dir="2700000" algn="tl">
                    <a:srgbClr val="000000">
                      <a:alpha val="43137"/>
                    </a:srgbClr>
                  </a:outerShdw>
                </a:effectLst>
                <a:latin typeface="Adventure" pitchFamily="2" charset="0"/>
              </a:rPr>
              <a:t>	Тем не менее в тот период «Раковый корпус» так и не был опубликован в СССР. Вершиной советского легального существования «Ракового корпуса» был набор нескольких первых глав для публикации в «Новом мире». По распоряжению властей печатание было остановлено, а набор был затем рассыпан. В конце концов «Раковый корпус» стал расходиться в СССР в самиздате вышел в переводах и на русском языке на Западе. Вместе с романом «В круге первом» стал большим мировым литературным событием и был одним из оснований для присуждения Солженицыну Нобелевской премии по литературе (1970).</a:t>
            </a:r>
          </a:p>
          <a:p>
            <a:pPr>
              <a:buNone/>
            </a:pPr>
            <a:r>
              <a:rPr lang="ru-RU" dirty="0" smtClean="0">
                <a:effectLst>
                  <a:outerShdw blurRad="38100" dist="38100" dir="2700000" algn="tl">
                    <a:srgbClr val="000000">
                      <a:alpha val="43137"/>
                    </a:srgbClr>
                  </a:outerShdw>
                </a:effectLst>
                <a:latin typeface="Adventure" pitchFamily="2" charset="0"/>
              </a:rPr>
              <a:t>	Роман настолько натуралистичен, что некоторые впечатлительные читатели «находили» у себя признаки рака во время прочтения.</a:t>
            </a:r>
          </a:p>
          <a:p>
            <a:pPr>
              <a:buNone/>
            </a:pPr>
            <a:r>
              <a:rPr lang="ru-RU" dirty="0" smtClean="0">
                <a:effectLst>
                  <a:outerShdw blurRad="38100" dist="38100" dir="2700000" algn="tl">
                    <a:srgbClr val="000000">
                      <a:alpha val="43137"/>
                    </a:srgbClr>
                  </a:outerShdw>
                </a:effectLst>
                <a:latin typeface="Adventure" pitchFamily="2" charset="0"/>
              </a:rPr>
              <a:t>	В России впервые издан в журнале «Новый Мир», Москва, 1991.</a:t>
            </a:r>
          </a:p>
          <a:p>
            <a:endParaRPr lang="ru-RU" dirty="0">
              <a:effectLst>
                <a:outerShdw blurRad="38100" dist="38100" dir="2700000" algn="tl">
                  <a:srgbClr val="000000">
                    <a:alpha val="43137"/>
                  </a:srgbClr>
                </a:outerShdw>
              </a:effectLst>
              <a:latin typeface="Adventure" pitchFamily="2" charset="0"/>
            </a:endParaRPr>
          </a:p>
        </p:txBody>
      </p:sp>
      <p:sp>
        <p:nvSpPr>
          <p:cNvPr id="6" name="Заголовок 1"/>
          <p:cNvSpPr txBox="1">
            <a:spLocks/>
          </p:cNvSpPr>
          <p:nvPr/>
        </p:nvSpPr>
        <p:spPr>
          <a:xfrm>
            <a:off x="500034" y="142852"/>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rPr>
              <a:t>Раковый корпус</a:t>
            </a:r>
            <a:endParaRPr kumimoji="0" lang="ru-RU" sz="4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Adventure" pitchFamily="2" charset="0"/>
              <a:ea typeface="+mj-ea"/>
              <a:cs typeface="+mj-cs"/>
            </a:endParaRPr>
          </a:p>
        </p:txBody>
      </p:sp>
      <p:pic>
        <p:nvPicPr>
          <p:cNvPr id="8194" name="Picture 2" descr="http://www.kmrz.ru/catimg/32/326006.jpg"/>
          <p:cNvPicPr>
            <a:picLocks noChangeAspect="1" noChangeArrowheads="1"/>
          </p:cNvPicPr>
          <p:nvPr/>
        </p:nvPicPr>
        <p:blipFill>
          <a:blip r:embed="rId2"/>
          <a:srcRect/>
          <a:stretch>
            <a:fillRect/>
          </a:stretch>
        </p:blipFill>
        <p:spPr bwMode="auto">
          <a:xfrm>
            <a:off x="928662" y="1500174"/>
            <a:ext cx="2786082" cy="439063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childTnLst>
                          </p:cTn>
                        </p:par>
                        <p:par>
                          <p:cTn id="22" fill="hold">
                            <p:stCondLst>
                              <p:cond delay="7000"/>
                            </p:stCondLst>
                            <p:childTnLst>
                              <p:par>
                                <p:cTn id="23" presetID="10" presetClass="entr" presetSubtype="0" fill="hold" nodeType="afterEffect">
                                  <p:stCondLst>
                                    <p:cond delay="0"/>
                                  </p:stCondLst>
                                  <p:childTnLst>
                                    <p:set>
                                      <p:cBhvr>
                                        <p:cTn id="24" dur="1" fill="hold">
                                          <p:stCondLst>
                                            <p:cond delay="0"/>
                                          </p:stCondLst>
                                        </p:cTn>
                                        <p:tgtEl>
                                          <p:spTgt spid="8194"/>
                                        </p:tgtEl>
                                        <p:attrNameLst>
                                          <p:attrName>style.visibility</p:attrName>
                                        </p:attrNameLst>
                                      </p:cBhvr>
                                      <p:to>
                                        <p:strVal val="visible"/>
                                      </p:to>
                                    </p:set>
                                    <p:animEffect transition="in" filter="fade">
                                      <p:cBhvr>
                                        <p:cTn id="25"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1285860"/>
            <a:ext cx="5114932" cy="5126055"/>
          </a:xfrm>
        </p:spPr>
        <p:txBody>
          <a:bodyPr>
            <a:normAutofit fontScale="92500" lnSpcReduction="20000"/>
          </a:bodyPr>
          <a:lstStyle/>
          <a:p>
            <a:pPr>
              <a:buNone/>
            </a:pPr>
            <a:r>
              <a:rPr lang="ru-RU" sz="2000" dirty="0" smtClean="0">
                <a:effectLst>
                  <a:outerShdw blurRad="38100" dist="38100" dir="2700000" algn="tl">
                    <a:srgbClr val="000000">
                      <a:alpha val="43137"/>
                    </a:srgbClr>
                  </a:outerShdw>
                </a:effectLst>
                <a:latin typeface="Adventure" pitchFamily="2" charset="0"/>
              </a:rPr>
              <a:t>	Одна из ее тем — это то, что, каков бы ни был человек, плохой или хороший, получивший высшее образование или, наоборот, необразованный; какую бы должность он ни занимал, когда его постигает почти неизлечимая болезнь, он перестает быть высокопоставленным чиновником, превращается в обыкновенного человека, который просто хочет жить. Солженицын описывал жизнь в раковом корпусе, в самой страшной из больниц, где лежат люди, обреченные на смерть. Наряду с описанием борьбы человека за жизнь, за желание просто сосуществовать без боли, без мук, Солженицын, всегда и при любых обстоятельствах отличающийся своей тягой к жизни, поднял множество проблем. Их круг достаточно широк: от смысла жизни, отношения между мужчиной и женщиной до назначения литературы. </a:t>
            </a:r>
            <a:endParaRPr lang="ru-RU" sz="2000" dirty="0">
              <a:effectLst>
                <a:outerShdw blurRad="38100" dist="38100" dir="2700000" algn="tl">
                  <a:srgbClr val="000000">
                    <a:alpha val="43137"/>
                  </a:srgbClr>
                </a:outerShdw>
              </a:effectLst>
              <a:latin typeface="Adventure" pitchFamily="2" charset="0"/>
            </a:endParaRPr>
          </a:p>
        </p:txBody>
      </p:sp>
      <p:sp>
        <p:nvSpPr>
          <p:cNvPr id="4" name="Заголовок 1"/>
          <p:cNvSpPr>
            <a:spLocks noGrp="1"/>
          </p:cNvSpPr>
          <p:nvPr>
            <p:ph type="title"/>
          </p:nvPr>
        </p:nvSpPr>
        <p:spPr>
          <a:xfrm>
            <a:off x="457200" y="274638"/>
            <a:ext cx="8229600" cy="1143000"/>
          </a:xfrm>
        </p:spPr>
        <p:txBody>
          <a:bodyPr/>
          <a:lstStyle/>
          <a:p>
            <a:r>
              <a:rPr lang="ru-RU" dirty="0" smtClean="0">
                <a:effectLst>
                  <a:outerShdw blurRad="38100" dist="38100" dir="2700000" algn="tl">
                    <a:srgbClr val="000000">
                      <a:alpha val="43137"/>
                    </a:srgbClr>
                  </a:outerShdw>
                </a:effectLst>
                <a:latin typeface="Adventure" pitchFamily="2" charset="0"/>
              </a:rPr>
              <a:t>Раковый корпус</a:t>
            </a:r>
            <a:endParaRPr lang="ru-RU" dirty="0">
              <a:effectLst>
                <a:outerShdw blurRad="38100" dist="38100" dir="2700000" algn="tl">
                  <a:srgbClr val="000000">
                    <a:alpha val="43137"/>
                  </a:srgbClr>
                </a:outerShdw>
              </a:effectLst>
              <a:latin typeface="Adventure" pitchFamily="2" charset="0"/>
            </a:endParaRPr>
          </a:p>
        </p:txBody>
      </p:sp>
      <p:pic>
        <p:nvPicPr>
          <p:cNvPr id="7170" name="Picture 2" descr="http://www.taday.ru/data/482/457/1234/%D1%81%D0%BE%D0%BB5.jpg"/>
          <p:cNvPicPr>
            <a:picLocks noChangeAspect="1" noChangeArrowheads="1"/>
          </p:cNvPicPr>
          <p:nvPr/>
        </p:nvPicPr>
        <p:blipFill>
          <a:blip r:embed="rId2"/>
          <a:srcRect/>
          <a:stretch>
            <a:fillRect/>
          </a:stretch>
        </p:blipFill>
        <p:spPr bwMode="auto">
          <a:xfrm>
            <a:off x="5429256" y="1643050"/>
            <a:ext cx="2891175" cy="414340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6" name="TextBox 5"/>
          <p:cNvSpPr txBox="1"/>
          <p:nvPr/>
        </p:nvSpPr>
        <p:spPr>
          <a:xfrm>
            <a:off x="6072198" y="5929330"/>
            <a:ext cx="1857388" cy="338554"/>
          </a:xfrm>
          <a:prstGeom prst="rect">
            <a:avLst/>
          </a:prstGeom>
          <a:noFill/>
        </p:spPr>
        <p:txBody>
          <a:bodyPr wrap="square" rtlCol="0">
            <a:spAutoFit/>
          </a:bodyPr>
          <a:lstStyle/>
          <a:p>
            <a:r>
              <a:rPr lang="ru-RU" sz="1600" i="1" dirty="0" smtClean="0"/>
              <a:t>А.И. Солженицын</a:t>
            </a:r>
            <a:endParaRPr lang="ru-RU" sz="1600" i="1"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7170"/>
                                        </p:tgtEl>
                                        <p:attrNameLst>
                                          <p:attrName>style.visibility</p:attrName>
                                        </p:attrNameLst>
                                      </p:cBhvr>
                                      <p:to>
                                        <p:strVal val="visible"/>
                                      </p:to>
                                    </p:set>
                                    <p:animEffect transition="in" filter="fade">
                                      <p:cBhvr>
                                        <p:cTn id="17" dur="2000"/>
                                        <p:tgtEl>
                                          <p:spTgt spid="7170"/>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66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dventure" pitchFamily="2" charset="0"/>
              </a:rPr>
              <a:t>В круге первом</a:t>
            </a:r>
            <a:endParaRPr lang="ru-RU" sz="6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74"/>
            <a:ext cx="8229600" cy="1143000"/>
          </a:xfrm>
        </p:spPr>
        <p:txBody>
          <a:bodyPr>
            <a:normAutofit fontScale="90000"/>
          </a:bodyPr>
          <a:lstStyle/>
          <a:p>
            <a:r>
              <a:rPr lang="ru-RU" sz="4900" dirty="0" smtClean="0">
                <a:effectLst>
                  <a:outerShdw blurRad="38100" dist="38100" dir="2700000" algn="tl">
                    <a:srgbClr val="000000">
                      <a:alpha val="43137"/>
                    </a:srgbClr>
                  </a:outerShdw>
                </a:effectLst>
                <a:latin typeface="Adventure" pitchFamily="2" charset="0"/>
              </a:rPr>
              <a:t>В круге первом</a:t>
            </a:r>
            <a:r>
              <a:rPr lang="ru-RU" dirty="0" smtClean="0">
                <a:effectLst>
                  <a:outerShdw blurRad="38100" dist="38100" dir="2700000" algn="tl">
                    <a:srgbClr val="000000">
                      <a:alpha val="43137"/>
                    </a:srgbClr>
                  </a:outerShdw>
                </a:effectLst>
                <a:latin typeface="Adventure" pitchFamily="2" charset="0"/>
              </a:rPr>
              <a:t/>
            </a:r>
            <a:br>
              <a:rPr lang="ru-RU" dirty="0" smtClean="0">
                <a:effectLst>
                  <a:outerShdw blurRad="38100" dist="38100" dir="2700000" algn="tl">
                    <a:srgbClr val="000000">
                      <a:alpha val="43137"/>
                    </a:srgbClr>
                  </a:outerShdw>
                </a:effectLst>
                <a:latin typeface="Adventure" pitchFamily="2" charset="0"/>
              </a:rPr>
            </a:br>
            <a:endParaRPr lang="ru-RU" sz="3100" dirty="0">
              <a:effectLst>
                <a:outerShdw blurRad="38100" dist="38100" dir="2700000" algn="tl">
                  <a:srgbClr val="000000">
                    <a:alpha val="43137"/>
                  </a:srgbClr>
                </a:outerShdw>
              </a:effectLst>
              <a:latin typeface="Adventure" pitchFamily="2" charset="0"/>
            </a:endParaRPr>
          </a:p>
        </p:txBody>
      </p:sp>
      <p:sp>
        <p:nvSpPr>
          <p:cNvPr id="3" name="Содержимое 2"/>
          <p:cNvSpPr>
            <a:spLocks noGrp="1"/>
          </p:cNvSpPr>
          <p:nvPr>
            <p:ph idx="1"/>
          </p:nvPr>
        </p:nvSpPr>
        <p:spPr>
          <a:xfrm>
            <a:off x="457200" y="1517655"/>
            <a:ext cx="5686436" cy="4768865"/>
          </a:xfrm>
        </p:spPr>
        <p:txBody>
          <a:bodyPr>
            <a:normAutofit fontScale="77500" lnSpcReduction="20000"/>
          </a:bodyPr>
          <a:lstStyle/>
          <a:p>
            <a:pPr>
              <a:buNone/>
            </a:pPr>
            <a:r>
              <a:rPr lang="ru-RU" sz="2000" dirty="0" smtClean="0">
                <a:effectLst>
                  <a:outerShdw blurRad="38100" dist="38100" dir="2700000" algn="tl">
                    <a:srgbClr val="000000">
                      <a:alpha val="43137"/>
                    </a:srgbClr>
                  </a:outerShdw>
                </a:effectLst>
                <a:latin typeface="Adventure" pitchFamily="2" charset="0"/>
              </a:rPr>
              <a:t>	Первый вариант (96 глав, так называемый «КРУГ-96») был написан в 1955—1958 на основе автобиографического материала. В 1948-1949 году Александр Исаевич работал в </a:t>
            </a:r>
            <a:r>
              <a:rPr lang="ru-RU" sz="2000" dirty="0" err="1" smtClean="0">
                <a:effectLst>
                  <a:outerShdw blurRad="38100" dist="38100" dir="2700000" algn="tl">
                    <a:srgbClr val="000000">
                      <a:alpha val="43137"/>
                    </a:srgbClr>
                  </a:outerShdw>
                </a:effectLst>
                <a:latin typeface="Adventure" pitchFamily="2" charset="0"/>
              </a:rPr>
              <a:t>Марфинской</a:t>
            </a:r>
            <a:r>
              <a:rPr lang="ru-RU" sz="2000" dirty="0" smtClean="0">
                <a:effectLst>
                  <a:outerShdw blurRad="38100" dist="38100" dir="2700000" algn="tl">
                    <a:srgbClr val="000000">
                      <a:alpha val="43137"/>
                    </a:srgbClr>
                  </a:outerShdw>
                </a:effectLst>
                <a:latin typeface="Adventure" pitchFamily="2" charset="0"/>
              </a:rPr>
              <a:t> шарашке.</a:t>
            </a:r>
          </a:p>
          <a:p>
            <a:r>
              <a:rPr lang="ru-RU" sz="2000" dirty="0" smtClean="0">
                <a:effectLst>
                  <a:outerShdw blurRad="38100" dist="38100" dir="2700000" algn="tl">
                    <a:srgbClr val="000000">
                      <a:alpha val="43137"/>
                    </a:srgbClr>
                  </a:outerShdw>
                </a:effectLst>
                <a:latin typeface="Adventure" pitchFamily="2" charset="0"/>
              </a:rPr>
              <a:t>Прообразом для одного из главных героев романа Льва Рубина стал знакомый Александра Солженицына по «шарашке», известный советский литературовед (германист) и диссидент — Лев Копелев. </a:t>
            </a:r>
          </a:p>
          <a:p>
            <a:r>
              <a:rPr lang="ru-RU" sz="2000" dirty="0" smtClean="0">
                <a:effectLst>
                  <a:outerShdw blurRad="38100" dist="38100" dir="2700000" algn="tl">
                    <a:srgbClr val="000000">
                      <a:alpha val="43137"/>
                    </a:srgbClr>
                  </a:outerShdw>
                </a:effectLst>
                <a:latin typeface="Adventure" pitchFamily="2" charset="0"/>
              </a:rPr>
              <a:t>Идеологически крайне острый роман был написан Солженицыным в литературном подполье, без надежды на публикацию.</a:t>
            </a:r>
          </a:p>
          <a:p>
            <a:pPr>
              <a:buNone/>
            </a:pPr>
            <a:r>
              <a:rPr lang="ru-RU" sz="2000" dirty="0" smtClean="0">
                <a:effectLst>
                  <a:outerShdw blurRad="38100" dist="38100" dir="2700000" algn="tl">
                    <a:srgbClr val="000000">
                      <a:alpha val="43137"/>
                    </a:srgbClr>
                  </a:outerShdw>
                </a:effectLst>
                <a:latin typeface="Adventure" pitchFamily="2" charset="0"/>
              </a:rPr>
              <a:t>	В 1965 году вместе с другими произведениями был конфискован КГБ.</a:t>
            </a:r>
          </a:p>
          <a:p>
            <a:pPr>
              <a:buNone/>
            </a:pPr>
            <a:r>
              <a:rPr lang="ru-RU" sz="2000" dirty="0" smtClean="0">
                <a:effectLst>
                  <a:outerShdw blurRad="38100" dist="38100" dir="2700000" algn="tl">
                    <a:srgbClr val="000000">
                      <a:alpha val="43137"/>
                    </a:srgbClr>
                  </a:outerShdw>
                </a:effectLst>
                <a:latin typeface="Adventure" pitchFamily="2" charset="0"/>
              </a:rPr>
              <a:t>	В 1964 году Солженицын переделал роман, надеясь напечатать его легально. В новой редакции роман состоял из 87 глав («КРУГ-87»); неприемлемые для цензуры места были изъяты или сглажены, некоторые сюжетные линии изменены. Даже в изменённом виде роман напечатан не был, распространялся в самиздате.</a:t>
            </a:r>
          </a:p>
          <a:p>
            <a:pPr>
              <a:buNone/>
            </a:pPr>
            <a:r>
              <a:rPr lang="ru-RU" sz="2000" dirty="0" smtClean="0">
                <a:effectLst>
                  <a:outerShdw blurRad="38100" dist="38100" dir="2700000" algn="tl">
                    <a:srgbClr val="000000">
                      <a:alpha val="43137"/>
                    </a:srgbClr>
                  </a:outerShdw>
                </a:effectLst>
                <a:latin typeface="Adventure" pitchFamily="2" charset="0"/>
              </a:rPr>
              <a:t>	В 1968 году был опубликован на Западе. В том же году Солженицын восстановил первоначальную версию романа с небольшими изменениями.</a:t>
            </a:r>
          </a:p>
          <a:p>
            <a:endParaRPr lang="ru-RU" sz="2000" dirty="0">
              <a:effectLst>
                <a:outerShdw blurRad="38100" dist="38100" dir="2700000" algn="tl">
                  <a:srgbClr val="000000">
                    <a:alpha val="43137"/>
                  </a:srgbClr>
                </a:outerShdw>
              </a:effectLst>
              <a:latin typeface="Adventure" pitchFamily="2" charset="0"/>
            </a:endParaRPr>
          </a:p>
        </p:txBody>
      </p:sp>
      <p:pic>
        <p:nvPicPr>
          <p:cNvPr id="5124" name="Picture 4" descr="http://upload.wikimedia.org/wikipedia/ru/thumb/2/28/%D0%92_%D0%BA%D1%80%D1%83%D0%B3%D0%B5_%D0%BF%D0%B5%D1%80%D0%B2%D0%BE%D0%BC_(%D0%BF%D0%BE%D1%81%D1%82%D0%B5%D1%80_%D1%82%D0%B5%D0%BB%D0%B5%D1%81%D0%B5%D1%80%D0%B8%D0%B0%D0%BB%D0%B0).jpg/200px-%D0%92_%D0%BA%D1%80%D1%83%D0%B3%D0%B5_%D0%BF%D0%B5%D1%80%D0%B2%D0%BE%D0%BC_(%D0%BF%D0%BE%D1%81%D1%82%D0%B5%D1%80_%D1%82%D0%B5%D0%BB%D0%B5%D1%81%D0%B5%D1%80%D0%B8%D0%B0%D0%BB%D0%B0).jpg"/>
          <p:cNvPicPr>
            <a:picLocks noChangeAspect="1" noChangeArrowheads="1"/>
          </p:cNvPicPr>
          <p:nvPr/>
        </p:nvPicPr>
        <p:blipFill>
          <a:blip r:embed="rId2"/>
          <a:srcRect/>
          <a:stretch>
            <a:fillRect/>
          </a:stretch>
        </p:blipFill>
        <p:spPr bwMode="auto">
          <a:xfrm>
            <a:off x="6091837" y="2143116"/>
            <a:ext cx="2480691" cy="338614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childTnLst>
                          </p:cTn>
                        </p:par>
                        <p:par>
                          <p:cTn id="22" fill="hold">
                            <p:stCondLst>
                              <p:cond delay="7000"/>
                            </p:stCondLst>
                            <p:childTnLst>
                              <p:par>
                                <p:cTn id="23" presetID="10"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childTnLst>
                                </p:cTn>
                              </p:par>
                            </p:childTnLst>
                          </p:cTn>
                        </p:par>
                        <p:par>
                          <p:cTn id="26" fill="hold">
                            <p:stCondLst>
                              <p:cond delay="9000"/>
                            </p:stCondLst>
                            <p:childTnLst>
                              <p:par>
                                <p:cTn id="27" presetID="10" presetClass="entr" presetSubtype="0" fill="hold" grpId="0" nodeType="after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2000"/>
                                        <p:tgtEl>
                                          <p:spTgt spid="3">
                                            <p:txEl>
                                              <p:pRg st="4" end="4"/>
                                            </p:txEl>
                                          </p:spTgt>
                                        </p:tgtEl>
                                      </p:cBhvr>
                                    </p:animEffect>
                                  </p:childTnLst>
                                </p:cTn>
                              </p:par>
                            </p:childTnLst>
                          </p:cTn>
                        </p:par>
                        <p:par>
                          <p:cTn id="30" fill="hold">
                            <p:stCondLst>
                              <p:cond delay="11000"/>
                            </p:stCondLst>
                            <p:childTnLst>
                              <p:par>
                                <p:cTn id="31" presetID="10" presetClass="entr" presetSubtype="0" fill="hold" grpId="0" nodeType="after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2000"/>
                                        <p:tgtEl>
                                          <p:spTgt spid="3">
                                            <p:txEl>
                                              <p:pRg st="5" end="5"/>
                                            </p:txEl>
                                          </p:spTgt>
                                        </p:tgtEl>
                                      </p:cBhvr>
                                    </p:animEffect>
                                  </p:childTnLst>
                                </p:cTn>
                              </p:par>
                            </p:childTnLst>
                          </p:cTn>
                        </p:par>
                        <p:par>
                          <p:cTn id="34" fill="hold">
                            <p:stCondLst>
                              <p:cond delay="13000"/>
                            </p:stCondLst>
                            <p:childTnLst>
                              <p:par>
                                <p:cTn id="35" presetID="10" presetClass="entr" presetSubtype="0" fill="hold" nodeType="afterEffect">
                                  <p:stCondLst>
                                    <p:cond delay="0"/>
                                  </p:stCondLst>
                                  <p:childTnLst>
                                    <p:set>
                                      <p:cBhvr>
                                        <p:cTn id="36" dur="1" fill="hold">
                                          <p:stCondLst>
                                            <p:cond delay="0"/>
                                          </p:stCondLst>
                                        </p:cTn>
                                        <p:tgtEl>
                                          <p:spTgt spid="5124"/>
                                        </p:tgtEl>
                                        <p:attrNameLst>
                                          <p:attrName>style.visibility</p:attrName>
                                        </p:attrNameLst>
                                      </p:cBhvr>
                                      <p:to>
                                        <p:strVal val="visible"/>
                                      </p:to>
                                    </p:set>
                                    <p:animEffect transition="in" filter="fade">
                                      <p:cBhvr>
                                        <p:cTn id="37" dur="2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142984"/>
            <a:ext cx="8229600" cy="4525963"/>
          </a:xfrm>
        </p:spPr>
        <p:txBody>
          <a:bodyPr>
            <a:normAutofit fontScale="47500" lnSpcReduction="20000"/>
          </a:bodyPr>
          <a:lstStyle/>
          <a:p>
            <a:pPr>
              <a:buNone/>
            </a:pPr>
            <a:r>
              <a:rPr lang="ru-RU" dirty="0" smtClean="0">
                <a:effectLst>
                  <a:outerShdw blurRad="38100" dist="38100" dir="2700000" algn="tl">
                    <a:srgbClr val="000000">
                      <a:alpha val="43137"/>
                    </a:srgbClr>
                  </a:outerShdw>
                </a:effectLst>
                <a:latin typeface="Adventure" pitchFamily="2" charset="0"/>
              </a:rPr>
              <a:t>	Роман основан на реальных событиях. Действие происходит в Москве в течение трёх декабрьских дней 1949 года. Советский дипломат Иннокентий Володин звонит в посольство США и сообщает подробности готовящегося советской разведкой похищения деталей производства атомной бомбы. Работники МГБ, прослушивающие телефоны посольства, записывают разговор на магнитную ленту. Для установления личности звонившего ленту передают в «шарашку» </a:t>
            </a:r>
            <a:r>
              <a:rPr lang="ru-RU" dirty="0" err="1" smtClean="0">
                <a:effectLst>
                  <a:outerShdw blurRad="38100" dist="38100" dir="2700000" algn="tl">
                    <a:srgbClr val="000000">
                      <a:alpha val="43137"/>
                    </a:srgbClr>
                  </a:outerShdw>
                </a:effectLst>
                <a:latin typeface="Adventure" pitchFamily="2" charset="0"/>
              </a:rPr>
              <a:t>Марфино</a:t>
            </a:r>
            <a:r>
              <a:rPr lang="ru-RU" dirty="0" smtClean="0">
                <a:effectLst>
                  <a:outerShdw blurRad="38100" dist="38100" dir="2700000" algn="tl">
                    <a:srgbClr val="000000">
                      <a:alpha val="43137"/>
                    </a:srgbClr>
                  </a:outerShdw>
                </a:effectLst>
                <a:latin typeface="Adventure" pitchFamily="2" charset="0"/>
              </a:rPr>
              <a:t> — секретный институт, где работают заключённые инженеры.</a:t>
            </a:r>
          </a:p>
          <a:p>
            <a:r>
              <a:rPr lang="ru-RU" dirty="0" smtClean="0">
                <a:effectLst>
                  <a:outerShdw blurRad="38100" dist="38100" dir="2700000" algn="tl">
                    <a:srgbClr val="000000">
                      <a:alpha val="43137"/>
                    </a:srgbClr>
                  </a:outerShdw>
                </a:effectLst>
                <a:latin typeface="Adventure" pitchFamily="2" charset="0"/>
              </a:rPr>
              <a:t>Основная тема </a:t>
            </a:r>
            <a:r>
              <a:rPr lang="ru-RU" dirty="0" err="1" smtClean="0">
                <a:effectLst>
                  <a:outerShdw blurRad="38100" dist="38100" dir="2700000" algn="tl">
                    <a:srgbClr val="000000">
                      <a:alpha val="43137"/>
                    </a:srgbClr>
                  </a:outerShdw>
                </a:effectLst>
                <a:latin typeface="Adventure" pitchFamily="2" charset="0"/>
              </a:rPr>
              <a:t>Марфинского</a:t>
            </a:r>
            <a:r>
              <a:rPr lang="ru-RU" dirty="0" smtClean="0">
                <a:effectLst>
                  <a:outerShdw blurRad="38100" dist="38100" dir="2700000" algn="tl">
                    <a:srgbClr val="000000">
                      <a:alpha val="43137"/>
                    </a:srgbClr>
                  </a:outerShdw>
                </a:effectLst>
                <a:latin typeface="Adventure" pitchFamily="2" charset="0"/>
              </a:rPr>
              <a:t> института — разработка «Аппарата секретной телефонии», которую ведут в «шарашке» по личному указанию Сталина. Побочная тема исследований — это распознавание человеческого голоса. Лаборатории, где работают заключённые Лев Рубин и Глеб </a:t>
            </a:r>
            <a:r>
              <a:rPr lang="ru-RU" dirty="0" err="1" smtClean="0">
                <a:effectLst>
                  <a:outerShdw blurRad="38100" dist="38100" dir="2700000" algn="tl">
                    <a:srgbClr val="000000">
                      <a:alpha val="43137"/>
                    </a:srgbClr>
                  </a:outerShdw>
                </a:effectLst>
                <a:latin typeface="Adventure" pitchFamily="2" charset="0"/>
              </a:rPr>
              <a:t>Нержин</a:t>
            </a:r>
            <a:r>
              <a:rPr lang="ru-RU" dirty="0" smtClean="0">
                <a:effectLst>
                  <a:outerShdw blurRad="38100" dist="38100" dir="2700000" algn="tl">
                    <a:srgbClr val="000000">
                      <a:alpha val="43137"/>
                    </a:srgbClr>
                  </a:outerShdw>
                </a:effectLst>
                <a:latin typeface="Adventure" pitchFamily="2" charset="0"/>
              </a:rPr>
              <a:t>, поручают выяснить, кому принадлежит голос звонившего в посольство.</a:t>
            </a:r>
          </a:p>
          <a:p>
            <a:pPr>
              <a:buNone/>
            </a:pPr>
            <a:r>
              <a:rPr lang="ru-RU" dirty="0" smtClean="0">
                <a:effectLst>
                  <a:outerShdw blurRad="38100" dist="38100" dir="2700000" algn="tl">
                    <a:srgbClr val="000000">
                      <a:alpha val="43137"/>
                    </a:srgbClr>
                  </a:outerShdw>
                </a:effectLst>
                <a:latin typeface="Adventure" pitchFamily="2" charset="0"/>
              </a:rPr>
              <a:t>	В тот же день выясняется, что разработка секретной телефонии находится на грани срыва, МГБ устанавливает руководству института критические сроки для получения первых практических результатов. Директор института вызывает </a:t>
            </a:r>
            <a:r>
              <a:rPr lang="ru-RU" dirty="0" err="1" smtClean="0">
                <a:effectLst>
                  <a:outerShdw blurRad="38100" dist="38100" dir="2700000" algn="tl">
                    <a:srgbClr val="000000">
                      <a:alpha val="43137"/>
                    </a:srgbClr>
                  </a:outerShdw>
                </a:effectLst>
                <a:latin typeface="Adventure" pitchFamily="2" charset="0"/>
              </a:rPr>
              <a:t>Нержина</a:t>
            </a:r>
            <a:r>
              <a:rPr lang="ru-RU" dirty="0" smtClean="0">
                <a:effectLst>
                  <a:outerShdw blurRad="38100" dist="38100" dir="2700000" algn="tl">
                    <a:srgbClr val="000000">
                      <a:alpha val="43137"/>
                    </a:srgbClr>
                  </a:outerShdw>
                </a:effectLst>
                <a:latin typeface="Adventure" pitchFamily="2" charset="0"/>
              </a:rPr>
              <a:t> и требует, чтобы он переключился от отвлечённых лингвистических исследований на разработку математического аппарата секретной телефонии.</a:t>
            </a:r>
          </a:p>
          <a:p>
            <a:pPr>
              <a:buNone/>
            </a:pPr>
            <a:r>
              <a:rPr lang="ru-RU" dirty="0" smtClean="0">
                <a:effectLst>
                  <a:outerShdw blurRad="38100" dist="38100" dir="2700000" algn="tl">
                    <a:srgbClr val="000000">
                      <a:alpha val="43137"/>
                    </a:srgbClr>
                  </a:outerShdw>
                </a:effectLst>
                <a:latin typeface="Adventure" pitchFamily="2" charset="0"/>
              </a:rPr>
              <a:t>	Перед </a:t>
            </a:r>
            <a:r>
              <a:rPr lang="ru-RU" dirty="0" err="1" smtClean="0">
                <a:effectLst>
                  <a:outerShdw blurRad="38100" dist="38100" dir="2700000" algn="tl">
                    <a:srgbClr val="000000">
                      <a:alpha val="43137"/>
                    </a:srgbClr>
                  </a:outerShdw>
                </a:effectLst>
                <a:latin typeface="Adventure" pitchFamily="2" charset="0"/>
              </a:rPr>
              <a:t>Нержиным</a:t>
            </a:r>
            <a:r>
              <a:rPr lang="ru-RU" dirty="0" smtClean="0">
                <a:effectLst>
                  <a:outerShdw blurRad="38100" dist="38100" dir="2700000" algn="tl">
                    <a:srgbClr val="000000">
                      <a:alpha val="43137"/>
                    </a:srgbClr>
                  </a:outerShdw>
                </a:effectLst>
                <a:latin typeface="Adventure" pitchFamily="2" charset="0"/>
              </a:rPr>
              <a:t> стоит тяжёлый выбор. Работать на систему, которая противна его духу, либо покинуть сытную шарашку и отправиться на периферию Гулага.</a:t>
            </a:r>
          </a:p>
          <a:p>
            <a:endParaRPr lang="ru-RU" dirty="0">
              <a:effectLst>
                <a:outerShdw blurRad="38100" dist="38100" dir="2700000" algn="tl">
                  <a:srgbClr val="000000">
                    <a:alpha val="43137"/>
                  </a:srgbClr>
                </a:outerShdw>
              </a:effectLst>
              <a:latin typeface="Adventure" pitchFamily="2" charset="0"/>
            </a:endParaRPr>
          </a:p>
        </p:txBody>
      </p:sp>
      <p:sp>
        <p:nvSpPr>
          <p:cNvPr id="5" name="Заголовок 1"/>
          <p:cNvSpPr>
            <a:spLocks noGrp="1"/>
          </p:cNvSpPr>
          <p:nvPr>
            <p:ph type="title"/>
          </p:nvPr>
        </p:nvSpPr>
        <p:spPr>
          <a:xfrm>
            <a:off x="457200" y="357174"/>
            <a:ext cx="8229600" cy="1143000"/>
          </a:xfrm>
        </p:spPr>
        <p:txBody>
          <a:bodyPr>
            <a:normAutofit fontScale="90000"/>
          </a:bodyPr>
          <a:lstStyle/>
          <a:p>
            <a:r>
              <a:rPr lang="ru-RU" sz="4900" dirty="0" smtClean="0">
                <a:effectLst>
                  <a:outerShdw blurRad="38100" dist="38100" dir="2700000" algn="tl">
                    <a:srgbClr val="000000">
                      <a:alpha val="43137"/>
                    </a:srgbClr>
                  </a:outerShdw>
                </a:effectLst>
                <a:latin typeface="Adventure" pitchFamily="2" charset="0"/>
              </a:rPr>
              <a:t>В круге первом</a:t>
            </a:r>
            <a:r>
              <a:rPr lang="ru-RU" dirty="0" smtClean="0">
                <a:effectLst>
                  <a:outerShdw blurRad="38100" dist="38100" dir="2700000" algn="tl">
                    <a:srgbClr val="000000">
                      <a:alpha val="43137"/>
                    </a:srgbClr>
                  </a:outerShdw>
                </a:effectLst>
                <a:latin typeface="Adventure" pitchFamily="2" charset="0"/>
              </a:rPr>
              <a:t/>
            </a:r>
            <a:br>
              <a:rPr lang="ru-RU" dirty="0" smtClean="0">
                <a:effectLst>
                  <a:outerShdw blurRad="38100" dist="38100" dir="2700000" algn="tl">
                    <a:srgbClr val="000000">
                      <a:alpha val="43137"/>
                    </a:srgbClr>
                  </a:outerShdw>
                </a:effectLst>
                <a:latin typeface="Adventure" pitchFamily="2" charset="0"/>
              </a:rPr>
            </a:br>
            <a:endParaRPr lang="ru-RU" sz="3100" dirty="0">
              <a:effectLst>
                <a:outerShdw blurRad="38100" dist="38100" dir="2700000" algn="tl">
                  <a:srgbClr val="000000">
                    <a:alpha val="43137"/>
                  </a:srgbClr>
                </a:outerShdw>
              </a:effectLst>
              <a:latin typeface="Adventure" pitchFamily="2" charset="0"/>
            </a:endParaRPr>
          </a:p>
        </p:txBody>
      </p:sp>
      <p:pic>
        <p:nvPicPr>
          <p:cNvPr id="4098" name="Picture 2" descr="http://www.itogi.ru/7-days/img/504/TV-premiera-7hi.jpg"/>
          <p:cNvPicPr>
            <a:picLocks noChangeAspect="1" noChangeArrowheads="1"/>
          </p:cNvPicPr>
          <p:nvPr/>
        </p:nvPicPr>
        <p:blipFill>
          <a:blip r:embed="rId2"/>
          <a:srcRect/>
          <a:stretch>
            <a:fillRect/>
          </a:stretch>
        </p:blipFill>
        <p:spPr bwMode="auto">
          <a:xfrm>
            <a:off x="1571604" y="4714884"/>
            <a:ext cx="2500330" cy="165646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4100" name="Picture 4" descr="http://www.itogi.ru/7-days/img/504/TV-premiera-1hi.jpg"/>
          <p:cNvPicPr>
            <a:picLocks noChangeAspect="1" noChangeArrowheads="1"/>
          </p:cNvPicPr>
          <p:nvPr/>
        </p:nvPicPr>
        <p:blipFill>
          <a:blip r:embed="rId3"/>
          <a:srcRect/>
          <a:stretch>
            <a:fillRect/>
          </a:stretch>
        </p:blipFill>
        <p:spPr bwMode="auto">
          <a:xfrm>
            <a:off x="5143504" y="4714884"/>
            <a:ext cx="2500330" cy="171272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childTnLst>
                          </p:cTn>
                        </p:par>
                        <p:par>
                          <p:cTn id="22" fill="hold">
                            <p:stCondLst>
                              <p:cond delay="7000"/>
                            </p:stCondLst>
                            <p:childTnLst>
                              <p:par>
                                <p:cTn id="23" presetID="10"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childTnLst>
                                </p:cTn>
                              </p:par>
                              <p:par>
                                <p:cTn id="26" presetID="6" presetClass="entr" presetSubtype="16" fill="hold" nodeType="withEffect">
                                  <p:stCondLst>
                                    <p:cond delay="0"/>
                                  </p:stCondLst>
                                  <p:childTnLst>
                                    <p:set>
                                      <p:cBhvr>
                                        <p:cTn id="27" dur="1" fill="hold">
                                          <p:stCondLst>
                                            <p:cond delay="0"/>
                                          </p:stCondLst>
                                        </p:cTn>
                                        <p:tgtEl>
                                          <p:spTgt spid="4100"/>
                                        </p:tgtEl>
                                        <p:attrNameLst>
                                          <p:attrName>style.visibility</p:attrName>
                                        </p:attrNameLst>
                                      </p:cBhvr>
                                      <p:to>
                                        <p:strVal val="visible"/>
                                      </p:to>
                                    </p:set>
                                    <p:animEffect transition="in" filter="circle(in)">
                                      <p:cBhvr>
                                        <p:cTn id="28" dur="3000"/>
                                        <p:tgtEl>
                                          <p:spTgt spid="4100"/>
                                        </p:tgtEl>
                                      </p:cBhvr>
                                    </p:animEffect>
                                  </p:childTnLst>
                                </p:cTn>
                              </p:par>
                              <p:par>
                                <p:cTn id="29" presetID="6" presetClass="entr" presetSubtype="16" fill="hold" nodeType="withEffect">
                                  <p:stCondLst>
                                    <p:cond delay="0"/>
                                  </p:stCondLst>
                                  <p:childTnLst>
                                    <p:set>
                                      <p:cBhvr>
                                        <p:cTn id="30" dur="1" fill="hold">
                                          <p:stCondLst>
                                            <p:cond delay="0"/>
                                          </p:stCondLst>
                                        </p:cTn>
                                        <p:tgtEl>
                                          <p:spTgt spid="4098"/>
                                        </p:tgtEl>
                                        <p:attrNameLst>
                                          <p:attrName>style.visibility</p:attrName>
                                        </p:attrNameLst>
                                      </p:cBhvr>
                                      <p:to>
                                        <p:strVal val="visible"/>
                                      </p:to>
                                    </p:set>
                                    <p:animEffect transition="in" filter="circle(in)">
                                      <p:cBhvr>
                                        <p:cTn id="31" dur="3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4000496" y="1600200"/>
            <a:ext cx="4400552" cy="4525963"/>
          </a:xfrm>
        </p:spPr>
        <p:txBody>
          <a:bodyPr>
            <a:normAutofit fontScale="85000" lnSpcReduction="10000"/>
          </a:bodyPr>
          <a:lstStyle/>
          <a:p>
            <a:pPr>
              <a:buNone/>
            </a:pPr>
            <a:r>
              <a:rPr lang="ru-RU" sz="2000" dirty="0" smtClean="0">
                <a:effectLst>
                  <a:outerShdw blurRad="38100" dist="38100" dir="2700000" algn="tl">
                    <a:srgbClr val="000000">
                      <a:alpha val="43137"/>
                    </a:srgbClr>
                  </a:outerShdw>
                </a:effectLst>
                <a:latin typeface="Adventure" pitchFamily="2" charset="0"/>
              </a:rPr>
              <a:t>	Название романа «В круге первом» — это аллегорическое сравнение шарашки, отсылающее читателя к «Божественной комедии»Данте Алигьери. Один из героев романа Лев Рубин объясняет это так:</a:t>
            </a:r>
          </a:p>
          <a:p>
            <a:pPr>
              <a:buNone/>
            </a:pPr>
            <a:r>
              <a:rPr lang="ru-RU" sz="2000" dirty="0" smtClean="0">
                <a:effectLst>
                  <a:outerShdw blurRad="38100" dist="38100" dir="2700000" algn="tl">
                    <a:srgbClr val="000000">
                      <a:alpha val="43137"/>
                    </a:srgbClr>
                  </a:outerShdw>
                </a:effectLst>
                <a:latin typeface="Adventure" pitchFamily="2" charset="0"/>
              </a:rPr>
              <a:t>	- Нет, уважаемый, вы по-прежнему в аду, но поднялись в его лучший высший круг — в первый. Вы спрашиваете, что такое шарашка? Шарашку придумал, если хотите, Данте. Он разрывался — куда ему поместить античных мудрецов? Долг христианина повелевал кинуть этих язычников в ад. Но совесть </a:t>
            </a:r>
            <a:r>
              <a:rPr lang="ru-RU" sz="2000" dirty="0" err="1" smtClean="0">
                <a:effectLst>
                  <a:outerShdw blurRad="38100" dist="38100" dir="2700000" algn="tl">
                    <a:srgbClr val="000000">
                      <a:alpha val="43137"/>
                    </a:srgbClr>
                  </a:outerShdw>
                </a:effectLst>
                <a:latin typeface="Adventure" pitchFamily="2" charset="0"/>
              </a:rPr>
              <a:t>возрожденца</a:t>
            </a:r>
            <a:r>
              <a:rPr lang="ru-RU" sz="2000" dirty="0" smtClean="0">
                <a:effectLst>
                  <a:outerShdw blurRad="38100" dist="38100" dir="2700000" algn="tl">
                    <a:srgbClr val="000000">
                      <a:alpha val="43137"/>
                    </a:srgbClr>
                  </a:outerShdw>
                </a:effectLst>
                <a:latin typeface="Adventure" pitchFamily="2" charset="0"/>
              </a:rPr>
              <a:t> не могла примириться, чтобы </a:t>
            </a:r>
            <a:r>
              <a:rPr lang="ru-RU" sz="2000" dirty="0" err="1" smtClean="0">
                <a:effectLst>
                  <a:outerShdw blurRad="38100" dist="38100" dir="2700000" algn="tl">
                    <a:srgbClr val="000000">
                      <a:alpha val="43137"/>
                    </a:srgbClr>
                  </a:outerShdw>
                </a:effectLst>
                <a:latin typeface="Adventure" pitchFamily="2" charset="0"/>
              </a:rPr>
              <a:t>светлоумных</a:t>
            </a:r>
            <a:r>
              <a:rPr lang="ru-RU" sz="2000" dirty="0" smtClean="0">
                <a:effectLst>
                  <a:outerShdw blurRad="38100" dist="38100" dir="2700000" algn="tl">
                    <a:srgbClr val="000000">
                      <a:alpha val="43137"/>
                    </a:srgbClr>
                  </a:outerShdw>
                </a:effectLst>
                <a:latin typeface="Adventure" pitchFamily="2" charset="0"/>
              </a:rPr>
              <a:t> мужей смешать с прочими грешниками и обречь телесным пыткам. И Данте придумал для них в аду особое место.</a:t>
            </a:r>
          </a:p>
          <a:p>
            <a:endParaRPr lang="ru-RU" sz="2000" dirty="0">
              <a:effectLst>
                <a:outerShdw blurRad="38100" dist="38100" dir="2700000" algn="tl">
                  <a:srgbClr val="000000">
                    <a:alpha val="43137"/>
                  </a:srgbClr>
                </a:outerShdw>
              </a:effectLst>
              <a:latin typeface="Adventure" pitchFamily="2" charset="0"/>
            </a:endParaRPr>
          </a:p>
        </p:txBody>
      </p:sp>
      <p:sp>
        <p:nvSpPr>
          <p:cNvPr id="6" name="Заголовок 1"/>
          <p:cNvSpPr>
            <a:spLocks noGrp="1"/>
          </p:cNvSpPr>
          <p:nvPr>
            <p:ph type="title"/>
          </p:nvPr>
        </p:nvSpPr>
        <p:spPr>
          <a:xfrm>
            <a:off x="457200" y="357174"/>
            <a:ext cx="8229600" cy="1143000"/>
          </a:xfrm>
        </p:spPr>
        <p:txBody>
          <a:bodyPr>
            <a:normAutofit fontScale="90000"/>
          </a:bodyPr>
          <a:lstStyle/>
          <a:p>
            <a:r>
              <a:rPr lang="ru-RU" sz="4900" dirty="0" smtClean="0">
                <a:effectLst>
                  <a:outerShdw blurRad="38100" dist="38100" dir="2700000" algn="tl">
                    <a:srgbClr val="000000">
                      <a:alpha val="43137"/>
                    </a:srgbClr>
                  </a:outerShdw>
                </a:effectLst>
                <a:latin typeface="Adventure" pitchFamily="2" charset="0"/>
              </a:rPr>
              <a:t>В круге первом</a:t>
            </a:r>
            <a:r>
              <a:rPr lang="ru-RU" dirty="0" smtClean="0">
                <a:effectLst>
                  <a:outerShdw blurRad="38100" dist="38100" dir="2700000" algn="tl">
                    <a:srgbClr val="000000">
                      <a:alpha val="43137"/>
                    </a:srgbClr>
                  </a:outerShdw>
                </a:effectLst>
                <a:latin typeface="Adventure" pitchFamily="2" charset="0"/>
              </a:rPr>
              <a:t/>
            </a:r>
            <a:br>
              <a:rPr lang="ru-RU" dirty="0" smtClean="0">
                <a:effectLst>
                  <a:outerShdw blurRad="38100" dist="38100" dir="2700000" algn="tl">
                    <a:srgbClr val="000000">
                      <a:alpha val="43137"/>
                    </a:srgbClr>
                  </a:outerShdw>
                </a:effectLst>
                <a:latin typeface="Adventure" pitchFamily="2" charset="0"/>
              </a:rPr>
            </a:br>
            <a:endParaRPr lang="ru-RU" sz="3100" dirty="0">
              <a:effectLst>
                <a:outerShdw blurRad="38100" dist="38100" dir="2700000" algn="tl">
                  <a:srgbClr val="000000">
                    <a:alpha val="43137"/>
                  </a:srgbClr>
                </a:outerShdw>
              </a:effectLst>
              <a:latin typeface="Adventure" pitchFamily="2" charset="0"/>
            </a:endParaRPr>
          </a:p>
        </p:txBody>
      </p:sp>
      <p:pic>
        <p:nvPicPr>
          <p:cNvPr id="3074" name="Picture 2" descr="http://pics.kinokadr.ru/photoes/2006/01/31/vkrugepervom/0.jpg"/>
          <p:cNvPicPr>
            <a:picLocks noChangeAspect="1" noChangeArrowheads="1"/>
          </p:cNvPicPr>
          <p:nvPr/>
        </p:nvPicPr>
        <p:blipFill>
          <a:blip r:embed="rId2"/>
          <a:srcRect/>
          <a:stretch>
            <a:fillRect/>
          </a:stretch>
        </p:blipFill>
        <p:spPr bwMode="auto">
          <a:xfrm>
            <a:off x="1000100" y="1643050"/>
            <a:ext cx="3102104" cy="435771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2000"/>
                                        <p:tgtEl>
                                          <p:spTgt spid="5">
                                            <p:txEl>
                                              <p:pRg st="1" end="1"/>
                                            </p:txEl>
                                          </p:spTgt>
                                        </p:tgtEl>
                                      </p:cBhvr>
                                    </p:animEffect>
                                  </p:childTnLst>
                                </p:cTn>
                              </p:par>
                              <p:par>
                                <p:cTn id="16" presetID="29" presetClass="entr" presetSubtype="0" fill="hold" nodeType="withEffect">
                                  <p:stCondLst>
                                    <p:cond delay="0"/>
                                  </p:stCondLst>
                                  <p:childTnLst>
                                    <p:set>
                                      <p:cBhvr>
                                        <p:cTn id="17" dur="1" fill="hold">
                                          <p:stCondLst>
                                            <p:cond delay="0"/>
                                          </p:stCondLst>
                                        </p:cTn>
                                        <p:tgtEl>
                                          <p:spTgt spid="3074"/>
                                        </p:tgtEl>
                                        <p:attrNameLst>
                                          <p:attrName>style.visibility</p:attrName>
                                        </p:attrNameLst>
                                      </p:cBhvr>
                                      <p:to>
                                        <p:strVal val="visible"/>
                                      </p:to>
                                    </p:set>
                                    <p:anim calcmode="lin" valueType="num">
                                      <p:cBhvr>
                                        <p:cTn id="18" dur="2000" fill="hold"/>
                                        <p:tgtEl>
                                          <p:spTgt spid="3074"/>
                                        </p:tgtEl>
                                        <p:attrNameLst>
                                          <p:attrName>ppt_x</p:attrName>
                                        </p:attrNameLst>
                                      </p:cBhvr>
                                      <p:tavLst>
                                        <p:tav tm="0">
                                          <p:val>
                                            <p:strVal val="#ppt_x-.2"/>
                                          </p:val>
                                        </p:tav>
                                        <p:tav tm="100000">
                                          <p:val>
                                            <p:strVal val="#ppt_x"/>
                                          </p:val>
                                        </p:tav>
                                      </p:tavLst>
                                    </p:anim>
                                    <p:anim calcmode="lin" valueType="num">
                                      <p:cBhvr>
                                        <p:cTn id="19" dur="2000" fill="hold"/>
                                        <p:tgtEl>
                                          <p:spTgt spid="3074"/>
                                        </p:tgtEl>
                                        <p:attrNameLst>
                                          <p:attrName>ppt_y</p:attrName>
                                        </p:attrNameLst>
                                      </p:cBhvr>
                                      <p:tavLst>
                                        <p:tav tm="0">
                                          <p:val>
                                            <p:strVal val="#ppt_y"/>
                                          </p:val>
                                        </p:tav>
                                        <p:tav tm="100000">
                                          <p:val>
                                            <p:strVal val="#ppt_y"/>
                                          </p:val>
                                        </p:tav>
                                      </p:tavLst>
                                    </p:anim>
                                    <p:animEffect transition="in" filter="wipe(right)" prLst="gradientSize: 0.1">
                                      <p:cBhvr>
                                        <p:cTn id="20"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2" name="Заголовок 1"/>
          <p:cNvSpPr>
            <a:spLocks noGrp="1"/>
          </p:cNvSpPr>
          <p:nvPr>
            <p:ph type="title"/>
          </p:nvPr>
        </p:nvSpPr>
        <p:spPr>
          <a:xfrm>
            <a:off x="457200" y="185733"/>
            <a:ext cx="8229600" cy="1143000"/>
          </a:xfrm>
        </p:spPr>
        <p:txBody>
          <a:bodyPr/>
          <a:lstStyle/>
          <a:p>
            <a:r>
              <a:rPr lang="ru-RU" dirty="0" smtClean="0">
                <a:effectLst>
                  <a:outerShdw blurRad="38100" dist="38100" dir="2700000" algn="tl">
                    <a:srgbClr val="000000">
                      <a:alpha val="43137"/>
                    </a:srgbClr>
                  </a:outerShdw>
                </a:effectLst>
                <a:latin typeface="Adventure" pitchFamily="2" charset="0"/>
              </a:rPr>
              <a:t>Награды и премии</a:t>
            </a:r>
            <a:endParaRPr lang="ru-RU" dirty="0">
              <a:effectLst>
                <a:outerShdw blurRad="38100" dist="38100" dir="2700000" algn="tl">
                  <a:srgbClr val="000000">
                    <a:alpha val="43137"/>
                  </a:srgbClr>
                </a:outerShdw>
              </a:effectLst>
              <a:latin typeface="Adventure" pitchFamily="2" charset="0"/>
            </a:endParaRPr>
          </a:p>
        </p:txBody>
      </p:sp>
      <p:sp>
        <p:nvSpPr>
          <p:cNvPr id="3" name="Содержимое 2"/>
          <p:cNvSpPr>
            <a:spLocks noGrp="1"/>
          </p:cNvSpPr>
          <p:nvPr>
            <p:ph idx="1"/>
          </p:nvPr>
        </p:nvSpPr>
        <p:spPr>
          <a:xfrm>
            <a:off x="971550" y="1065215"/>
            <a:ext cx="7416800" cy="4525963"/>
          </a:xfrm>
        </p:spPr>
        <p:txBody>
          <a:bodyPr/>
          <a:lstStyle/>
          <a:p>
            <a:pPr>
              <a:buNone/>
            </a:pPr>
            <a:r>
              <a:rPr lang="ru-RU" sz="1700" dirty="0" smtClean="0">
                <a:effectLst>
                  <a:outerShdw blurRad="38100" dist="38100" dir="2700000" algn="tl">
                    <a:srgbClr val="000000">
                      <a:alpha val="43137"/>
                    </a:srgbClr>
                  </a:outerShdw>
                </a:effectLst>
                <a:latin typeface="Adventure" pitchFamily="2" charset="0"/>
              </a:rPr>
              <a:t>	1970 — Нобелевская премия по литературе «за нравственную силу, с которой он следовал непреложным традициям русской литературы» (предложено Франсуа Мориаком). Получил диплом и деньги 10 декабря 1974 года, после высылки из СССР.</a:t>
            </a:r>
          </a:p>
          <a:p>
            <a:pPr>
              <a:buNone/>
            </a:pPr>
            <a:r>
              <a:rPr lang="ru-RU" sz="1700" dirty="0" smtClean="0">
                <a:effectLst>
                  <a:outerShdw blurRad="38100" dist="38100" dir="2700000" algn="tl">
                    <a:srgbClr val="000000">
                      <a:alpha val="43137"/>
                    </a:srgbClr>
                  </a:outerShdw>
                </a:effectLst>
                <a:latin typeface="Adventure" pitchFamily="2" charset="0"/>
              </a:rPr>
              <a:t>	1983 — Темплтоновская премия за успехи в исследовании или открытия в духовной жизни</a:t>
            </a:r>
          </a:p>
          <a:p>
            <a:pPr>
              <a:buNone/>
            </a:pPr>
            <a:r>
              <a:rPr lang="ru-RU" sz="1700" dirty="0" smtClean="0">
                <a:effectLst>
                  <a:outerShdw blurRad="38100" dist="38100" dir="2700000" algn="tl">
                    <a:srgbClr val="000000">
                      <a:alpha val="43137"/>
                    </a:srgbClr>
                  </a:outerShdw>
                </a:effectLst>
                <a:latin typeface="Adventure" pitchFamily="2" charset="0"/>
              </a:rPr>
              <a:t>	1998 — Большая золотая медаль имени М. В. Ломоносова — за выдающийся вклад в развитие русской литературы, русского языка и российской истории</a:t>
            </a:r>
          </a:p>
          <a:p>
            <a:pPr>
              <a:buNone/>
            </a:pPr>
            <a:r>
              <a:rPr lang="ru-RU" sz="1700" dirty="0" smtClean="0">
                <a:effectLst>
                  <a:outerShdw blurRad="38100" dist="38100" dir="2700000" algn="tl">
                    <a:srgbClr val="000000">
                      <a:alpha val="43137"/>
                    </a:srgbClr>
                  </a:outerShdw>
                </a:effectLst>
                <a:latin typeface="Adventure" pitchFamily="2" charset="0"/>
              </a:rPr>
              <a:t>	1998 — Орден Святого Андрея Первозванного — за выдающиеся заслуги перед Отечеством и большой вклад в мировую литературу</a:t>
            </a:r>
          </a:p>
          <a:p>
            <a:endParaRPr lang="ru-RU" sz="1600" dirty="0">
              <a:latin typeface="Adventure" pitchFamily="2" charset="0"/>
            </a:endParaRPr>
          </a:p>
        </p:txBody>
      </p:sp>
      <p:pic>
        <p:nvPicPr>
          <p:cNvPr id="5" name="Picture 2" descr="http://www.lel.com.ua/upload/Image/Nobel_Prize_Medal_15.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968370" y="4149726"/>
            <a:ext cx="1801815" cy="1801815"/>
          </a:xfrm>
          <a:prstGeom prst="rect">
            <a:avLst/>
          </a:prstGeom>
          <a:noFill/>
        </p:spPr>
      </p:pic>
      <p:pic>
        <p:nvPicPr>
          <p:cNvPr id="16386" name="Picture 2" descr="http://ru.hayazg.info/images/thumb/2/20/%D0%91%D0%BE%D0%BB%D1%8C%D1%88%D0%B0%D1%8F_%D0%B7%D0%BE%D0%BB%D0%BE%D1%82%D0%B0%D1%8F_%D0%BC%D0%B5%D0%B4%D0%B0%D0%BB%D1%8C_%D0%B8%D0%BC%D0%B5%D0%BD%D0%B8_%D0%9C.%D0%92._%D0%9B%D0%BE%D0%BC%D0%BE%D0%BD%D0%BE%D1%81%D0%BE%D0%B2%D0%B0.jpg/100px-%D0%91%D0%BE%D0%BB%D1%8C%D1%88%D0%B0%D1%8F_%D0%B7%D0%BE%D0%BB%D0%BE%D1%82%D0%B0%D1%8F_%D0%BC%D0%B5%D0%B4%D0%B0%D0%BB%D1%8C_%D0%B8%D0%BC%D0%B5%D0%BD%D0%B8_%D0%9C.%D0%92._%D0%9B%D0%BE%D0%BC%D0%BE%D0%BD%D0%BE%D1%81%D0%BE%D0%B2%D0%B0.jpg"/>
          <p:cNvPicPr>
            <a:picLocks noChangeAspect="1" noChangeArrowheads="1"/>
          </p:cNvPicPr>
          <p:nvPr/>
        </p:nvPicPr>
        <p:blipFill>
          <a:blip r:embed="rId4">
            <a:clrChange>
              <a:clrFrom>
                <a:srgbClr val="D7D7D7"/>
              </a:clrFrom>
              <a:clrTo>
                <a:srgbClr val="D7D7D7">
                  <a:alpha val="0"/>
                </a:srgbClr>
              </a:clrTo>
            </a:clrChange>
          </a:blip>
          <a:srcRect t="48450"/>
          <a:stretch>
            <a:fillRect/>
          </a:stretch>
        </p:blipFill>
        <p:spPr bwMode="auto">
          <a:xfrm>
            <a:off x="3490911" y="4149726"/>
            <a:ext cx="2162178" cy="1917131"/>
          </a:xfrm>
          <a:prstGeom prst="rect">
            <a:avLst/>
          </a:prstGeom>
          <a:noFill/>
        </p:spPr>
      </p:pic>
      <p:pic>
        <p:nvPicPr>
          <p:cNvPr id="16388" name="Picture 4" descr="http://www.avers-trade.ru/images/416_0.jpg"/>
          <p:cNvPicPr>
            <a:picLocks noChangeAspect="1" noChangeArrowheads="1"/>
          </p:cNvPicPr>
          <p:nvPr/>
        </p:nvPicPr>
        <p:blipFill>
          <a:blip r:embed="rId5">
            <a:clrChange>
              <a:clrFrom>
                <a:srgbClr val="BEBEBE"/>
              </a:clrFrom>
              <a:clrTo>
                <a:srgbClr val="BEBEBE">
                  <a:alpha val="0"/>
                </a:srgbClr>
              </a:clrTo>
            </a:clrChange>
          </a:blip>
          <a:srcRect/>
          <a:stretch>
            <a:fillRect/>
          </a:stretch>
        </p:blipFill>
        <p:spPr bwMode="auto">
          <a:xfrm>
            <a:off x="6013452" y="4149726"/>
            <a:ext cx="2162178" cy="2140556"/>
          </a:xfrm>
          <a:prstGeom prst="rect">
            <a:avLst/>
          </a:prstGeom>
          <a:noFill/>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20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2000"/>
                                        <p:tgtEl>
                                          <p:spTgt spid="3">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20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16386"/>
                                        </p:tgtEl>
                                        <p:attrNameLst>
                                          <p:attrName>style.visibility</p:attrName>
                                        </p:attrNameLst>
                                      </p:cBhvr>
                                      <p:to>
                                        <p:strVal val="visible"/>
                                      </p:to>
                                    </p:set>
                                    <p:animEffect transition="in" filter="fade">
                                      <p:cBhvr>
                                        <p:cTn id="25" dur="2000"/>
                                        <p:tgtEl>
                                          <p:spTgt spid="16386"/>
                                        </p:tgtEl>
                                      </p:cBhvr>
                                    </p:animEffect>
                                  </p:childTnLst>
                                </p:cTn>
                              </p:par>
                              <p:par>
                                <p:cTn id="26" presetID="10" presetClass="entr" presetSubtype="0" fill="hold" nodeType="withEffect">
                                  <p:stCondLst>
                                    <p:cond delay="0"/>
                                  </p:stCondLst>
                                  <p:childTnLst>
                                    <p:set>
                                      <p:cBhvr>
                                        <p:cTn id="27" dur="1" fill="hold">
                                          <p:stCondLst>
                                            <p:cond delay="0"/>
                                          </p:stCondLst>
                                        </p:cTn>
                                        <p:tgtEl>
                                          <p:spTgt spid="16388"/>
                                        </p:tgtEl>
                                        <p:attrNameLst>
                                          <p:attrName>style.visibility</p:attrName>
                                        </p:attrNameLst>
                                      </p:cBhvr>
                                      <p:to>
                                        <p:strVal val="visible"/>
                                      </p:to>
                                    </p:set>
                                    <p:animEffect transition="in" filter="fade">
                                      <p:cBhvr>
                                        <p:cTn id="28" dur="20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
        <p:nvSpPr>
          <p:cNvPr id="3" name="Содержимое 2"/>
          <p:cNvSpPr>
            <a:spLocks noGrp="1"/>
          </p:cNvSpPr>
          <p:nvPr>
            <p:ph idx="1"/>
          </p:nvPr>
        </p:nvSpPr>
        <p:spPr>
          <a:xfrm>
            <a:off x="971550" y="1266822"/>
            <a:ext cx="7416800" cy="4525963"/>
          </a:xfrm>
        </p:spPr>
        <p:txBody>
          <a:bodyPr>
            <a:normAutofit/>
          </a:bodyPr>
          <a:lstStyle/>
          <a:p>
            <a:pPr>
              <a:buNone/>
            </a:pPr>
            <a:r>
              <a:rPr lang="ru-RU" sz="1700" dirty="0" smtClean="0">
                <a:effectLst>
                  <a:outerShdw blurRad="38100" dist="38100" dir="2700000" algn="tl">
                    <a:srgbClr val="000000">
                      <a:alpha val="43137"/>
                    </a:srgbClr>
                  </a:outerShdw>
                </a:effectLst>
                <a:latin typeface="Adventure" pitchFamily="2" charset="0"/>
              </a:rPr>
              <a:t>	2000 — Большая премия Французской Академии морально-политических наук (2000).</a:t>
            </a:r>
          </a:p>
          <a:p>
            <a:pPr>
              <a:buNone/>
            </a:pPr>
            <a:r>
              <a:rPr lang="ru-RU" sz="1700" dirty="0" smtClean="0">
                <a:effectLst>
                  <a:outerShdw blurRad="38100" dist="38100" dir="2700000" algn="tl">
                    <a:srgbClr val="000000">
                      <a:alpha val="43137"/>
                    </a:srgbClr>
                  </a:outerShdw>
                </a:effectLst>
                <a:latin typeface="Adventure" pitchFamily="2" charset="0"/>
              </a:rPr>
              <a:t>	2004 — Орден Святого Саввы 1-й степени (высшая награда Сербской православной церкви; вручена 16 ноября 2004 года</a:t>
            </a:r>
          </a:p>
          <a:p>
            <a:pPr>
              <a:buNone/>
            </a:pPr>
            <a:r>
              <a:rPr lang="ru-RU" sz="1700" dirty="0" smtClean="0">
                <a:effectLst>
                  <a:outerShdw blurRad="38100" dist="38100" dir="2700000" algn="tl">
                    <a:srgbClr val="000000">
                      <a:alpha val="43137"/>
                    </a:srgbClr>
                  </a:outerShdw>
                </a:effectLst>
                <a:latin typeface="Adventure" pitchFamily="2" charset="0"/>
              </a:rPr>
              <a:t>	2006 — Государственная премия Российской Федерации — за выдающиеся достижения в области гуманитарной деятельности</a:t>
            </a:r>
            <a:r>
              <a:rPr lang="ru-RU" sz="1700" baseline="30000" dirty="0" smtClean="0">
                <a:effectLst>
                  <a:outerShdw blurRad="38100" dist="38100" dir="2700000" algn="tl">
                    <a:srgbClr val="000000">
                      <a:alpha val="43137"/>
                    </a:srgbClr>
                  </a:outerShdw>
                </a:effectLst>
                <a:latin typeface="Adventure" pitchFamily="2" charset="0"/>
              </a:rPr>
              <a:t>.</a:t>
            </a:r>
            <a:endParaRPr lang="ru-RU" sz="1700" dirty="0" smtClean="0">
              <a:effectLst>
                <a:outerShdw blurRad="38100" dist="38100" dir="2700000" algn="tl">
                  <a:srgbClr val="000000">
                    <a:alpha val="43137"/>
                  </a:srgbClr>
                </a:outerShdw>
              </a:effectLst>
              <a:latin typeface="Adventure" pitchFamily="2" charset="0"/>
            </a:endParaRPr>
          </a:p>
          <a:p>
            <a:pPr>
              <a:buNone/>
            </a:pPr>
            <a:r>
              <a:rPr lang="ru-RU" sz="1700" dirty="0" smtClean="0">
                <a:effectLst>
                  <a:outerShdw blurRad="38100" dist="38100" dir="2700000" algn="tl">
                    <a:srgbClr val="000000">
                      <a:alpha val="43137"/>
                    </a:srgbClr>
                  </a:outerShdw>
                </a:effectLst>
                <a:latin typeface="Adventure" pitchFamily="2" charset="0"/>
              </a:rPr>
              <a:t>	2007 — Премия Фонда «Живко и </a:t>
            </a:r>
            <a:r>
              <a:rPr lang="ru-RU" sz="1700" dirty="0" err="1" smtClean="0">
                <a:effectLst>
                  <a:outerShdw blurRad="38100" dist="38100" dir="2700000" algn="tl">
                    <a:srgbClr val="000000">
                      <a:alpha val="43137"/>
                    </a:srgbClr>
                  </a:outerShdw>
                </a:effectLst>
                <a:latin typeface="Adventure" pitchFamily="2" charset="0"/>
              </a:rPr>
              <a:t>Милица</a:t>
            </a:r>
            <a:r>
              <a:rPr lang="ru-RU" sz="1700" dirty="0" smtClean="0">
                <a:effectLst>
                  <a:outerShdw blurRad="38100" dist="38100" dir="2700000" algn="tl">
                    <a:srgbClr val="000000">
                      <a:alpha val="43137"/>
                    </a:srgbClr>
                  </a:outerShdw>
                </a:effectLst>
                <a:latin typeface="Adventure" pitchFamily="2" charset="0"/>
              </a:rPr>
              <a:t> </a:t>
            </a:r>
            <a:r>
              <a:rPr lang="ru-RU" sz="1700" dirty="0" err="1" smtClean="0">
                <a:effectLst>
                  <a:outerShdw blurRad="38100" dist="38100" dir="2700000" algn="tl">
                    <a:srgbClr val="000000">
                      <a:alpha val="43137"/>
                    </a:srgbClr>
                  </a:outerShdw>
                </a:effectLst>
                <a:latin typeface="Adventure" pitchFamily="2" charset="0"/>
              </a:rPr>
              <a:t>Топалович</a:t>
            </a:r>
            <a:r>
              <a:rPr lang="ru-RU" sz="1700" dirty="0" smtClean="0">
                <a:effectLst>
                  <a:outerShdw blurRad="38100" dist="38100" dir="2700000" algn="tl">
                    <a:srgbClr val="000000">
                      <a:alpha val="43137"/>
                    </a:srgbClr>
                  </a:outerShdw>
                </a:effectLst>
                <a:latin typeface="Adventure" pitchFamily="2" charset="0"/>
              </a:rPr>
              <a:t>» (Сербия) 2007 года (вручена 7 марта 2008 года): «великому писателю и гуманисту, чья христианская правдивость дарит нам храбрость и утешение».</a:t>
            </a:r>
          </a:p>
          <a:p>
            <a:pPr>
              <a:buNone/>
            </a:pPr>
            <a:r>
              <a:rPr lang="ru-RU" sz="1700" dirty="0" smtClean="0">
                <a:effectLst>
                  <a:outerShdw blurRad="38100" dist="38100" dir="2700000" algn="tl">
                    <a:srgbClr val="000000">
                      <a:alpha val="43137"/>
                    </a:srgbClr>
                  </a:outerShdw>
                </a:effectLst>
                <a:latin typeface="Adventure" pitchFamily="2" charset="0"/>
              </a:rPr>
              <a:t>	2008 — Большой крест ордена Звезды Румынии (посмертно)</a:t>
            </a:r>
            <a:r>
              <a:rPr lang="ru-RU" sz="1700" baseline="30000" dirty="0" smtClean="0">
                <a:effectLst>
                  <a:outerShdw blurRad="38100" dist="38100" dir="2700000" algn="tl">
                    <a:srgbClr val="000000">
                      <a:alpha val="43137"/>
                    </a:srgbClr>
                  </a:outerShdw>
                </a:effectLst>
                <a:latin typeface="Adventure" pitchFamily="2" charset="0"/>
              </a:rPr>
              <a:t>.</a:t>
            </a:r>
            <a:endParaRPr lang="ru-RU" sz="1700" dirty="0" smtClean="0">
              <a:effectLst>
                <a:outerShdw blurRad="38100" dist="38100" dir="2700000" algn="tl">
                  <a:srgbClr val="000000">
                    <a:alpha val="43137"/>
                  </a:srgbClr>
                </a:outerShdw>
              </a:effectLst>
              <a:latin typeface="Adventure" pitchFamily="2" charset="0"/>
            </a:endParaRPr>
          </a:p>
          <a:p>
            <a:endParaRPr lang="ru-RU" sz="1700" dirty="0">
              <a:effectLst>
                <a:outerShdw blurRad="38100" dist="38100" dir="2700000" algn="tl">
                  <a:srgbClr val="000000">
                    <a:alpha val="43137"/>
                  </a:srgbClr>
                </a:outerShdw>
              </a:effectLst>
              <a:latin typeface="Adventure" pitchFamily="2" charset="0"/>
            </a:endParaRPr>
          </a:p>
        </p:txBody>
      </p:sp>
      <p:sp>
        <p:nvSpPr>
          <p:cNvPr id="5"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Adventure" pitchFamily="2" charset="0"/>
              </a:rPr>
              <a:t>Награды и премии</a:t>
            </a:r>
            <a:endParaRPr lang="ru-RU" dirty="0">
              <a:effectLst>
                <a:outerShdw blurRad="38100" dist="38100" dir="2700000" algn="tl">
                  <a:srgbClr val="000000">
                    <a:alpha val="43137"/>
                  </a:srgbClr>
                </a:outerShdw>
              </a:effectLst>
              <a:latin typeface="Adventure" pitchFamily="2" charset="0"/>
            </a:endParaRPr>
          </a:p>
        </p:txBody>
      </p:sp>
      <p:pic>
        <p:nvPicPr>
          <p:cNvPr id="15362" name="Picture 2" descr="http://awards.netdialogue.com/Europe/Yugoslavia/Serbia/Sava/SavaIII.jpg"/>
          <p:cNvPicPr>
            <a:picLocks noChangeAspect="1" noChangeArrowheads="1"/>
          </p:cNvPicPr>
          <p:nvPr/>
        </p:nvPicPr>
        <p:blipFill>
          <a:blip r:embed="rId3" cstate="print">
            <a:clrChange>
              <a:clrFrom>
                <a:srgbClr val="D9DADE"/>
              </a:clrFrom>
              <a:clrTo>
                <a:srgbClr val="D9DADE">
                  <a:alpha val="0"/>
                </a:srgbClr>
              </a:clrTo>
            </a:clrChange>
          </a:blip>
          <a:srcRect t="50547"/>
          <a:stretch>
            <a:fillRect/>
          </a:stretch>
        </p:blipFill>
        <p:spPr bwMode="auto">
          <a:xfrm>
            <a:off x="2049459" y="4149726"/>
            <a:ext cx="1893884" cy="2115388"/>
          </a:xfrm>
          <a:prstGeom prst="rect">
            <a:avLst/>
          </a:prstGeom>
          <a:noFill/>
        </p:spPr>
      </p:pic>
      <p:pic>
        <p:nvPicPr>
          <p:cNvPr id="15364" name="Picture 4" descr="http://awards.netdialogue.com/Europe/Austria/AHEmpire/Stefan/StefanIS.jpg"/>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932363" y="4149726"/>
            <a:ext cx="2162178" cy="2162178"/>
          </a:xfrm>
          <a:prstGeom prst="rect">
            <a:avLst/>
          </a:prstGeom>
          <a:noFill/>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5362"/>
                                        </p:tgtEl>
                                        <p:attrNameLst>
                                          <p:attrName>style.visibility</p:attrName>
                                        </p:attrNameLst>
                                      </p:cBhvr>
                                      <p:to>
                                        <p:strVal val="visible"/>
                                      </p:to>
                                    </p:set>
                                    <p:animEffect transition="in" filter="fade">
                                      <p:cBhvr>
                                        <p:cTn id="10" dur="2000"/>
                                        <p:tgtEl>
                                          <p:spTgt spid="15362"/>
                                        </p:tgtEl>
                                      </p:cBhvr>
                                    </p:animEffect>
                                  </p:childTnLst>
                                </p:cTn>
                              </p:par>
                              <p:par>
                                <p:cTn id="11" presetID="10" presetClass="entr" presetSubtype="0" fill="hold" nodeType="withEffect">
                                  <p:stCondLst>
                                    <p:cond delay="0"/>
                                  </p:stCondLst>
                                  <p:childTnLst>
                                    <p:set>
                                      <p:cBhvr>
                                        <p:cTn id="12" dur="1" fill="hold">
                                          <p:stCondLst>
                                            <p:cond delay="0"/>
                                          </p:stCondLst>
                                        </p:cTn>
                                        <p:tgtEl>
                                          <p:spTgt spid="15364"/>
                                        </p:tgtEl>
                                        <p:attrNameLst>
                                          <p:attrName>style.visibility</p:attrName>
                                        </p:attrNameLst>
                                      </p:cBhvr>
                                      <p:to>
                                        <p:strVal val="visible"/>
                                      </p:to>
                                    </p:set>
                                    <p:animEffect transition="in" filter="fade">
                                      <p:cBhvr>
                                        <p:cTn id="13" dur="2000"/>
                                        <p:tgtEl>
                                          <p:spTgt spid="1536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2000"/>
                                        <p:tgtEl>
                                          <p:spTgt spid="3">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68370" y="546096"/>
            <a:ext cx="7718430" cy="5580067"/>
          </a:xfrm>
        </p:spPr>
        <p:txBody>
          <a:bodyPr>
            <a:normAutofit/>
          </a:bodyPr>
          <a:lstStyle/>
          <a:p>
            <a:pPr marL="0" indent="449263">
              <a:buNone/>
            </a:pPr>
            <a:r>
              <a:rPr lang="ru-RU" sz="4800" dirty="0" smtClean="0">
                <a:latin typeface="Adventure" pitchFamily="2" charset="0"/>
              </a:rPr>
              <a:t>Презентацию подготовили учителя высшей категории русского языка и литературы Черемская Елена Михайловна и Труфанова Анна Андреевна</a:t>
            </a:r>
            <a:endParaRPr lang="ru-RU" sz="4800" dirty="0">
              <a:latin typeface="Adventure" pitchFamily="2" charset="0"/>
            </a:endParaRPr>
          </a:p>
        </p:txBody>
      </p:sp>
    </p:spTree>
  </p:cSld>
  <p:clrMapOvr>
    <a:masterClrMapping/>
  </p:clrMapOvr>
  <p:transition spd="slow">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sp>
        <p:nvSpPr>
          <p:cNvPr id="6" name="Rectangle 2"/>
          <p:cNvSpPr>
            <a:spLocks noGrp="1" noChangeArrowheads="1"/>
          </p:cNvSpPr>
          <p:nvPr>
            <p:ph type="title"/>
          </p:nvPr>
        </p:nvSpPr>
        <p:spPr/>
        <p:txBody>
          <a:bodyPr/>
          <a:lstStyle/>
          <a:p>
            <a:pPr eaLnBrk="1" hangingPunct="1"/>
            <a:r>
              <a:rPr lang="ru-RU" dirty="0" smtClean="0">
                <a:effectLst>
                  <a:outerShdw blurRad="38100" dist="38100" dir="2700000" algn="tl">
                    <a:srgbClr val="000000">
                      <a:alpha val="43137"/>
                    </a:srgbClr>
                  </a:outerShdw>
                </a:effectLst>
                <a:latin typeface="Adventure" pitchFamily="2" charset="0"/>
              </a:rPr>
              <a:t>Детство и юность</a:t>
            </a:r>
            <a:endParaRPr lang="en-US" dirty="0" smtClean="0">
              <a:effectLst>
                <a:outerShdw blurRad="38100" dist="38100" dir="2700000" algn="tl">
                  <a:srgbClr val="000000">
                    <a:alpha val="43137"/>
                  </a:srgbClr>
                </a:outerShdw>
              </a:effectLst>
              <a:latin typeface="Adventure" pitchFamily="2" charset="0"/>
            </a:endParaRPr>
          </a:p>
        </p:txBody>
      </p:sp>
      <p:sp>
        <p:nvSpPr>
          <p:cNvPr id="7171" name="Rectangle 3"/>
          <p:cNvSpPr>
            <a:spLocks noGrp="1" noChangeArrowheads="1"/>
          </p:cNvSpPr>
          <p:nvPr>
            <p:ph sz="half" idx="1"/>
          </p:nvPr>
        </p:nvSpPr>
        <p:spPr>
          <a:xfrm>
            <a:off x="3130548" y="1266823"/>
            <a:ext cx="5765808" cy="5765807"/>
          </a:xfrm>
        </p:spPr>
        <p:txBody>
          <a:bodyPr>
            <a:noAutofit/>
          </a:bodyPr>
          <a:lstStyle/>
          <a:p>
            <a:pPr>
              <a:buNone/>
            </a:pPr>
            <a:r>
              <a:rPr lang="ru-RU" sz="1700" dirty="0" smtClean="0">
                <a:effectLst>
                  <a:outerShdw blurRad="38100" dist="38100" dir="2700000" algn="tl">
                    <a:srgbClr val="000000">
                      <a:alpha val="43137"/>
                    </a:srgbClr>
                  </a:outerShdw>
                </a:effectLst>
                <a:latin typeface="Adventure" pitchFamily="2" charset="0"/>
              </a:rPr>
              <a:t>	В 1936 году поступил в Ростовский государственный университет. Не желая делать литературу основной специальностью, выбрал физико-математический факультет. В университете учился на «отлично» (сталинский стипендиат), продолжал литературные упражнения, в дополнение к университетским занятиям самостоятельно изучал историю и марксизм-ленинизм. Закончил университет в 1941 году с отличием.</a:t>
            </a:r>
          </a:p>
          <a:p>
            <a:pPr>
              <a:buNone/>
            </a:pPr>
            <a:r>
              <a:rPr lang="ru-RU" sz="1700" dirty="0" smtClean="0">
                <a:effectLst>
                  <a:outerShdw blurRad="38100" dist="38100" dir="2700000" algn="tl">
                    <a:srgbClr val="000000">
                      <a:alpha val="43137"/>
                    </a:srgbClr>
                  </a:outerShdw>
                </a:effectLst>
                <a:latin typeface="Adventure" pitchFamily="2" charset="0"/>
              </a:rPr>
              <a:t>	С самого начала литературной деятельности остро интересовался историей Первой мировой войны и социалистической революции. В 1937 году начал собирать материалы по «Самсоновской катастрофе», написал первые главы «Августа Четырнадцатого» (с ортодоксальных коммунистических позиций). В 1939 году поступил на заочное отделение факультета литературы Института философии, литературы и истории в Москве. Прервал обучение в 1941 году в связи с войной.</a:t>
            </a:r>
            <a:endParaRPr lang="ru-RU" sz="1700" dirty="0">
              <a:effectLst>
                <a:outerShdw blurRad="38100" dist="38100" dir="2700000" algn="tl">
                  <a:srgbClr val="000000">
                    <a:alpha val="43137"/>
                  </a:srgbClr>
                </a:outerShdw>
              </a:effectLst>
              <a:latin typeface="Adventure" pitchFamily="2" charset="0"/>
            </a:endParaRPr>
          </a:p>
        </p:txBody>
      </p:sp>
      <p:pic>
        <p:nvPicPr>
          <p:cNvPr id="51202" name="Picture 2" descr="http://www.rustrana.ru/articles/4506/rsu.jpg"/>
          <p:cNvPicPr>
            <a:picLocks noChangeAspect="1" noChangeArrowheads="1"/>
          </p:cNvPicPr>
          <p:nvPr/>
        </p:nvPicPr>
        <p:blipFill>
          <a:blip r:embed="rId4">
            <a:grayscl/>
          </a:blip>
          <a:srcRect/>
          <a:stretch>
            <a:fillRect/>
          </a:stretch>
        </p:blipFill>
        <p:spPr bwMode="auto">
          <a:xfrm>
            <a:off x="968370" y="1266822"/>
            <a:ext cx="2385465" cy="179705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1203" name="Picture 3" descr="C:\Documents and Settings\Администратор\Рабочий стол\солженицын\solzhe.jpg"/>
          <p:cNvPicPr>
            <a:picLocks noChangeAspect="1" noChangeArrowheads="1"/>
          </p:cNvPicPr>
          <p:nvPr/>
        </p:nvPicPr>
        <p:blipFill>
          <a:blip r:embed="rId5"/>
          <a:srcRect/>
          <a:stretch>
            <a:fillRect/>
          </a:stretch>
        </p:blipFill>
        <p:spPr bwMode="auto">
          <a:xfrm>
            <a:off x="968369" y="3429000"/>
            <a:ext cx="2312723" cy="288290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7" name="TextBox 6"/>
          <p:cNvSpPr txBox="1"/>
          <p:nvPr/>
        </p:nvSpPr>
        <p:spPr>
          <a:xfrm>
            <a:off x="608007" y="3068637"/>
            <a:ext cx="2882904" cy="338554"/>
          </a:xfrm>
          <a:prstGeom prst="rect">
            <a:avLst/>
          </a:prstGeom>
          <a:noFill/>
        </p:spPr>
        <p:txBody>
          <a:bodyPr wrap="square" rtlCol="0">
            <a:spAutoFit/>
          </a:bodyPr>
          <a:lstStyle/>
          <a:p>
            <a:r>
              <a:rPr lang="ru-RU" sz="1600" dirty="0" smtClean="0">
                <a:latin typeface="Adventure" pitchFamily="2" charset="0"/>
              </a:rPr>
              <a:t>Ростовский </a:t>
            </a:r>
            <a:r>
              <a:rPr lang="ru-RU" sz="1600" dirty="0" err="1" smtClean="0">
                <a:latin typeface="Adventure" pitchFamily="2" charset="0"/>
              </a:rPr>
              <a:t>Гос</a:t>
            </a:r>
            <a:r>
              <a:rPr lang="ru-RU" sz="1600" dirty="0" smtClean="0">
                <a:latin typeface="Adventure" pitchFamily="2" charset="0"/>
              </a:rPr>
              <a:t>. Университет</a:t>
            </a:r>
            <a:endParaRPr lang="ru-RU" sz="1600" dirty="0">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171">
                                            <p:txEl>
                                              <p:pRg st="0" end="0"/>
                                            </p:txEl>
                                          </p:spTgt>
                                        </p:tgtEl>
                                        <p:attrNameLst>
                                          <p:attrName>style.visibility</p:attrName>
                                        </p:attrNameLst>
                                      </p:cBhvr>
                                      <p:to>
                                        <p:strVal val="visible"/>
                                      </p:to>
                                    </p:set>
                                    <p:animEffect transition="in" filter="fade">
                                      <p:cBhvr>
                                        <p:cTn id="11" dur="2000"/>
                                        <p:tgtEl>
                                          <p:spTgt spid="7171">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171">
                                            <p:txEl>
                                              <p:pRg st="1" end="1"/>
                                            </p:txEl>
                                          </p:spTgt>
                                        </p:tgtEl>
                                        <p:attrNameLst>
                                          <p:attrName>style.visibility</p:attrName>
                                        </p:attrNameLst>
                                      </p:cBhvr>
                                      <p:to>
                                        <p:strVal val="visible"/>
                                      </p:to>
                                    </p:set>
                                    <p:animEffect transition="in" filter="fade">
                                      <p:cBhvr>
                                        <p:cTn id="14" dur="2000"/>
                                        <p:tgtEl>
                                          <p:spTgt spid="7171">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51202"/>
                                        </p:tgtEl>
                                        <p:attrNameLst>
                                          <p:attrName>style.visibility</p:attrName>
                                        </p:attrNameLst>
                                      </p:cBhvr>
                                      <p:to>
                                        <p:strVal val="visible"/>
                                      </p:to>
                                    </p:set>
                                    <p:animEffect transition="in" filter="fade">
                                      <p:cBhvr>
                                        <p:cTn id="17" dur="2000"/>
                                        <p:tgtEl>
                                          <p:spTgt spid="5120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childTnLst>
                                </p:cTn>
                              </p:par>
                            </p:childTnLst>
                          </p:cTn>
                        </p:par>
                        <p:par>
                          <p:cTn id="21" fill="hold">
                            <p:stCondLst>
                              <p:cond delay="4000"/>
                            </p:stCondLst>
                            <p:childTnLst>
                              <p:par>
                                <p:cTn id="22" presetID="10" presetClass="entr" presetSubtype="0" fill="hold" nodeType="afterEffect">
                                  <p:stCondLst>
                                    <p:cond delay="0"/>
                                  </p:stCondLst>
                                  <p:childTnLst>
                                    <p:set>
                                      <p:cBhvr>
                                        <p:cTn id="23" dur="1" fill="hold">
                                          <p:stCondLst>
                                            <p:cond delay="0"/>
                                          </p:stCondLst>
                                        </p:cTn>
                                        <p:tgtEl>
                                          <p:spTgt spid="51203"/>
                                        </p:tgtEl>
                                        <p:attrNameLst>
                                          <p:attrName>style.visibility</p:attrName>
                                        </p:attrNameLst>
                                      </p:cBhvr>
                                      <p:to>
                                        <p:strVal val="visible"/>
                                      </p:to>
                                    </p:set>
                                    <p:animEffect transition="in" filter="fade">
                                      <p:cBhvr>
                                        <p:cTn id="24" dur="2000"/>
                                        <p:tgtEl>
                                          <p:spTgt spid="5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171" grpId="0" uiExpand="1" build="p"/>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Documents and Settings\Администратор\Рабочий стол\солженицын\Безимееаврни-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sp>
        <p:nvSpPr>
          <p:cNvPr id="5" name="Rectangle 2"/>
          <p:cNvSpPr>
            <a:spLocks noGrp="1" noChangeArrowheads="1"/>
          </p:cNvSpPr>
          <p:nvPr>
            <p:ph type="title"/>
          </p:nvPr>
        </p:nvSpPr>
        <p:spPr/>
        <p:txBody>
          <a:bodyPr/>
          <a:lstStyle/>
          <a:p>
            <a:pPr eaLnBrk="1" hangingPunct="1"/>
            <a:r>
              <a:rPr lang="ru-RU" dirty="0" smtClean="0">
                <a:effectLst>
                  <a:outerShdw blurRad="38100" dist="38100" dir="2700000" algn="tl">
                    <a:srgbClr val="000000">
                      <a:alpha val="43137"/>
                    </a:srgbClr>
                  </a:outerShdw>
                </a:effectLst>
                <a:latin typeface="Adventure" pitchFamily="2" charset="0"/>
              </a:rPr>
              <a:t>Детство и юность</a:t>
            </a:r>
            <a:endParaRPr lang="en-US" dirty="0" smtClean="0">
              <a:effectLst>
                <a:outerShdw blurRad="38100" dist="38100" dir="2700000" algn="tl">
                  <a:srgbClr val="000000">
                    <a:alpha val="43137"/>
                  </a:srgbClr>
                </a:outerShdw>
              </a:effectLst>
              <a:latin typeface="Adventure" pitchFamily="2" charset="0"/>
            </a:endParaRPr>
          </a:p>
        </p:txBody>
      </p:sp>
      <p:sp>
        <p:nvSpPr>
          <p:cNvPr id="8" name="Содержимое 7"/>
          <p:cNvSpPr>
            <a:spLocks noGrp="1"/>
          </p:cNvSpPr>
          <p:nvPr>
            <p:ph idx="1"/>
          </p:nvPr>
        </p:nvSpPr>
        <p:spPr>
          <a:xfrm>
            <a:off x="608007" y="1627185"/>
            <a:ext cx="4324356" cy="4525963"/>
          </a:xfrm>
        </p:spPr>
        <p:txBody>
          <a:bodyPr/>
          <a:lstStyle/>
          <a:p>
            <a:pPr>
              <a:buNone/>
            </a:pPr>
            <a:r>
              <a:rPr lang="ru-RU" sz="1800" dirty="0" smtClean="0">
                <a:solidFill>
                  <a:schemeClr val="tx1"/>
                </a:solidFill>
                <a:latin typeface="Adventure" pitchFamily="2" charset="0"/>
              </a:rPr>
              <a:t>	</a:t>
            </a:r>
            <a:r>
              <a:rPr lang="ru-RU" sz="1800" dirty="0" smtClean="0">
                <a:solidFill>
                  <a:schemeClr val="tx1"/>
                </a:solidFill>
                <a:effectLst>
                  <a:outerShdw blurRad="38100" dist="38100" dir="2700000" algn="tl">
                    <a:srgbClr val="000000">
                      <a:alpha val="43137"/>
                    </a:srgbClr>
                  </a:outerShdw>
                </a:effectLst>
                <a:latin typeface="Adventure" pitchFamily="2" charset="0"/>
              </a:rPr>
              <a:t>Интересовался театром, летом 1938 года пытался сдать экзамены в театральную школу Юрия Завадского, но неудачно.</a:t>
            </a:r>
          </a:p>
          <a:p>
            <a:pPr>
              <a:buNone/>
            </a:pPr>
            <a:r>
              <a:rPr lang="ru-RU" sz="1800" dirty="0" smtClean="0">
                <a:solidFill>
                  <a:schemeClr val="tx1"/>
                </a:solidFill>
                <a:effectLst>
                  <a:outerShdw blurRad="38100" dist="38100" dir="2700000" algn="tl">
                    <a:srgbClr val="000000">
                      <a:alpha val="43137"/>
                    </a:srgbClr>
                  </a:outerShdw>
                </a:effectLst>
                <a:latin typeface="Adventure" pitchFamily="2" charset="0"/>
              </a:rPr>
              <a:t>	В августе 1939 года совершил с друзьями путешествие на байдарке по Волге. Жизнь писателя с этого времени и до апреля 1945 года — в поэме «Дороженька» (1948—1952).</a:t>
            </a:r>
          </a:p>
          <a:p>
            <a:pPr>
              <a:buNone/>
            </a:pPr>
            <a:r>
              <a:rPr lang="ru-RU" sz="1800" dirty="0" smtClean="0">
                <a:solidFill>
                  <a:schemeClr val="tx1"/>
                </a:solidFill>
                <a:effectLst>
                  <a:outerShdw blurRad="38100" dist="38100" dir="2700000" algn="tl">
                    <a:srgbClr val="000000">
                      <a:alpha val="43137"/>
                    </a:srgbClr>
                  </a:outerShdw>
                </a:effectLst>
                <a:latin typeface="Adventure" pitchFamily="2" charset="0"/>
              </a:rPr>
              <a:t>	27 апреля 1940 года женился на студентке Ростовского университета Наталье </a:t>
            </a:r>
            <a:r>
              <a:rPr lang="ru-RU" sz="1800" dirty="0" err="1" smtClean="0">
                <a:solidFill>
                  <a:schemeClr val="tx1"/>
                </a:solidFill>
                <a:effectLst>
                  <a:outerShdw blurRad="38100" dist="38100" dir="2700000" algn="tl">
                    <a:srgbClr val="000000">
                      <a:alpha val="43137"/>
                    </a:srgbClr>
                  </a:outerShdw>
                </a:effectLst>
                <a:latin typeface="Adventure" pitchFamily="2" charset="0"/>
              </a:rPr>
              <a:t>Решетовской</a:t>
            </a:r>
            <a:r>
              <a:rPr lang="ru-RU" sz="1800" dirty="0" smtClean="0">
                <a:solidFill>
                  <a:schemeClr val="tx1"/>
                </a:solidFill>
                <a:effectLst>
                  <a:outerShdw blurRad="38100" dist="38100" dir="2700000" algn="tl">
                    <a:srgbClr val="000000">
                      <a:alpha val="43137"/>
                    </a:srgbClr>
                  </a:outerShdw>
                </a:effectLst>
                <a:latin typeface="Adventure" pitchFamily="2" charset="0"/>
              </a:rPr>
              <a:t> (1918—2003), с которой познакомился в 1936 году.</a:t>
            </a:r>
          </a:p>
          <a:p>
            <a:endParaRPr lang="ru-RU" sz="1800" dirty="0">
              <a:latin typeface="Adventure" pitchFamily="2" charset="0"/>
            </a:endParaRPr>
          </a:p>
        </p:txBody>
      </p:sp>
      <p:pic>
        <p:nvPicPr>
          <p:cNvPr id="49154" name="Picture 2" descr="http://club.itdrom.com/files/gallery/gal_photo/scenery/2206.JPG"/>
          <p:cNvPicPr>
            <a:picLocks noChangeAspect="1" noChangeArrowheads="1"/>
          </p:cNvPicPr>
          <p:nvPr/>
        </p:nvPicPr>
        <p:blipFill>
          <a:blip r:embed="rId4">
            <a:grayscl/>
          </a:blip>
          <a:srcRect/>
          <a:stretch>
            <a:fillRect/>
          </a:stretch>
        </p:blipFill>
        <p:spPr bwMode="auto">
          <a:xfrm>
            <a:off x="5292726" y="1627187"/>
            <a:ext cx="2819156" cy="400595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49158" name="Picture 6" descr="http://www.peoples.ru/love/soljenicina/soljenitsina_1_s.jpg"/>
          <p:cNvPicPr>
            <a:picLocks noChangeAspect="1" noChangeArrowheads="1"/>
          </p:cNvPicPr>
          <p:nvPr/>
        </p:nvPicPr>
        <p:blipFill>
          <a:blip r:embed="rId5"/>
          <a:srcRect l="50126"/>
          <a:stretch>
            <a:fillRect/>
          </a:stretch>
        </p:blipFill>
        <p:spPr bwMode="auto">
          <a:xfrm>
            <a:off x="5292726" y="1627185"/>
            <a:ext cx="2870202" cy="396399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9" name="TextBox 8"/>
          <p:cNvSpPr txBox="1"/>
          <p:nvPr/>
        </p:nvSpPr>
        <p:spPr>
          <a:xfrm>
            <a:off x="6373815" y="5591178"/>
            <a:ext cx="2162178" cy="338554"/>
          </a:xfrm>
          <a:prstGeom prst="rect">
            <a:avLst/>
          </a:prstGeom>
          <a:noFill/>
        </p:spPr>
        <p:txBody>
          <a:bodyPr wrap="square" rtlCol="0">
            <a:spAutoFit/>
          </a:bodyPr>
          <a:lstStyle/>
          <a:p>
            <a:r>
              <a:rPr lang="ru-RU" sz="1600" dirty="0" smtClean="0">
                <a:latin typeface="Adventure" pitchFamily="2" charset="0"/>
              </a:rPr>
              <a:t>Р. Волга</a:t>
            </a:r>
            <a:endParaRPr lang="ru-RU" sz="1600" dirty="0">
              <a:latin typeface="Adventure" pitchFamily="2" charset="0"/>
            </a:endParaRPr>
          </a:p>
        </p:txBody>
      </p:sp>
      <p:sp>
        <p:nvSpPr>
          <p:cNvPr id="10" name="TextBox 9"/>
          <p:cNvSpPr txBox="1"/>
          <p:nvPr/>
        </p:nvSpPr>
        <p:spPr>
          <a:xfrm>
            <a:off x="6013452" y="5591178"/>
            <a:ext cx="1801815" cy="338554"/>
          </a:xfrm>
          <a:prstGeom prst="rect">
            <a:avLst/>
          </a:prstGeom>
          <a:noFill/>
        </p:spPr>
        <p:txBody>
          <a:bodyPr wrap="square" rtlCol="0">
            <a:spAutoFit/>
          </a:bodyPr>
          <a:lstStyle/>
          <a:p>
            <a:r>
              <a:rPr lang="ru-RU" sz="1600" dirty="0" smtClean="0">
                <a:latin typeface="Adventure" pitchFamily="2" charset="0"/>
              </a:rPr>
              <a:t>Н. </a:t>
            </a:r>
            <a:r>
              <a:rPr lang="ru-RU" sz="1600" dirty="0" err="1" smtClean="0">
                <a:latin typeface="Adventure" pitchFamily="2" charset="0"/>
              </a:rPr>
              <a:t>Решетовская</a:t>
            </a:r>
            <a:endParaRPr lang="ru-RU" sz="1600" dirty="0">
              <a:latin typeface="Adventure" pitchFamily="2" charset="0"/>
            </a:endParaRPr>
          </a:p>
        </p:txBody>
      </p:sp>
      <p:pic>
        <p:nvPicPr>
          <p:cNvPr id="49156" name="Picture 4" descr="http://peremeny.ru/UserFiles/Image/narrativ/demonSolj/reshet1.jpg"/>
          <p:cNvPicPr>
            <a:picLocks noChangeAspect="1" noChangeArrowheads="1"/>
          </p:cNvPicPr>
          <p:nvPr/>
        </p:nvPicPr>
        <p:blipFill>
          <a:blip r:embed="rId6"/>
          <a:srcRect/>
          <a:stretch>
            <a:fillRect/>
          </a:stretch>
        </p:blipFill>
        <p:spPr bwMode="auto">
          <a:xfrm>
            <a:off x="5292726" y="1627185"/>
            <a:ext cx="2882904" cy="396399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2000"/>
                                        <p:tgtEl>
                                          <p:spTgt spid="8">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Effect transition="in" filter="fade">
                                      <p:cBhvr>
                                        <p:cTn id="13" dur="2000"/>
                                        <p:tgtEl>
                                          <p:spTgt spid="8">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2000"/>
                                        <p:tgtEl>
                                          <p:spTgt spid="8">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49154"/>
                                        </p:tgtEl>
                                        <p:attrNameLst>
                                          <p:attrName>style.visibility</p:attrName>
                                        </p:attrNameLst>
                                      </p:cBhvr>
                                      <p:to>
                                        <p:strVal val="visible"/>
                                      </p:to>
                                    </p:set>
                                    <p:animEffect transition="in" filter="fade">
                                      <p:cBhvr>
                                        <p:cTn id="22" dur="2000"/>
                                        <p:tgtEl>
                                          <p:spTgt spid="4915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000"/>
                                        <p:tgtEl>
                                          <p:spTgt spid="9"/>
                                        </p:tgtEl>
                                      </p:cBhvr>
                                    </p:animEffect>
                                  </p:childTnLst>
                                </p:cTn>
                              </p:par>
                            </p:childTnLst>
                          </p:cTn>
                        </p:par>
                        <p:par>
                          <p:cTn id="26" fill="hold">
                            <p:stCondLst>
                              <p:cond delay="2000"/>
                            </p:stCondLst>
                            <p:childTnLst>
                              <p:par>
                                <p:cTn id="27" presetID="10" presetClass="exit" presetSubtype="0" fill="hold" grpId="1" nodeType="afterEffect">
                                  <p:stCondLst>
                                    <p:cond delay="0"/>
                                  </p:stCondLst>
                                  <p:childTnLst>
                                    <p:animEffect transition="out" filter="fade">
                                      <p:cBhvr>
                                        <p:cTn id="28" dur="2000"/>
                                        <p:tgtEl>
                                          <p:spTgt spid="9"/>
                                        </p:tgtEl>
                                      </p:cBhvr>
                                    </p:animEffect>
                                    <p:set>
                                      <p:cBhvr>
                                        <p:cTn id="29" dur="1" fill="hold">
                                          <p:stCondLst>
                                            <p:cond delay="1999"/>
                                          </p:stCondLst>
                                        </p:cTn>
                                        <p:tgtEl>
                                          <p:spTgt spid="9"/>
                                        </p:tgtEl>
                                        <p:attrNameLst>
                                          <p:attrName>style.visibility</p:attrName>
                                        </p:attrNameLst>
                                      </p:cBhvr>
                                      <p:to>
                                        <p:strVal val="hidden"/>
                                      </p:to>
                                    </p:se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2000"/>
                                        <p:tgtEl>
                                          <p:spTgt spid="10"/>
                                        </p:tgtEl>
                                      </p:cBhvr>
                                    </p:animEffect>
                                  </p:childTnLst>
                                </p:cTn>
                              </p:par>
                              <p:par>
                                <p:cTn id="34" presetID="10" presetClass="entr" presetSubtype="0" fill="hold" nodeType="withEffect">
                                  <p:stCondLst>
                                    <p:cond delay="0"/>
                                  </p:stCondLst>
                                  <p:childTnLst>
                                    <p:set>
                                      <p:cBhvr>
                                        <p:cTn id="35" dur="1" fill="hold">
                                          <p:stCondLst>
                                            <p:cond delay="0"/>
                                          </p:stCondLst>
                                        </p:cTn>
                                        <p:tgtEl>
                                          <p:spTgt spid="49158"/>
                                        </p:tgtEl>
                                        <p:attrNameLst>
                                          <p:attrName>style.visibility</p:attrName>
                                        </p:attrNameLst>
                                      </p:cBhvr>
                                      <p:to>
                                        <p:strVal val="visible"/>
                                      </p:to>
                                    </p:set>
                                    <p:animEffect transition="in" filter="fade">
                                      <p:cBhvr>
                                        <p:cTn id="36" dur="2000"/>
                                        <p:tgtEl>
                                          <p:spTgt spid="49158"/>
                                        </p:tgtEl>
                                      </p:cBhvr>
                                    </p:animEffect>
                                  </p:childTnLst>
                                </p:cTn>
                              </p:par>
                            </p:childTnLst>
                          </p:cTn>
                        </p:par>
                        <p:par>
                          <p:cTn id="37" fill="hold">
                            <p:stCondLst>
                              <p:cond delay="6000"/>
                            </p:stCondLst>
                            <p:childTnLst>
                              <p:par>
                                <p:cTn id="38" presetID="10" presetClass="exit" presetSubtype="0" fill="hold" grpId="1" nodeType="afterEffect">
                                  <p:stCondLst>
                                    <p:cond delay="0"/>
                                  </p:stCondLst>
                                  <p:childTnLst>
                                    <p:animEffect transition="out" filter="fade">
                                      <p:cBhvr>
                                        <p:cTn id="39" dur="2000"/>
                                        <p:tgtEl>
                                          <p:spTgt spid="10"/>
                                        </p:tgtEl>
                                      </p:cBhvr>
                                    </p:animEffect>
                                    <p:set>
                                      <p:cBhvr>
                                        <p:cTn id="40" dur="1" fill="hold">
                                          <p:stCondLst>
                                            <p:cond delay="1999"/>
                                          </p:stCondLst>
                                        </p:cTn>
                                        <p:tgtEl>
                                          <p:spTgt spid="10"/>
                                        </p:tgtEl>
                                        <p:attrNameLst>
                                          <p:attrName>style.visibility</p:attrName>
                                        </p:attrNameLst>
                                      </p:cBhvr>
                                      <p:to>
                                        <p:strVal val="hidden"/>
                                      </p:to>
                                    </p:set>
                                  </p:childTnLst>
                                </p:cTn>
                              </p:par>
                            </p:childTnLst>
                          </p:cTn>
                        </p:par>
                        <p:par>
                          <p:cTn id="41" fill="hold">
                            <p:stCondLst>
                              <p:cond delay="8000"/>
                            </p:stCondLst>
                            <p:childTnLst>
                              <p:par>
                                <p:cTn id="42" presetID="10" presetClass="entr" presetSubtype="0" fill="hold" nodeType="afterEffect">
                                  <p:stCondLst>
                                    <p:cond delay="0"/>
                                  </p:stCondLst>
                                  <p:childTnLst>
                                    <p:set>
                                      <p:cBhvr>
                                        <p:cTn id="43" dur="1" fill="hold">
                                          <p:stCondLst>
                                            <p:cond delay="0"/>
                                          </p:stCondLst>
                                        </p:cTn>
                                        <p:tgtEl>
                                          <p:spTgt spid="49156"/>
                                        </p:tgtEl>
                                        <p:attrNameLst>
                                          <p:attrName>style.visibility</p:attrName>
                                        </p:attrNameLst>
                                      </p:cBhvr>
                                      <p:to>
                                        <p:strVal val="visible"/>
                                      </p:to>
                                    </p:set>
                                    <p:animEffect transition="in" filter="fade">
                                      <p:cBhvr>
                                        <p:cTn id="44" dur="2000"/>
                                        <p:tgtEl>
                                          <p:spTgt spid="49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uiExpand="1" build="p"/>
      <p:bldP spid="9" grpId="0"/>
      <p:bldP spid="9" grpId="1"/>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Documents and Settings\Администратор\Рабочий стол\солженицын\Безимееаврни-1.jpg"/>
          <p:cNvPicPr>
            <a:picLocks noChangeAspect="1" noChangeArrowheads="1"/>
          </p:cNvPicPr>
          <p:nvPr/>
        </p:nvPicPr>
        <p:blipFill>
          <a:blip r:embed="rId3"/>
          <a:srcRect/>
          <a:stretch>
            <a:fillRect/>
          </a:stretch>
        </p:blipFill>
        <p:spPr bwMode="auto">
          <a:xfrm>
            <a:off x="0" y="0"/>
            <a:ext cx="9143999" cy="6858000"/>
          </a:xfrm>
          <a:prstGeom prst="rect">
            <a:avLst/>
          </a:prstGeom>
          <a:noFill/>
        </p:spPr>
      </p:pic>
      <p:sp>
        <p:nvSpPr>
          <p:cNvPr id="8194" name="Rectangle 2"/>
          <p:cNvSpPr>
            <a:spLocks noGrp="1" noChangeArrowheads="1"/>
          </p:cNvSpPr>
          <p:nvPr>
            <p:ph type="title"/>
          </p:nvPr>
        </p:nvSpPr>
        <p:spPr>
          <a:xfrm>
            <a:off x="457200" y="123822"/>
            <a:ext cx="8229600" cy="1143000"/>
          </a:xfrm>
        </p:spPr>
        <p:txBody>
          <a:bodyPr/>
          <a:lstStyle/>
          <a:p>
            <a:pPr eaLnBrk="1" hangingPunct="1"/>
            <a:r>
              <a:rPr lang="ru-RU" dirty="0" smtClean="0">
                <a:effectLst>
                  <a:outerShdw blurRad="38100" dist="38100" dir="2700000" algn="tl">
                    <a:srgbClr val="000000">
                      <a:alpha val="43137"/>
                    </a:srgbClr>
                  </a:outerShdw>
                </a:effectLst>
                <a:latin typeface="Adventure" pitchFamily="2" charset="0"/>
              </a:rPr>
              <a:t>Во время войны</a:t>
            </a:r>
            <a:endParaRPr lang="en-US" dirty="0" smtClean="0">
              <a:effectLst>
                <a:outerShdw blurRad="38100" dist="38100" dir="2700000" algn="tl">
                  <a:srgbClr val="000000">
                    <a:alpha val="43137"/>
                  </a:srgbClr>
                </a:outerShdw>
              </a:effectLst>
              <a:latin typeface="Adventure" pitchFamily="2" charset="0"/>
            </a:endParaRPr>
          </a:p>
        </p:txBody>
      </p:sp>
      <p:sp>
        <p:nvSpPr>
          <p:cNvPr id="6" name="Содержимое 5"/>
          <p:cNvSpPr>
            <a:spLocks noGrp="1"/>
          </p:cNvSpPr>
          <p:nvPr>
            <p:ph idx="1"/>
          </p:nvPr>
        </p:nvSpPr>
        <p:spPr>
          <a:xfrm>
            <a:off x="3130549" y="906459"/>
            <a:ext cx="5405446" cy="5951541"/>
          </a:xfrm>
        </p:spPr>
        <p:txBody>
          <a:bodyPr>
            <a:normAutofit/>
          </a:bodyPr>
          <a:lstStyle/>
          <a:p>
            <a:pPr>
              <a:buNone/>
            </a:pPr>
            <a:r>
              <a:rPr lang="ru-RU" sz="1800" dirty="0" smtClean="0">
                <a:solidFill>
                  <a:schemeClr val="tx1"/>
                </a:solidFill>
                <a:effectLst>
                  <a:outerShdw blurRad="38100" dist="38100" dir="2700000" algn="tl">
                    <a:srgbClr val="000000">
                      <a:alpha val="43137"/>
                    </a:srgbClr>
                  </a:outerShdw>
                </a:effectLst>
                <a:latin typeface="Adventure" pitchFamily="2" charset="0"/>
              </a:rPr>
              <a:t>	С началом Великой Отечественной войны Солженицын не был сразу мобилизован, поскольку был признан «ограниченно годным» по здоровью. Активно добивался призвания на фронт. В сентябре 1941 года вместе с женой получил распределение школьным учителем в Морозовск Ростовской области, однако уже 18 октября был призван и направлен в грузовой конный обоз рядовым.</a:t>
            </a:r>
          </a:p>
          <a:p>
            <a:pPr>
              <a:buNone/>
            </a:pPr>
            <a:r>
              <a:rPr lang="ru-RU" sz="1800" dirty="0" smtClean="0">
                <a:solidFill>
                  <a:schemeClr val="tx1"/>
                </a:solidFill>
                <a:effectLst>
                  <a:outerShdw blurRad="38100" dist="38100" dir="2700000" algn="tl">
                    <a:srgbClr val="000000">
                      <a:alpha val="43137"/>
                    </a:srgbClr>
                  </a:outerShdw>
                </a:effectLst>
                <a:latin typeface="Adventure" pitchFamily="2" charset="0"/>
              </a:rPr>
              <a:t>	События лета 1941 — весны 1942 года описаны Солженицыным в неоконченной повести «Люби революцию» (1948).</a:t>
            </a:r>
          </a:p>
          <a:p>
            <a:pPr>
              <a:buNone/>
            </a:pPr>
            <a:r>
              <a:rPr lang="ru-RU" sz="1800" dirty="0" smtClean="0">
                <a:solidFill>
                  <a:schemeClr val="tx1"/>
                </a:solidFill>
                <a:effectLst>
                  <a:outerShdw blurRad="38100" dist="38100" dir="2700000" algn="tl">
                    <a:srgbClr val="000000">
                      <a:alpha val="43137"/>
                    </a:srgbClr>
                  </a:outerShdw>
                </a:effectLst>
                <a:latin typeface="Adventure" pitchFamily="2" charset="0"/>
              </a:rPr>
              <a:t>	Добивался направления в офицерское училище, в апреле 1942 года был направлен в артиллерийское училище в Кострому; в ноябре 1942 года выпущен лейтенантом, направлен в Саранск, где располагался запасной полк по формированию дивизионов артиллерийской инструментальной разведки</a:t>
            </a:r>
          </a:p>
          <a:p>
            <a:endParaRPr lang="ru-RU" sz="1800" dirty="0">
              <a:effectLst>
                <a:outerShdw blurRad="38100" dist="38100" dir="2700000" algn="tl">
                  <a:srgbClr val="000000">
                    <a:alpha val="43137"/>
                  </a:srgbClr>
                </a:outerShdw>
              </a:effectLst>
              <a:latin typeface="Adventure" pitchFamily="2" charset="0"/>
            </a:endParaRPr>
          </a:p>
        </p:txBody>
      </p:sp>
      <p:sp>
        <p:nvSpPr>
          <p:cNvPr id="7" name="TextBox 6"/>
          <p:cNvSpPr txBox="1"/>
          <p:nvPr/>
        </p:nvSpPr>
        <p:spPr>
          <a:xfrm>
            <a:off x="1328733" y="5591178"/>
            <a:ext cx="1801815" cy="338554"/>
          </a:xfrm>
          <a:prstGeom prst="rect">
            <a:avLst/>
          </a:prstGeom>
          <a:noFill/>
        </p:spPr>
        <p:txBody>
          <a:bodyPr wrap="square" rtlCol="0">
            <a:spAutoFit/>
          </a:bodyPr>
          <a:lstStyle/>
          <a:p>
            <a:r>
              <a:rPr lang="ru-RU" sz="1600" dirty="0" smtClean="0">
                <a:latin typeface="Adventure" pitchFamily="2" charset="0"/>
              </a:rPr>
              <a:t>Косторома,1942</a:t>
            </a:r>
            <a:endParaRPr lang="ru-RU" sz="1600" dirty="0">
              <a:latin typeface="Adventure" pitchFamily="2" charset="0"/>
            </a:endParaRPr>
          </a:p>
        </p:txBody>
      </p:sp>
      <p:pic>
        <p:nvPicPr>
          <p:cNvPr id="47108" name="Picture 4" descr="http://www.solzhenitsyn.ru/upload/iblock/089/jzl-023.jpg"/>
          <p:cNvPicPr>
            <a:picLocks noChangeAspect="1" noChangeArrowheads="1"/>
          </p:cNvPicPr>
          <p:nvPr/>
        </p:nvPicPr>
        <p:blipFill>
          <a:blip r:embed="rId4"/>
          <a:srcRect/>
          <a:stretch>
            <a:fillRect/>
          </a:stretch>
        </p:blipFill>
        <p:spPr bwMode="auto">
          <a:xfrm>
            <a:off x="968370" y="1627185"/>
            <a:ext cx="2522541" cy="365585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47106" name="Picture 2" descr="http://www.solzhenitsyn.ru/upload/iblock/903/jzl-024.jpg"/>
          <p:cNvPicPr>
            <a:picLocks noChangeAspect="1" noChangeArrowheads="1"/>
          </p:cNvPicPr>
          <p:nvPr/>
        </p:nvPicPr>
        <p:blipFill>
          <a:blip r:embed="rId5"/>
          <a:srcRect/>
          <a:stretch>
            <a:fillRect/>
          </a:stretch>
        </p:blipFill>
        <p:spPr bwMode="auto">
          <a:xfrm>
            <a:off x="968370" y="1627185"/>
            <a:ext cx="2551370" cy="360363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p:cNvSpPr txBox="1"/>
          <p:nvPr/>
        </p:nvSpPr>
        <p:spPr>
          <a:xfrm>
            <a:off x="1328733" y="5591178"/>
            <a:ext cx="2162178" cy="338554"/>
          </a:xfrm>
          <a:prstGeom prst="rect">
            <a:avLst/>
          </a:prstGeom>
          <a:noFill/>
        </p:spPr>
        <p:txBody>
          <a:bodyPr wrap="square" rtlCol="0">
            <a:spAutoFit/>
          </a:bodyPr>
          <a:lstStyle/>
          <a:p>
            <a:r>
              <a:rPr lang="ru-RU" sz="1600" dirty="0" err="1" smtClean="0">
                <a:latin typeface="Adventure" pitchFamily="2" charset="0"/>
              </a:rPr>
              <a:t>Мартыновка</a:t>
            </a:r>
            <a:r>
              <a:rPr lang="ru-RU" sz="1600" dirty="0" smtClean="0">
                <a:latin typeface="Adventure" pitchFamily="2" charset="0"/>
              </a:rPr>
              <a:t>, 1942</a:t>
            </a:r>
            <a:endParaRPr lang="ru-RU" sz="1600" dirty="0">
              <a:latin typeface="Adventure" pitchFamily="2"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2000"/>
                                        <p:tgtEl>
                                          <p:spTgt spid="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2000"/>
                                        <p:tgtEl>
                                          <p:spTgt spid="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2000"/>
                                        <p:tgtEl>
                                          <p:spTgt spid="6">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7108"/>
                                        </p:tgtEl>
                                        <p:attrNameLst>
                                          <p:attrName>style.visibility</p:attrName>
                                        </p:attrNameLst>
                                      </p:cBhvr>
                                      <p:to>
                                        <p:strVal val="visible"/>
                                      </p:to>
                                    </p:set>
                                    <p:animEffect transition="in" filter="fade">
                                      <p:cBhvr>
                                        <p:cTn id="19" dur="2000"/>
                                        <p:tgtEl>
                                          <p:spTgt spid="4710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par>
                          <p:cTn id="23" fill="hold">
                            <p:stCondLst>
                              <p:cond delay="2000"/>
                            </p:stCondLst>
                            <p:childTnLst>
                              <p:par>
                                <p:cTn id="24" presetID="10" presetClass="exit" presetSubtype="0" fill="hold" grpId="1" nodeType="afterEffect">
                                  <p:stCondLst>
                                    <p:cond delay="0"/>
                                  </p:stCondLst>
                                  <p:childTnLst>
                                    <p:animEffect transition="out" filter="fade">
                                      <p:cBhvr>
                                        <p:cTn id="25" dur="2000"/>
                                        <p:tgtEl>
                                          <p:spTgt spid="7"/>
                                        </p:tgtEl>
                                      </p:cBhvr>
                                    </p:animEffect>
                                    <p:set>
                                      <p:cBhvr>
                                        <p:cTn id="26" dur="1" fill="hold">
                                          <p:stCondLst>
                                            <p:cond delay="1999"/>
                                          </p:stCondLst>
                                        </p:cTn>
                                        <p:tgtEl>
                                          <p:spTgt spid="7"/>
                                        </p:tgtEl>
                                        <p:attrNameLst>
                                          <p:attrName>style.visibility</p:attrName>
                                        </p:attrNameLst>
                                      </p:cBhvr>
                                      <p:to>
                                        <p:strVal val="hidden"/>
                                      </p:to>
                                    </p:set>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2000"/>
                                        <p:tgtEl>
                                          <p:spTgt spid="8"/>
                                        </p:tgtEl>
                                      </p:cBhvr>
                                    </p:animEffect>
                                  </p:childTnLst>
                                </p:cTn>
                              </p:par>
                              <p:par>
                                <p:cTn id="31" presetID="10" presetClass="entr" presetSubtype="0" fill="hold" nodeType="withEffect">
                                  <p:stCondLst>
                                    <p:cond delay="0"/>
                                  </p:stCondLst>
                                  <p:childTnLst>
                                    <p:set>
                                      <p:cBhvr>
                                        <p:cTn id="32" dur="1" fill="hold">
                                          <p:stCondLst>
                                            <p:cond delay="0"/>
                                          </p:stCondLst>
                                        </p:cTn>
                                        <p:tgtEl>
                                          <p:spTgt spid="47106"/>
                                        </p:tgtEl>
                                        <p:attrNameLst>
                                          <p:attrName>style.visibility</p:attrName>
                                        </p:attrNameLst>
                                      </p:cBhvr>
                                      <p:to>
                                        <p:strVal val="visible"/>
                                      </p:to>
                                    </p:set>
                                    <p:animEffect transition="in" filter="fade">
                                      <p:cBhvr>
                                        <p:cTn id="33" dur="20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6" grpId="0" uiExpand="1" build="p"/>
      <p:bldP spid="7" grpId="0"/>
      <p:bldP spid="7" grpId="1"/>
      <p:bldP spid="8"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1890</TotalTime>
  <Words>361</Words>
  <Application>Microsoft Office PowerPoint</Application>
  <PresentationFormat>On-screen Show (4:3)</PresentationFormat>
  <Paragraphs>285</Paragraphs>
  <Slides>68</Slides>
  <Notes>10</Notes>
  <HiddenSlides>0</HiddenSlides>
  <MMClips>1</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Тема Office</vt:lpstr>
      <vt:lpstr>Slide 1</vt:lpstr>
      <vt:lpstr>Содержание:</vt:lpstr>
      <vt:lpstr>Биография</vt:lpstr>
      <vt:lpstr>Биография</vt:lpstr>
      <vt:lpstr>Детство и юность</vt:lpstr>
      <vt:lpstr>Детство и юность</vt:lpstr>
      <vt:lpstr>Детство и юность</vt:lpstr>
      <vt:lpstr>Детство и юность</vt:lpstr>
      <vt:lpstr>Во время войны</vt:lpstr>
      <vt:lpstr>Во время войны</vt:lpstr>
      <vt:lpstr>Арест и заключение</vt:lpstr>
      <vt:lpstr>Slide 12</vt:lpstr>
      <vt:lpstr>Slide 13</vt:lpstr>
      <vt:lpstr>Slide 14</vt:lpstr>
      <vt:lpstr>Slide 15</vt:lpstr>
      <vt:lpstr>Slide 16</vt:lpstr>
      <vt:lpstr>Первые публикации</vt:lpstr>
      <vt:lpstr>Первые публикации</vt:lpstr>
      <vt:lpstr>Slide 19</vt:lpstr>
      <vt:lpstr>Первые публикации</vt:lpstr>
      <vt:lpstr>Первые публикации</vt:lpstr>
      <vt:lpstr>Диссидентство</vt:lpstr>
      <vt:lpstr>Диссидентство</vt:lpstr>
      <vt:lpstr>Slide 24</vt:lpstr>
      <vt:lpstr>Диссидентство</vt:lpstr>
      <vt:lpstr>Диссидентство</vt:lpstr>
      <vt:lpstr>Изгнание</vt:lpstr>
      <vt:lpstr>Изгнание</vt:lpstr>
      <vt:lpstr>Снова в России</vt:lpstr>
      <vt:lpstr>Снова в России</vt:lpstr>
      <vt:lpstr>Снова в России</vt:lpstr>
      <vt:lpstr>Кончина и погребение</vt:lpstr>
      <vt:lpstr>Творчество</vt:lpstr>
      <vt:lpstr>Творчество</vt:lpstr>
      <vt:lpstr>Один день Ивана Денисовича</vt:lpstr>
      <vt:lpstr>Один день Ивана Денисовича</vt:lpstr>
      <vt:lpstr>Один день Ивана Денисовича История создания и публикации </vt:lpstr>
      <vt:lpstr>Один день Ивана Денисовича  Первые отзывы. Редакционная работа  </vt:lpstr>
      <vt:lpstr>Один день Ивана Денисовича «Иван Денисович», Твардовский и Хрущёв </vt:lpstr>
      <vt:lpstr>Один день Ивана Денисовича  «Иван Денисович» вышел в свет </vt:lpstr>
      <vt:lpstr>Один день Ивана Денисовича</vt:lpstr>
      <vt:lpstr>Slide 42</vt:lpstr>
      <vt:lpstr>Slide 43</vt:lpstr>
      <vt:lpstr>Матренин двор</vt:lpstr>
      <vt:lpstr>«Матренин двор»</vt:lpstr>
      <vt:lpstr>Slide 46</vt:lpstr>
      <vt:lpstr>Slide 47</vt:lpstr>
      <vt:lpstr>Slide 48</vt:lpstr>
      <vt:lpstr>Slide 49</vt:lpstr>
      <vt:lpstr>Slide 50</vt:lpstr>
      <vt:lpstr>Slide 51</vt:lpstr>
      <vt:lpstr>Архипелаг ГУЛАГ</vt:lpstr>
      <vt:lpstr>Архипелаг ГУЛАГ</vt:lpstr>
      <vt:lpstr>Архипелаг ГУЛАГ</vt:lpstr>
      <vt:lpstr>Архипелаг ГУЛАГ</vt:lpstr>
      <vt:lpstr>Архипелаг ГУЛАГ</vt:lpstr>
      <vt:lpstr>Архипелаг ГУЛАГ</vt:lpstr>
      <vt:lpstr>Раковый корпус</vt:lpstr>
      <vt:lpstr>Раковый корпус</vt:lpstr>
      <vt:lpstr>Slide 60</vt:lpstr>
      <vt:lpstr>Раковый корпус</vt:lpstr>
      <vt:lpstr>В круге первом</vt:lpstr>
      <vt:lpstr>В круге первом </vt:lpstr>
      <vt:lpstr>В круге первом </vt:lpstr>
      <vt:lpstr>В круге первом </vt:lpstr>
      <vt:lpstr>Награды и премии</vt:lpstr>
      <vt:lpstr>Награды и премии</vt:lpstr>
      <vt:lpstr>Slide 68</vt:lpstr>
    </vt:vector>
  </TitlesOfParts>
  <Company>Clearly Presented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Old Book Template</dc:title>
  <dc:creator>Presentation Helper</dc:creator>
  <cp:lastModifiedBy>Virtual PC</cp:lastModifiedBy>
  <cp:revision>83</cp:revision>
  <dcterms:created xsi:type="dcterms:W3CDTF">2006-02-27T22:56:03Z</dcterms:created>
  <dcterms:modified xsi:type="dcterms:W3CDTF">2012-04-20T21:15:35Z</dcterms:modified>
</cp:coreProperties>
</file>