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94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s/slide99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s/slide9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Default Extension="bin" ContentType="application/vnd.openxmlformats-officedocument.oleObject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slides/slide93.xml" ContentType="application/vnd.openxmlformats-officedocument.presentationml.slide+xml"/>
  <Override PartName="/ppt/slides/slide101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s/slide80.xml" ContentType="application/vnd.openxmlformats-officedocument.presentationml.slide+xml"/>
  <Override PartName="/ppt/slides/slide82.xml" ContentType="application/vnd.openxmlformats-officedocument.presentationml.slide+xml"/>
  <Override PartName="/ppt/slides/slide9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gif" ContentType="image/gif"/>
  <Override PartName="/ppt/slides/slide89.xml" ContentType="application/vnd.openxmlformats-officedocument.presentationml.slide+xml"/>
  <Override PartName="/ppt/slides/slide98.xml" ContentType="application/vnd.openxmlformats-officedocument.presentationml.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slides/slide87.xml" ContentType="application/vnd.openxmlformats-officedocument.presentationml.slide+xml"/>
  <Override PartName="/ppt/slides/slide96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slides/slide100.xml" ContentType="application/vnd.openxmlformats-officedocument.presentationml.slide+xml"/>
  <Override PartName="/ppt/slideLayouts/slideLayout15.xml" ContentType="application/vnd.openxmlformats-officedocument.presentationml.slideLayout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slides/slide79.xml" ContentType="application/vnd.openxmlformats-officedocument.presentationml.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s/slide97.xml" ContentType="application/vnd.openxmlformats-officedocument.presentationml.slide+xml"/>
  <Override PartName="/ppt/slideLayouts/slideLayout9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3" r:id="rId1"/>
  </p:sldMasterIdLst>
  <p:notesMasterIdLst>
    <p:notesMasterId r:id="rId103"/>
  </p:notesMasterIdLst>
  <p:sldIdLst>
    <p:sldId id="381" r:id="rId2"/>
    <p:sldId id="256" r:id="rId3"/>
    <p:sldId id="273" r:id="rId4"/>
    <p:sldId id="335" r:id="rId5"/>
    <p:sldId id="301" r:id="rId6"/>
    <p:sldId id="367" r:id="rId7"/>
    <p:sldId id="302" r:id="rId8"/>
    <p:sldId id="303" r:id="rId9"/>
    <p:sldId id="363" r:id="rId10"/>
    <p:sldId id="304" r:id="rId11"/>
    <p:sldId id="306" r:id="rId12"/>
    <p:sldId id="305" r:id="rId13"/>
    <p:sldId id="307" r:id="rId14"/>
    <p:sldId id="347" r:id="rId15"/>
    <p:sldId id="261" r:id="rId16"/>
    <p:sldId id="267" r:id="rId17"/>
    <p:sldId id="332" r:id="rId18"/>
    <p:sldId id="331" r:id="rId19"/>
    <p:sldId id="258" r:id="rId20"/>
    <p:sldId id="268" r:id="rId21"/>
    <p:sldId id="265" r:id="rId22"/>
    <p:sldId id="266" r:id="rId23"/>
    <p:sldId id="260" r:id="rId24"/>
    <p:sldId id="271" r:id="rId25"/>
    <p:sldId id="320" r:id="rId26"/>
    <p:sldId id="282" r:id="rId27"/>
    <p:sldId id="344" r:id="rId28"/>
    <p:sldId id="284" r:id="rId29"/>
    <p:sldId id="296" r:id="rId30"/>
    <p:sldId id="262" r:id="rId31"/>
    <p:sldId id="269" r:id="rId32"/>
    <p:sldId id="263" r:id="rId33"/>
    <p:sldId id="283" r:id="rId34"/>
    <p:sldId id="297" r:id="rId35"/>
    <p:sldId id="274" r:id="rId36"/>
    <p:sldId id="275" r:id="rId37"/>
    <p:sldId id="333" r:id="rId38"/>
    <p:sldId id="334" r:id="rId39"/>
    <p:sldId id="287" r:id="rId40"/>
    <p:sldId id="336" r:id="rId41"/>
    <p:sldId id="345" r:id="rId42"/>
    <p:sldId id="288" r:id="rId43"/>
    <p:sldId id="276" r:id="rId44"/>
    <p:sldId id="277" r:id="rId45"/>
    <p:sldId id="278" r:id="rId46"/>
    <p:sldId id="279" r:id="rId47"/>
    <p:sldId id="280" r:id="rId48"/>
    <p:sldId id="300" r:id="rId49"/>
    <p:sldId id="285" r:id="rId50"/>
    <p:sldId id="286" r:id="rId51"/>
    <p:sldId id="298" r:id="rId52"/>
    <p:sldId id="346" r:id="rId53"/>
    <p:sldId id="337" r:id="rId54"/>
    <p:sldId id="299" r:id="rId55"/>
    <p:sldId id="289" r:id="rId56"/>
    <p:sldId id="290" r:id="rId57"/>
    <p:sldId id="291" r:id="rId58"/>
    <p:sldId id="292" r:id="rId59"/>
    <p:sldId id="293" r:id="rId60"/>
    <p:sldId id="294" r:id="rId61"/>
    <p:sldId id="310" r:id="rId62"/>
    <p:sldId id="311" r:id="rId63"/>
    <p:sldId id="326" r:id="rId64"/>
    <p:sldId id="312" r:id="rId65"/>
    <p:sldId id="315" r:id="rId66"/>
    <p:sldId id="348" r:id="rId67"/>
    <p:sldId id="338" r:id="rId68"/>
    <p:sldId id="314" r:id="rId69"/>
    <p:sldId id="313" r:id="rId70"/>
    <p:sldId id="319" r:id="rId71"/>
    <p:sldId id="327" r:id="rId72"/>
    <p:sldId id="328" r:id="rId73"/>
    <p:sldId id="329" r:id="rId74"/>
    <p:sldId id="330" r:id="rId75"/>
    <p:sldId id="350" r:id="rId76"/>
    <p:sldId id="349" r:id="rId77"/>
    <p:sldId id="364" r:id="rId78"/>
    <p:sldId id="365" r:id="rId79"/>
    <p:sldId id="339" r:id="rId80"/>
    <p:sldId id="341" r:id="rId81"/>
    <p:sldId id="322" r:id="rId82"/>
    <p:sldId id="323" r:id="rId83"/>
    <p:sldId id="376" r:id="rId84"/>
    <p:sldId id="353" r:id="rId85"/>
    <p:sldId id="354" r:id="rId86"/>
    <p:sldId id="378" r:id="rId87"/>
    <p:sldId id="379" r:id="rId88"/>
    <p:sldId id="380" r:id="rId89"/>
    <p:sldId id="377" r:id="rId90"/>
    <p:sldId id="360" r:id="rId91"/>
    <p:sldId id="355" r:id="rId92"/>
    <p:sldId id="366" r:id="rId93"/>
    <p:sldId id="356" r:id="rId94"/>
    <p:sldId id="362" r:id="rId95"/>
    <p:sldId id="357" r:id="rId96"/>
    <p:sldId id="358" r:id="rId97"/>
    <p:sldId id="359" r:id="rId98"/>
    <p:sldId id="383" r:id="rId99"/>
    <p:sldId id="295" r:id="rId100"/>
    <p:sldId id="340" r:id="rId101"/>
    <p:sldId id="382" r:id="rId102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8000"/>
    <a:srgbClr val="FFFF00"/>
    <a:srgbClr val="CC3300"/>
    <a:srgbClr val="CCCC00"/>
    <a:srgbClr val="33CC33"/>
    <a:srgbClr val="FF00FF"/>
    <a:srgbClr val="9900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091" autoAdjust="0"/>
    <p:restoredTop sz="94718" autoAdjust="0"/>
  </p:normalViewPr>
  <p:slideViewPr>
    <p:cSldViewPr>
      <p:cViewPr varScale="1">
        <p:scale>
          <a:sx n="106" d="100"/>
          <a:sy n="106" d="100"/>
        </p:scale>
        <p:origin x="-96" y="-12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228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07" Type="http://schemas.openxmlformats.org/officeDocument/2006/relationships/tableStyles" Target="tableStyles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102" Type="http://schemas.openxmlformats.org/officeDocument/2006/relationships/slide" Target="slides/slide10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theme" Target="theme/theme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C9F28785-E200-4478-B538-BAEFC4837F36}" type="datetimeFigureOut">
              <a:rPr lang="ru-RU"/>
              <a:pPr>
                <a:defRPr/>
              </a:pPr>
              <a:t>09.01.2012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CCA87DC6-D143-4C21-8AA2-CDABF0EF0E6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Данная викторина была создана в</a:t>
            </a:r>
            <a:r>
              <a:rPr lang="ru-RU" baseline="0" dirty="0" smtClean="0"/>
              <a:t> 2011 году, который, как известно, по китайскому календарю был годом Кота (Кролика). Но в ее основе – лучшие произведения детской литературы, которые можно и нужно читать не только в связи с китайскими традициями (!). Поэтому играть в эту игру можно всегда. Новогодний антураж, думаю, не помешает.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CA87DC6-D143-4C21-8AA2-CDABF0EF0E6C}" type="slidenum">
              <a:rPr lang="ru-RU" smtClean="0"/>
              <a:pPr>
                <a:defRPr/>
              </a:pPr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Музыка создает определенное настроение. Она</a:t>
            </a:r>
            <a:r>
              <a:rPr lang="ru-RU" baseline="0" dirty="0" smtClean="0"/>
              <a:t> играет не на всей презентации, поскольку это очень утомительно. Но если новогодние мелодии вас не устраивают, вы легко можете удалить мелодию или поставить любую свою.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CA87DC6-D143-4C21-8AA2-CDABF0EF0E6C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957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10957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ED7ADDDE-5C8C-46FA-84CB-DE775A33662C}" type="slidenum">
              <a:rPr lang="ru-RU" smtClean="0"/>
              <a:pPr/>
              <a:t>76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AB9432-6F08-4ED9-8AD3-A37D228CCF6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pull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C7E80C-3AE3-41F6-B998-7E13A06D2E1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pull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FC0ABD-DE5F-4936-B7DB-E8132E67766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pull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5153B8-4F3C-4A66-B052-C7D6A27B8B5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pull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804D0B-0406-4C59-A920-A705EE84222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pull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E76949-6DD2-4048-BC5A-1E6F1ED96D9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pull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E39C4A-82DE-4CF6-BDB3-14A2DEBDF6C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pull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 preserve="1">
  <p:cSld name="Заголовок и текст над объек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8229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3938588"/>
            <a:ext cx="8229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F9B829-F32F-4E69-9591-22F497081B8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pull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Заголовок и объект над текс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8229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3938588"/>
            <a:ext cx="8229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1AA577-6A47-4C3B-894B-3857F3D9DC9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pull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Заголовок и два объекта над текс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half" idx="3"/>
          </p:nvPr>
        </p:nvSpPr>
        <p:spPr>
          <a:xfrm>
            <a:off x="457200" y="3938588"/>
            <a:ext cx="8229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262D6D-AC77-4004-8963-237597E855E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pull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FAA65D-37A9-4B59-9017-C0035F0DA15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pull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713C09-F8D4-4814-9CDD-8A7223C4A7C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pull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F979E2-5014-419A-B173-9AED67A551E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pull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002ACB-6B2F-4B98-A939-351C0C8C6D7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pull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8EFEB0-7FC8-448C-B687-AAAB2F7BEF4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pull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B7CB72-C9E1-458B-9A6C-99E33672527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pull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18EEDA-5FEB-436D-A273-CC5F6AC94FC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pull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04E5F8-07C4-4863-AB0C-D6F9D8381C0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pull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F8B9FB-4162-401E-95C6-5331E29D072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pull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A2ED75-26FA-4149-8EF7-CB761CFD0BC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pull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rotWithShape="0">
          <a:gsLst>
            <a:gs pos="0">
              <a:schemeClr val="bg1"/>
            </a:gs>
            <a:gs pos="100000">
              <a:srgbClr val="0099FF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2253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253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253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E92F3147-F7B7-44E2-801C-EB34C5DA856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  <p:sldLayoutId id="2147483675" r:id="rId12"/>
    <p:sldLayoutId id="2147483676" r:id="rId13"/>
    <p:sldLayoutId id="2147483677" r:id="rId14"/>
    <p:sldLayoutId id="2147483678" r:id="rId15"/>
    <p:sldLayoutId id="2147483679" r:id="rId16"/>
    <p:sldLayoutId id="2147483680" r:id="rId17"/>
    <p:sldLayoutId id="2147483681" r:id="rId18"/>
    <p:sldLayoutId id="2147483682" r:id="rId19"/>
    <p:sldLayoutId id="2147483683" r:id="rId20"/>
  </p:sldLayoutIdLst>
  <p:transition>
    <p:pull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5.xml"/></Relationships>
</file>

<file path=ppt/slides/_rels/slide100.xml.rels><?xml version="1.0" encoding="UTF-8" standalone="yes"?>
<Relationships xmlns="http://schemas.openxmlformats.org/package/2006/relationships"><Relationship Id="rId8" Type="http://schemas.openxmlformats.org/officeDocument/2006/relationships/hyperlink" Target="http://www.toontrivia.ru/category/soviet/bremenskie-muzykanty" TargetMode="External"/><Relationship Id="rId13" Type="http://schemas.openxmlformats.org/officeDocument/2006/relationships/hyperlink" Target="http://www.ruskid.ru/multfilm/3729-volshebnoe-kolco-1979-dvdrip.html" TargetMode="External"/><Relationship Id="rId18" Type="http://schemas.openxmlformats.org/officeDocument/2006/relationships/hyperlink" Target="http://skazochnikonline.ru/index/mikhalkov_sergej/0-153" TargetMode="External"/><Relationship Id="rId3" Type="http://schemas.openxmlformats.org/officeDocument/2006/relationships/hyperlink" Target="http://zverki.org/oboi-novogodnie-kroliki-i-kotyata-2011" TargetMode="External"/><Relationship Id="rId21" Type="http://schemas.openxmlformats.org/officeDocument/2006/relationships/hyperlink" Target="http://edhel.krasu.ru/taxonomy/term/6" TargetMode="External"/><Relationship Id="rId7" Type="http://schemas.openxmlformats.org/officeDocument/2006/relationships/hyperlink" Target="http://federacia.ru/news/federacia5/index2010/03/02/833.html" TargetMode="External"/><Relationship Id="rId12" Type="http://schemas.openxmlformats.org/officeDocument/2006/relationships/hyperlink" Target="http://onlinemyltfilmu.ru/?page_id=2" TargetMode="External"/><Relationship Id="rId17" Type="http://schemas.openxmlformats.org/officeDocument/2006/relationships/hyperlink" Target="http://www.grafik.org.ru/dore.html" TargetMode="External"/><Relationship Id="rId2" Type="http://schemas.openxmlformats.org/officeDocument/2006/relationships/hyperlink" Target="http://cool-pictures.ucoz.ru/photo/animacija/animacii_prikoly/tancy_snegovikov/60-0-8403" TargetMode="External"/><Relationship Id="rId16" Type="http://schemas.openxmlformats.org/officeDocument/2006/relationships/hyperlink" Target="http://lib.ru/TALES/RAUD/mufta1.txt" TargetMode="External"/><Relationship Id="rId20" Type="http://schemas.openxmlformats.org/officeDocument/2006/relationships/hyperlink" Target="http://nkozlov.ru/library/s318/d3458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absurdforum.ru/viewtopic.php?f=25&amp;t=2395" TargetMode="External"/><Relationship Id="rId11" Type="http://schemas.openxmlformats.org/officeDocument/2006/relationships/hyperlink" Target="http://www.bankreceptov.ru/skazki/skazki-0026.shtml" TargetMode="External"/><Relationship Id="rId24" Type="http://schemas.openxmlformats.org/officeDocument/2006/relationships/hyperlink" Target="http://www.knigka.su/catalog/243/page/19/" TargetMode="External"/><Relationship Id="rId5" Type="http://schemas.openxmlformats.org/officeDocument/2006/relationships/hyperlink" Target="http://www.victorianweb.org/art/illustration/tenniel/lookingglass/12.1.html" TargetMode="External"/><Relationship Id="rId15" Type="http://schemas.openxmlformats.org/officeDocument/2006/relationships/hyperlink" Target="http://topotushki.ucoz.ru/publ/13-1-0-277" TargetMode="External"/><Relationship Id="rId23" Type="http://schemas.openxmlformats.org/officeDocument/2006/relationships/hyperlink" Target="http://gallery.ru-board.com/topic.cgi?forum=1&amp;topic=8842" TargetMode="External"/><Relationship Id="rId10" Type="http://schemas.openxmlformats.org/officeDocument/2006/relationships/hyperlink" Target="http://biblioteki.net/viewtopic.php?p=64854" TargetMode="External"/><Relationship Id="rId19" Type="http://schemas.openxmlformats.org/officeDocument/2006/relationships/hyperlink" Target="http://nkozlov.ru/library/s318/d4409/" TargetMode="External"/><Relationship Id="rId4" Type="http://schemas.openxmlformats.org/officeDocument/2006/relationships/hyperlink" Target="http://www.goodfon.ru/wallpaper/24213.html" TargetMode="External"/><Relationship Id="rId9" Type="http://schemas.openxmlformats.org/officeDocument/2006/relationships/hyperlink" Target="http://allmults.org/mult.php?alf=7&amp;id=6" TargetMode="External"/><Relationship Id="rId14" Type="http://schemas.openxmlformats.org/officeDocument/2006/relationships/hyperlink" Target="http://www.niworld.ru/Skazki/Skazki_liter/bajov/kopitce2.htm" TargetMode="External"/><Relationship Id="rId22" Type="http://schemas.openxmlformats.org/officeDocument/2006/relationships/hyperlink" Target="http://idiom.detsky-mir.com/4107/antonij_pogorelskij_chernaja_kurica_ili_podzemnye_zhiteli/" TargetMode="External"/></Relationships>
</file>

<file path=ppt/slides/_rels/slide101.xml.rels><?xml version="1.0" encoding="UTF-8" standalone="yes"?>
<Relationships xmlns="http://schemas.openxmlformats.org/package/2006/relationships"><Relationship Id="rId8" Type="http://schemas.openxmlformats.org/officeDocument/2006/relationships/hyperlink" Target="http://blogs.privet.ru/community/Cats/70652122" TargetMode="External"/><Relationship Id="rId13" Type="http://schemas.openxmlformats.org/officeDocument/2006/relationships/hyperlink" Target="http://my.mail.ru/community/cats-dogs1/tag/%D1%81%D0%BE%D0%B1%D0%B0%D0%BA%D0%B0?Password=&amp;template=&amp;Domain=&amp;Login=" TargetMode="External"/><Relationship Id="rId18" Type="http://schemas.openxmlformats.org/officeDocument/2006/relationships/hyperlink" Target="http://www.deep.su/forum/viewtopic.php?p=47693" TargetMode="External"/><Relationship Id="rId3" Type="http://schemas.openxmlformats.org/officeDocument/2006/relationships/hyperlink" Target="http://www.leher.ru/13008-130.htm" TargetMode="External"/><Relationship Id="rId21" Type="http://schemas.openxmlformats.org/officeDocument/2006/relationships/hyperlink" Target="http://artnow.ru/ru/userinfo/0/924/comments/33.html" TargetMode="External"/><Relationship Id="rId7" Type="http://schemas.openxmlformats.org/officeDocument/2006/relationships/hyperlink" Target="http://teremok.in/Pisateli/Zarub_Pisateli/V_Gauf/Malen_Muk.htm" TargetMode="External"/><Relationship Id="rId12" Type="http://schemas.openxmlformats.org/officeDocument/2006/relationships/hyperlink" Target="http://darudar.org/gift/575380/" TargetMode="External"/><Relationship Id="rId17" Type="http://schemas.openxmlformats.org/officeDocument/2006/relationships/hyperlink" Target="http://idioms.chat.ru/09/229.htm" TargetMode="External"/><Relationship Id="rId2" Type="http://schemas.openxmlformats.org/officeDocument/2006/relationships/hyperlink" Target="http://publ.lib.ru/ARCHIVES/P/PAUSTOVSKIY_Konstantin_Georgievich/_Paustovskiy_K.G..html" TargetMode="External"/><Relationship Id="rId16" Type="http://schemas.openxmlformats.org/officeDocument/2006/relationships/hyperlink" Target="http://richmonde.wordpress.com/2009/04/" TargetMode="External"/><Relationship Id="rId20" Type="http://schemas.openxmlformats.org/officeDocument/2006/relationships/hyperlink" Target="http://photocat.kulichki.net/lit/l70.htm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sch1262.ru/krylov/deti_igroteka1.html" TargetMode="External"/><Relationship Id="rId11" Type="http://schemas.openxmlformats.org/officeDocument/2006/relationships/hyperlink" Target="http://fotki.yandex.ru/users/cheshirina/view/112177/" TargetMode="External"/><Relationship Id="rId24" Type="http://schemas.openxmlformats.org/officeDocument/2006/relationships/hyperlink" Target="http://www.xvoct.ru/index.php?topic=2234.90" TargetMode="External"/><Relationship Id="rId5" Type="http://schemas.openxmlformats.org/officeDocument/2006/relationships/hyperlink" Target="http://dic.academic.ru/dic.nsf/enc_literature/3606/%D0%9F%D0%B0%D1%83%D1%81%D1%82%D0%BE%D0%B2%D1%81%D0%BA%D0%B8%D0%B9" TargetMode="External"/><Relationship Id="rId15" Type="http://schemas.openxmlformats.org/officeDocument/2006/relationships/hyperlink" Target="http://www.free-lancers.net/users/Madest/" TargetMode="External"/><Relationship Id="rId23" Type="http://schemas.openxmlformats.org/officeDocument/2006/relationships/hyperlink" Target="http://www.24open.ru/stepan4378087/blog/2733931/" TargetMode="External"/><Relationship Id="rId10" Type="http://schemas.openxmlformats.org/officeDocument/2006/relationships/hyperlink" Target="http://www.toontrivia.ru/2008/03" TargetMode="External"/><Relationship Id="rId19" Type="http://schemas.openxmlformats.org/officeDocument/2006/relationships/hyperlink" Target="http://dreamworlds.ru/kartinki/57395-lattona-kniga-najdennaya-v-kuvshinke.html" TargetMode="External"/><Relationship Id="rId4" Type="http://schemas.openxmlformats.org/officeDocument/2006/relationships/hyperlink" Target="http://allmults.org/multik.php?id=990" TargetMode="External"/><Relationship Id="rId9" Type="http://schemas.openxmlformats.org/officeDocument/2006/relationships/hyperlink" Target="http://cats.allrpg.info/3/4728/orders=1" TargetMode="External"/><Relationship Id="rId14" Type="http://schemas.openxmlformats.org/officeDocument/2006/relationships/hyperlink" Target="http://www.liveinternet.ru/community/2737256/post88415008/" TargetMode="External"/><Relationship Id="rId22" Type="http://schemas.openxmlformats.org/officeDocument/2006/relationships/hyperlink" Target="http://anime-arts.narod.ru/image2.htm" TargetMode="Externa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1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2" Type="http://schemas.openxmlformats.org/officeDocument/2006/relationships/audio" Target="file:///D:\&#1052;&#1072;&#1088;&#1080;&#1085;&#1072;\&#1042;&#1085;&#1077;&#1082;&#1083;&#1072;&#1089;&#1089;&#1085;&#1099;&#1077;%20&#1084;&#1077;&#1088;&#1086;&#1087;&#1088;&#1080;&#1103;&#1090;&#1080;&#1103;\&#1051;&#1080;&#1090;&#1077;&#1088;&#1072;&#1090;&#1091;&#1088;&#1072;\&#1051;&#1080;&#1090;&#1077;&#1088;&#1072;&#1090;&#1091;&#1088;&#1085;&#1072;&#1103;%20&#1080;&#1075;&#1088;&#1072;.%20&#1055;&#1088;&#1086;%20&#1082;&#1086;&#1090;&#1086;&#1074;%20&#1080;%20&#1082;&#1088;&#1086;&#1083;&#1080;&#1082;&#1086;&#1074;\17774eb4e63cmp3._%5bmp3ex.net%5d.mp3" TargetMode="Externa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5" Type="http://schemas.openxmlformats.org/officeDocument/2006/relationships/image" Target="../media/image2.jpeg"/><Relationship Id="rId4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gif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8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3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gif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13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3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8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8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3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4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gif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8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14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3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7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gif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7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17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15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3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18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3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6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7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7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17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5.jpeg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19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60.jpeg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&#1052;&#1072;&#1088;&#1080;&#1085;&#1072;\&#1042;&#1085;&#1077;&#1082;&#1083;&#1072;&#1089;&#1089;&#1085;&#1099;&#1077;%20&#1084;&#1077;&#1088;&#1086;&#1087;&#1088;&#1080;&#1103;&#1090;&#1080;&#1103;\&#1051;&#1080;&#1090;&#1077;&#1088;&#1072;&#1090;&#1091;&#1088;&#1072;\&#1051;&#1080;&#1090;&#1077;&#1088;&#1072;&#1090;&#1091;&#1088;&#1085;&#1072;&#1103;%20&#1080;&#1075;&#1088;&#1072;.%20&#1055;&#1088;&#1086;%20&#1082;&#1086;&#1090;&#1086;&#1074;%20&#1080;%20&#1082;&#1088;&#1086;&#1083;&#1080;&#1082;&#1086;&#1074;\zima_v_prostokvashino_kabi_nebilo_zimi.mp3" TargetMode="Externa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16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7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7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7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7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3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gif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7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7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7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7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17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17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17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17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7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smtClean="0"/>
              <a:t>Викторина </a:t>
            </a:r>
            <a:br>
              <a:rPr lang="ru-RU" sz="4000" smtClean="0"/>
            </a:br>
            <a:r>
              <a:rPr lang="ru-RU" sz="4000" smtClean="0"/>
              <a:t>«Про котов и кроликов»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lnSpc>
                <a:spcPct val="80000"/>
              </a:lnSpc>
              <a:buFontTx/>
              <a:buNone/>
              <a:defRPr/>
            </a:pPr>
            <a:r>
              <a:rPr lang="ru-RU" sz="3600" dirty="0" smtClean="0"/>
              <a:t> </a:t>
            </a:r>
          </a:p>
          <a:p>
            <a:pPr algn="ctr">
              <a:lnSpc>
                <a:spcPct val="80000"/>
              </a:lnSpc>
              <a:buFontTx/>
              <a:buNone/>
              <a:defRPr/>
            </a:pPr>
            <a:r>
              <a:rPr lang="ru-RU" sz="24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Презентация к внеклассному мероприятию по  литературе в 5-6 классах,</a:t>
            </a:r>
          </a:p>
          <a:p>
            <a:pPr algn="ctr">
              <a:lnSpc>
                <a:spcPct val="80000"/>
              </a:lnSpc>
              <a:buFontTx/>
              <a:buNone/>
              <a:defRPr/>
            </a:pPr>
            <a:r>
              <a:rPr lang="ru-RU" sz="24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посвященная году Кота (Кролика) </a:t>
            </a:r>
          </a:p>
          <a:p>
            <a:pPr algn="ctr">
              <a:lnSpc>
                <a:spcPct val="80000"/>
              </a:lnSpc>
              <a:buFontTx/>
              <a:buNone/>
              <a:defRPr/>
            </a:pPr>
            <a:endParaRPr lang="ru-RU" sz="2400" dirty="0" smtClean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algn="ctr">
              <a:lnSpc>
                <a:spcPct val="80000"/>
              </a:lnSpc>
              <a:buFontTx/>
              <a:buNone/>
              <a:defRPr/>
            </a:pPr>
            <a:r>
              <a:rPr lang="ru-RU" sz="24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Автор: учитель русского языка и литературы </a:t>
            </a:r>
          </a:p>
          <a:p>
            <a:pPr algn="ctr">
              <a:lnSpc>
                <a:spcPct val="80000"/>
              </a:lnSpc>
              <a:buFontTx/>
              <a:buNone/>
              <a:defRPr/>
            </a:pPr>
            <a:r>
              <a:rPr lang="ru-RU" sz="24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МОУ «</a:t>
            </a:r>
            <a:r>
              <a:rPr lang="ru-RU" sz="2400" dirty="0" err="1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Медновская</a:t>
            </a:r>
            <a:r>
              <a:rPr lang="ru-RU" sz="24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СОШ» </a:t>
            </a:r>
          </a:p>
          <a:p>
            <a:pPr algn="ctr">
              <a:lnSpc>
                <a:spcPct val="80000"/>
              </a:lnSpc>
              <a:buFontTx/>
              <a:buNone/>
              <a:defRPr/>
            </a:pPr>
            <a:r>
              <a:rPr lang="ru-RU" sz="24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Калининского района </a:t>
            </a:r>
          </a:p>
          <a:p>
            <a:pPr algn="ctr">
              <a:lnSpc>
                <a:spcPct val="80000"/>
              </a:lnSpc>
              <a:buFontTx/>
              <a:buNone/>
              <a:defRPr/>
            </a:pPr>
            <a:r>
              <a:rPr lang="ru-RU" sz="24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Тверской области </a:t>
            </a:r>
          </a:p>
          <a:p>
            <a:pPr algn="ctr">
              <a:lnSpc>
                <a:spcPct val="80000"/>
              </a:lnSpc>
              <a:buFontTx/>
              <a:buNone/>
              <a:defRPr/>
            </a:pPr>
            <a:r>
              <a:rPr lang="ru-RU" sz="2400" dirty="0" err="1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Бойкова</a:t>
            </a:r>
            <a:r>
              <a:rPr lang="ru-RU" sz="24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Марина Егоровна</a:t>
            </a:r>
          </a:p>
          <a:p>
            <a:pPr algn="ctr">
              <a:lnSpc>
                <a:spcPct val="80000"/>
              </a:lnSpc>
              <a:buFontTx/>
              <a:buNone/>
              <a:defRPr/>
            </a:pPr>
            <a:endParaRPr lang="ru-RU" sz="2400" dirty="0" smtClean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algn="ctr">
              <a:lnSpc>
                <a:spcPct val="80000"/>
              </a:lnSpc>
              <a:buFontTx/>
              <a:buNone/>
              <a:defRPr/>
            </a:pPr>
            <a:r>
              <a:rPr lang="ru-RU" sz="24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2011</a:t>
            </a:r>
          </a:p>
          <a:p>
            <a:pPr>
              <a:defRPr/>
            </a:pPr>
            <a:endParaRPr lang="ru-RU" dirty="0"/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3600" smtClean="0"/>
              <a:t>Какая обувь была у Кота в сказке Шарля Перро?</a:t>
            </a:r>
          </a:p>
        </p:txBody>
      </p:sp>
      <p:pic>
        <p:nvPicPr>
          <p:cNvPr id="129028" name="Picture 4" descr="йц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57158" y="2357430"/>
            <a:ext cx="3743325" cy="2805113"/>
          </a:xfr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29027" name="Rectangle 3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endParaRPr lang="ru-RU" smtClean="0">
              <a:latin typeface="Times New Roman" pitchFamily="18" charset="0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z="3600" smtClean="0">
                <a:latin typeface="Times New Roman" pitchFamily="18" charset="0"/>
              </a:rPr>
              <a:t>А. Валенки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z="3600" smtClean="0">
                <a:latin typeface="Times New Roman" pitchFamily="18" charset="0"/>
              </a:rPr>
              <a:t>Б. Сапоги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z="3600" smtClean="0">
                <a:latin typeface="Times New Roman" pitchFamily="18" charset="0"/>
              </a:rPr>
              <a:t>В. Кроссовки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z="3600" smtClean="0">
                <a:latin typeface="Times New Roman" pitchFamily="18" charset="0"/>
              </a:rPr>
              <a:t>Г. Бутсы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ru-RU" sz="3600" smtClean="0">
              <a:latin typeface="Times New Roman" pitchFamily="18" charset="0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z="3600" smtClean="0">
                <a:solidFill>
                  <a:srgbClr val="0033CC"/>
                </a:solidFill>
                <a:latin typeface="Times New Roman" pitchFamily="18" charset="0"/>
              </a:rPr>
              <a:t>Б. Сапоги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ru-RU" sz="3600" smtClean="0">
              <a:solidFill>
                <a:srgbClr val="0033CC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29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29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29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29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29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129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129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0"/>
                            </p:stCondLst>
                            <p:childTnLst>
                              <p:par>
                                <p:cTn id="2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129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29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90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90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4" dur="1000"/>
                                        <p:tgtEl>
                                          <p:spTgt spid="1290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Содержимое 2"/>
          <p:cNvSpPr>
            <a:spLocks noGrp="1"/>
          </p:cNvSpPr>
          <p:nvPr>
            <p:ph idx="1"/>
          </p:nvPr>
        </p:nvSpPr>
        <p:spPr>
          <a:xfrm>
            <a:off x="612775" y="500042"/>
            <a:ext cx="7918450" cy="5857916"/>
          </a:xfrm>
        </p:spPr>
        <p:txBody>
          <a:bodyPr/>
          <a:lstStyle/>
          <a:p>
            <a:pPr>
              <a:buFontTx/>
              <a:buNone/>
            </a:pPr>
            <a:endParaRPr lang="ru-RU" sz="1800" dirty="0" smtClean="0"/>
          </a:p>
          <a:p>
            <a:pPr algn="ctr">
              <a:buFontTx/>
              <a:buNone/>
            </a:pPr>
            <a:r>
              <a:rPr lang="ru-RU" sz="1400" dirty="0" smtClean="0"/>
              <a:t>В презентации использованы иллюстрации со следующих сайтов:</a:t>
            </a:r>
          </a:p>
          <a:p>
            <a:pPr>
              <a:buFont typeface="Wingdings" pitchFamily="2" charset="2"/>
              <a:buChar char="v"/>
            </a:pPr>
            <a:endParaRPr lang="ru-RU" sz="1200" dirty="0" smtClean="0">
              <a:hlinkClick r:id="rId2"/>
            </a:endParaRPr>
          </a:p>
          <a:p>
            <a:pPr>
              <a:buFont typeface="Wingdings" pitchFamily="2" charset="2"/>
              <a:buChar char="v"/>
            </a:pPr>
            <a:r>
              <a:rPr lang="en-US" sz="1200" dirty="0" smtClean="0">
                <a:hlinkClick r:id="rId2"/>
              </a:rPr>
              <a:t>http://cool-pictures.ucoz.ru/photo/animacija/animacii_prikoly/tancy_snegovikov/60-0-8403</a:t>
            </a:r>
            <a:endParaRPr lang="ru-RU" sz="1200" dirty="0" smtClean="0"/>
          </a:p>
          <a:p>
            <a:pPr>
              <a:buFont typeface="Wingdings" pitchFamily="2" charset="2"/>
              <a:buChar char="v"/>
            </a:pPr>
            <a:r>
              <a:rPr lang="en-US" sz="1200" dirty="0" smtClean="0">
                <a:hlinkClick r:id="rId3"/>
              </a:rPr>
              <a:t>http://zverki.org/oboi-novogodnie-kroliki-i-kotyata-2011</a:t>
            </a:r>
            <a:endParaRPr lang="ru-RU" sz="1200" dirty="0" smtClean="0"/>
          </a:p>
          <a:p>
            <a:pPr>
              <a:buFont typeface="Wingdings" pitchFamily="2" charset="2"/>
              <a:buChar char="v"/>
            </a:pPr>
            <a:r>
              <a:rPr lang="en-US" sz="1200" dirty="0" smtClean="0">
                <a:hlinkClick r:id="rId4"/>
              </a:rPr>
              <a:t>http://www.goodfon.ru/wallpaper/24213.html</a:t>
            </a:r>
            <a:endParaRPr lang="ru-RU" sz="1200" dirty="0" smtClean="0"/>
          </a:p>
          <a:p>
            <a:pPr>
              <a:buFont typeface="Wingdings" pitchFamily="2" charset="2"/>
              <a:buChar char="v"/>
            </a:pPr>
            <a:r>
              <a:rPr lang="en-US" sz="1200" dirty="0" smtClean="0">
                <a:hlinkClick r:id="rId5"/>
              </a:rPr>
              <a:t>http://www.victorianweb.org/art/illustration/tenniel/lookingglass/12.1.html</a:t>
            </a:r>
            <a:endParaRPr lang="ru-RU" sz="1200" dirty="0" smtClean="0"/>
          </a:p>
          <a:p>
            <a:pPr>
              <a:buFont typeface="Wingdings" pitchFamily="2" charset="2"/>
              <a:buChar char="v"/>
            </a:pPr>
            <a:r>
              <a:rPr lang="en-US" sz="1200" dirty="0" smtClean="0">
                <a:hlinkClick r:id="rId6"/>
              </a:rPr>
              <a:t>http://absurdforum.ru/viewtopic.php?f=25&amp;t=2395</a:t>
            </a:r>
            <a:endParaRPr lang="ru-RU" sz="1200" dirty="0" smtClean="0"/>
          </a:p>
          <a:p>
            <a:pPr>
              <a:buFont typeface="Wingdings" pitchFamily="2" charset="2"/>
              <a:buChar char="v"/>
            </a:pPr>
            <a:r>
              <a:rPr lang="en-US" sz="1200" dirty="0" smtClean="0">
                <a:hlinkClick r:id="rId7"/>
              </a:rPr>
              <a:t>http://federacia.ru/news/federacia5/index2010/03/02/833.html</a:t>
            </a:r>
            <a:endParaRPr lang="ru-RU" sz="1200" dirty="0" smtClean="0"/>
          </a:p>
          <a:p>
            <a:pPr>
              <a:buFont typeface="Wingdings" pitchFamily="2" charset="2"/>
              <a:buChar char="v"/>
            </a:pPr>
            <a:r>
              <a:rPr lang="en-US" sz="1200" dirty="0" smtClean="0">
                <a:hlinkClick r:id="rId8"/>
              </a:rPr>
              <a:t>http://www.toontrivia.ru/category/soviet/bremenskie-muzykanty</a:t>
            </a:r>
            <a:endParaRPr lang="ru-RU" sz="1200" dirty="0" smtClean="0"/>
          </a:p>
          <a:p>
            <a:pPr>
              <a:buFont typeface="Wingdings" pitchFamily="2" charset="2"/>
              <a:buChar char="v"/>
            </a:pPr>
            <a:r>
              <a:rPr lang="en-US" sz="1200" dirty="0" smtClean="0">
                <a:hlinkClick r:id="rId9"/>
              </a:rPr>
              <a:t>http://allmults.org/mult.php?alf=7&amp;id=6</a:t>
            </a:r>
            <a:endParaRPr lang="ru-RU" sz="1200" dirty="0" smtClean="0"/>
          </a:p>
          <a:p>
            <a:pPr>
              <a:buFont typeface="Wingdings" pitchFamily="2" charset="2"/>
              <a:buChar char="v"/>
            </a:pPr>
            <a:r>
              <a:rPr lang="en-US" sz="1200" dirty="0" smtClean="0">
                <a:hlinkClick r:id="rId10"/>
              </a:rPr>
              <a:t>http://biblioteki.net/viewtopic.php?p=64854</a:t>
            </a:r>
            <a:endParaRPr lang="ru-RU" sz="1200" dirty="0" smtClean="0"/>
          </a:p>
          <a:p>
            <a:pPr>
              <a:buFont typeface="Wingdings" pitchFamily="2" charset="2"/>
              <a:buChar char="v"/>
            </a:pPr>
            <a:r>
              <a:rPr lang="en-US" sz="1200" dirty="0" smtClean="0">
                <a:hlinkClick r:id="rId11"/>
              </a:rPr>
              <a:t>http://www.bankreceptov.ru/skazki/skazki-0026.shtml</a:t>
            </a:r>
            <a:endParaRPr lang="ru-RU" sz="1200" dirty="0" smtClean="0"/>
          </a:p>
          <a:p>
            <a:pPr>
              <a:buFont typeface="Wingdings" pitchFamily="2" charset="2"/>
              <a:buChar char="v"/>
            </a:pPr>
            <a:r>
              <a:rPr lang="en-US" sz="1200" dirty="0" smtClean="0">
                <a:hlinkClick r:id="rId12"/>
              </a:rPr>
              <a:t>http://onlinemyltfilmu.ru/?page_id=2</a:t>
            </a:r>
            <a:endParaRPr lang="ru-RU" sz="1200" dirty="0" smtClean="0"/>
          </a:p>
          <a:p>
            <a:pPr>
              <a:buFont typeface="Wingdings" pitchFamily="2" charset="2"/>
              <a:buChar char="v"/>
            </a:pPr>
            <a:r>
              <a:rPr lang="en-US" sz="1200" dirty="0" smtClean="0">
                <a:hlinkClick r:id="rId13"/>
              </a:rPr>
              <a:t>http://www.ruskid.ru/multfilm/3729-volshebnoe-kolco-1979-dvdrip.html</a:t>
            </a:r>
            <a:endParaRPr lang="ru-RU" sz="1200" dirty="0" smtClean="0"/>
          </a:p>
          <a:p>
            <a:pPr>
              <a:buFont typeface="Wingdings" pitchFamily="2" charset="2"/>
              <a:buChar char="v"/>
            </a:pPr>
            <a:r>
              <a:rPr lang="en-US" sz="1200" dirty="0" smtClean="0">
                <a:hlinkClick r:id="rId14"/>
              </a:rPr>
              <a:t>Http://www.niworld.ru/Skazki/Skazki_liter/bajov/kopitce2.htm</a:t>
            </a:r>
            <a:endParaRPr lang="ru-RU" sz="1200" dirty="0" smtClean="0"/>
          </a:p>
          <a:p>
            <a:pPr>
              <a:buFont typeface="Wingdings" pitchFamily="2" charset="2"/>
              <a:buChar char="v"/>
            </a:pPr>
            <a:r>
              <a:rPr lang="en-US" sz="1200" dirty="0" smtClean="0">
                <a:hlinkClick r:id="rId15"/>
              </a:rPr>
              <a:t>http://topotushki.ucoz.ru/publ/13-1-0-277</a:t>
            </a:r>
            <a:endParaRPr lang="ru-RU" sz="1200" dirty="0" smtClean="0"/>
          </a:p>
          <a:p>
            <a:pPr>
              <a:buFont typeface="Wingdings" pitchFamily="2" charset="2"/>
              <a:buChar char="v"/>
            </a:pPr>
            <a:r>
              <a:rPr lang="en-US" sz="1200" dirty="0" smtClean="0">
                <a:hlinkClick r:id="rId16"/>
              </a:rPr>
              <a:t>http://lib.ru/TALES/RAUD/mufta1.txt</a:t>
            </a:r>
            <a:endParaRPr lang="ru-RU" sz="1200" dirty="0" smtClean="0"/>
          </a:p>
          <a:p>
            <a:pPr>
              <a:buFont typeface="Wingdings" pitchFamily="2" charset="2"/>
              <a:buChar char="v"/>
            </a:pPr>
            <a:r>
              <a:rPr lang="en-US" sz="1200" dirty="0" smtClean="0">
                <a:hlinkClick r:id="rId17"/>
              </a:rPr>
              <a:t>http://www.grafik.org.ru/dore.html</a:t>
            </a:r>
            <a:endParaRPr lang="ru-RU" sz="1200" dirty="0" smtClean="0"/>
          </a:p>
          <a:p>
            <a:pPr>
              <a:buFont typeface="Wingdings" pitchFamily="2" charset="2"/>
              <a:buChar char="v"/>
            </a:pPr>
            <a:r>
              <a:rPr lang="en-US" sz="1200" dirty="0" smtClean="0">
                <a:hlinkClick r:id="rId18"/>
              </a:rPr>
              <a:t>http://skazochnikonline.ru/index/mikhalkov_sergej/0-153</a:t>
            </a:r>
            <a:endParaRPr lang="ru-RU" sz="1200" dirty="0" smtClean="0"/>
          </a:p>
          <a:p>
            <a:pPr>
              <a:buFont typeface="Wingdings" pitchFamily="2" charset="2"/>
              <a:buChar char="v"/>
            </a:pPr>
            <a:r>
              <a:rPr lang="en-US" sz="1200" dirty="0" smtClean="0">
                <a:hlinkClick r:id="rId19"/>
              </a:rPr>
              <a:t>http://nkozlov.ru/library/s318/d4409/</a:t>
            </a:r>
            <a:endParaRPr lang="ru-RU" sz="1200" dirty="0" smtClean="0"/>
          </a:p>
          <a:p>
            <a:pPr>
              <a:buFont typeface="Wingdings" pitchFamily="2" charset="2"/>
              <a:buChar char="v"/>
            </a:pPr>
            <a:r>
              <a:rPr lang="en-US" sz="1200" dirty="0" smtClean="0">
                <a:hlinkClick r:id="rId20"/>
              </a:rPr>
              <a:t>http://nkozlov.ru/library/s318/d3458/</a:t>
            </a:r>
            <a:endParaRPr lang="ru-RU" sz="1200" dirty="0" smtClean="0"/>
          </a:p>
          <a:p>
            <a:pPr>
              <a:buFont typeface="Wingdings" pitchFamily="2" charset="2"/>
              <a:buChar char="v"/>
            </a:pPr>
            <a:r>
              <a:rPr lang="en-US" sz="1200" dirty="0" smtClean="0">
                <a:hlinkClick r:id="rId21"/>
              </a:rPr>
              <a:t>http://edhel.krasu.ru/taxonomy/term/6</a:t>
            </a:r>
            <a:endParaRPr lang="ru-RU" sz="1200" dirty="0" smtClean="0"/>
          </a:p>
          <a:p>
            <a:pPr>
              <a:buFont typeface="Wingdings" pitchFamily="2" charset="2"/>
              <a:buChar char="v"/>
            </a:pPr>
            <a:r>
              <a:rPr lang="en-US" sz="1200" dirty="0" smtClean="0">
                <a:hlinkClick r:id="rId22"/>
              </a:rPr>
              <a:t>http://idiom.detsky-mir.com/4107/antonij_pogorelskij_chernaja_kurica_ili_podzemnye_zhiteli/</a:t>
            </a:r>
            <a:endParaRPr lang="ru-RU" sz="1200" dirty="0" smtClean="0"/>
          </a:p>
          <a:p>
            <a:pPr>
              <a:buFont typeface="Wingdings" pitchFamily="2" charset="2"/>
              <a:buChar char="v"/>
            </a:pPr>
            <a:r>
              <a:rPr lang="en-US" sz="1200" dirty="0" smtClean="0">
                <a:hlinkClick r:id="rId23"/>
              </a:rPr>
              <a:t>http://gallery.ru-board.com/topic.cgi?forum=1&amp;topic=8842</a:t>
            </a:r>
            <a:endParaRPr lang="ru-RU" sz="1200" dirty="0" smtClean="0"/>
          </a:p>
          <a:p>
            <a:pPr>
              <a:buFont typeface="Wingdings" pitchFamily="2" charset="2"/>
              <a:buChar char="v"/>
            </a:pPr>
            <a:r>
              <a:rPr lang="en-US" sz="1200" dirty="0" smtClean="0">
                <a:hlinkClick r:id="rId24"/>
              </a:rPr>
              <a:t>http://www.knigka.su/catalog/243/page/19/</a:t>
            </a:r>
            <a:endParaRPr lang="ru-RU" sz="1200" dirty="0" smtClean="0"/>
          </a:p>
          <a:p>
            <a:pPr>
              <a:buFont typeface="Wingdings" pitchFamily="2" charset="2"/>
              <a:buChar char="v"/>
            </a:pPr>
            <a:endParaRPr lang="ru-RU" sz="1200" dirty="0" smtClean="0"/>
          </a:p>
          <a:p>
            <a:pPr>
              <a:buFontTx/>
              <a:buNone/>
            </a:pPr>
            <a:endParaRPr lang="ru-RU" sz="1200" dirty="0" smtClean="0"/>
          </a:p>
          <a:p>
            <a:pPr>
              <a:buFontTx/>
              <a:buNone/>
            </a:pPr>
            <a:endParaRPr lang="ru-RU" sz="1200" dirty="0" smtClean="0"/>
          </a:p>
          <a:p>
            <a:pPr>
              <a:buFontTx/>
              <a:buNone/>
            </a:pPr>
            <a:endParaRPr lang="ru-RU" sz="1200" dirty="0" smtClean="0"/>
          </a:p>
          <a:p>
            <a:pPr>
              <a:buFontTx/>
              <a:buNone/>
            </a:pPr>
            <a:endParaRPr lang="ru-RU" sz="1200" dirty="0" smtClean="0"/>
          </a:p>
          <a:p>
            <a:pPr>
              <a:buFontTx/>
              <a:buNone/>
            </a:pPr>
            <a:endParaRPr lang="ru-RU" sz="1200" dirty="0" smtClean="0"/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Содержимое 2"/>
          <p:cNvSpPr>
            <a:spLocks noGrp="1"/>
          </p:cNvSpPr>
          <p:nvPr>
            <p:ph idx="1"/>
          </p:nvPr>
        </p:nvSpPr>
        <p:spPr>
          <a:xfrm>
            <a:off x="612775" y="571480"/>
            <a:ext cx="7918450" cy="5715040"/>
          </a:xfrm>
        </p:spPr>
        <p:txBody>
          <a:bodyPr/>
          <a:lstStyle/>
          <a:p>
            <a:pPr>
              <a:buFont typeface="Wingdings" pitchFamily="2" charset="2"/>
              <a:buChar char="v"/>
            </a:pPr>
            <a:r>
              <a:rPr lang="en-US" sz="1200" dirty="0" smtClean="0">
                <a:hlinkClick r:id="rId2"/>
              </a:rPr>
              <a:t>http://publ.lib.ru/ARCHIVES/P/PAUSTOVSKIY_Konstantin_Georgievich/_Paustovskiy_K.G..html</a:t>
            </a:r>
            <a:endParaRPr lang="ru-RU" sz="1200" dirty="0" smtClean="0">
              <a:hlinkClick r:id="rId3"/>
            </a:endParaRPr>
          </a:p>
          <a:p>
            <a:pPr>
              <a:buFont typeface="Wingdings" pitchFamily="2" charset="2"/>
              <a:buChar char="v"/>
            </a:pPr>
            <a:r>
              <a:rPr lang="en-US" sz="1200" dirty="0" smtClean="0">
                <a:hlinkClick r:id="rId3"/>
              </a:rPr>
              <a:t>http://www.leher.ru/13008-130.htm</a:t>
            </a:r>
            <a:endParaRPr lang="ru-RU" sz="1200" dirty="0" smtClean="0"/>
          </a:p>
          <a:p>
            <a:pPr>
              <a:buFont typeface="Wingdings" pitchFamily="2" charset="2"/>
              <a:buChar char="v"/>
            </a:pPr>
            <a:r>
              <a:rPr lang="en-US" sz="1200" dirty="0" smtClean="0">
                <a:hlinkClick r:id="rId4"/>
              </a:rPr>
              <a:t>http://allmults.org/multik.php?id=990</a:t>
            </a:r>
            <a:endParaRPr lang="ru-RU" sz="1200" dirty="0" smtClean="0"/>
          </a:p>
          <a:p>
            <a:pPr>
              <a:buFont typeface="Wingdings" pitchFamily="2" charset="2"/>
              <a:buChar char="v"/>
            </a:pPr>
            <a:r>
              <a:rPr lang="en-US" sz="1200" dirty="0" smtClean="0">
                <a:hlinkClick r:id="rId5"/>
              </a:rPr>
              <a:t>http://dic.academic.ru/dic.nsf/enc_literature/3606/%D0%9F%D0%B0%D1%83%D1%81%D1%82%D0%BE%D0%B2%D1%81%D0%BA%D0%B8%D0%B9</a:t>
            </a:r>
            <a:endParaRPr lang="ru-RU" sz="1200" dirty="0" smtClean="0"/>
          </a:p>
          <a:p>
            <a:pPr>
              <a:buFont typeface="Wingdings" pitchFamily="2" charset="2"/>
              <a:buChar char="v"/>
            </a:pPr>
            <a:r>
              <a:rPr lang="en-US" sz="1200" dirty="0" smtClean="0">
                <a:hlinkClick r:id="rId6"/>
              </a:rPr>
              <a:t>http://sch1262.ru/krylov/deti_igroteka1.html</a:t>
            </a:r>
            <a:endParaRPr lang="ru-RU" sz="1200" dirty="0" smtClean="0"/>
          </a:p>
          <a:p>
            <a:pPr>
              <a:buFont typeface="Wingdings" pitchFamily="2" charset="2"/>
              <a:buChar char="v"/>
            </a:pPr>
            <a:r>
              <a:rPr lang="en-US" sz="1200" dirty="0" smtClean="0">
                <a:hlinkClick r:id="rId7"/>
              </a:rPr>
              <a:t>http://teremok.in/Pisateli/Zarub_Pisateli/V_Gauf/Malen_Muk.htm</a:t>
            </a:r>
            <a:endParaRPr lang="ru-RU" sz="1200" dirty="0" smtClean="0"/>
          </a:p>
          <a:p>
            <a:pPr>
              <a:buFont typeface="Wingdings" pitchFamily="2" charset="2"/>
              <a:buChar char="v"/>
            </a:pPr>
            <a:r>
              <a:rPr lang="en-US" sz="1200" dirty="0" smtClean="0">
                <a:hlinkClick r:id="rId8"/>
              </a:rPr>
              <a:t>http://blogs.privet.ru/community/Cats/70652122</a:t>
            </a:r>
            <a:endParaRPr lang="ru-RU" sz="1200" dirty="0" smtClean="0"/>
          </a:p>
          <a:p>
            <a:pPr>
              <a:buFont typeface="Wingdings" pitchFamily="2" charset="2"/>
              <a:buChar char="v"/>
            </a:pPr>
            <a:r>
              <a:rPr lang="en-US" sz="1200" dirty="0" smtClean="0">
                <a:hlinkClick r:id="rId9"/>
              </a:rPr>
              <a:t>http://cats.allrpg.info/3/4728/orders=1</a:t>
            </a:r>
            <a:endParaRPr lang="ru-RU" sz="1200" dirty="0" smtClean="0"/>
          </a:p>
          <a:p>
            <a:pPr>
              <a:buFont typeface="Wingdings" pitchFamily="2" charset="2"/>
              <a:buChar char="v"/>
            </a:pPr>
            <a:r>
              <a:rPr lang="en-US" sz="1200" dirty="0" smtClean="0">
                <a:hlinkClick r:id="rId10"/>
              </a:rPr>
              <a:t>http://www.toontrivia.ru/2008/03</a:t>
            </a:r>
            <a:endParaRPr lang="ru-RU" sz="1200" dirty="0" smtClean="0"/>
          </a:p>
          <a:p>
            <a:pPr>
              <a:buFont typeface="Wingdings" pitchFamily="2" charset="2"/>
              <a:buChar char="v"/>
            </a:pPr>
            <a:r>
              <a:rPr lang="en-US" sz="1200" dirty="0" smtClean="0">
                <a:hlinkClick r:id="rId11"/>
              </a:rPr>
              <a:t>http://fotki.yandex.ru/users/cheshirina/view/112177/</a:t>
            </a:r>
            <a:endParaRPr lang="ru-RU" sz="1200" dirty="0" smtClean="0"/>
          </a:p>
          <a:p>
            <a:pPr>
              <a:buFont typeface="Wingdings" pitchFamily="2" charset="2"/>
              <a:buChar char="v"/>
            </a:pPr>
            <a:r>
              <a:rPr lang="en-US" sz="1200" dirty="0" smtClean="0">
                <a:hlinkClick r:id="rId12"/>
              </a:rPr>
              <a:t>http://darudar.org/gift/575380/</a:t>
            </a:r>
            <a:endParaRPr lang="ru-RU" sz="1200" dirty="0" smtClean="0"/>
          </a:p>
          <a:p>
            <a:pPr>
              <a:buFont typeface="Wingdings" pitchFamily="2" charset="2"/>
              <a:buChar char="v"/>
            </a:pPr>
            <a:r>
              <a:rPr lang="en-US" sz="1200" dirty="0" smtClean="0">
                <a:hlinkClick r:id="rId13"/>
              </a:rPr>
              <a:t>http://my.mail.ru/community/cats-dogs1/tag/%D1%81%D0%BE%D0%B1%D0%B0%D0%BA%D0%B0?Password=&amp;template=&amp;Domain=&amp;Login=</a:t>
            </a:r>
            <a:endParaRPr lang="ru-RU" sz="1200" dirty="0" smtClean="0"/>
          </a:p>
          <a:p>
            <a:pPr>
              <a:buFont typeface="Wingdings" pitchFamily="2" charset="2"/>
              <a:buChar char="v"/>
            </a:pPr>
            <a:r>
              <a:rPr lang="en-US" sz="1200" dirty="0" smtClean="0">
                <a:hlinkClick r:id="rId14"/>
              </a:rPr>
              <a:t>http://www.liveinternet.ru/community/2737256/post88415008/</a:t>
            </a:r>
            <a:endParaRPr lang="ru-RU" sz="1200" dirty="0" smtClean="0"/>
          </a:p>
          <a:p>
            <a:pPr>
              <a:buFont typeface="Wingdings" pitchFamily="2" charset="2"/>
              <a:buChar char="v"/>
            </a:pPr>
            <a:r>
              <a:rPr lang="en-US" sz="1200" dirty="0" smtClean="0">
                <a:hlinkClick r:id="rId15"/>
              </a:rPr>
              <a:t>http://www.free-lancers.net/users/Madest/</a:t>
            </a:r>
            <a:endParaRPr lang="ru-RU" sz="1200" dirty="0" smtClean="0"/>
          </a:p>
          <a:p>
            <a:pPr>
              <a:buFont typeface="Wingdings" pitchFamily="2" charset="2"/>
              <a:buChar char="v"/>
            </a:pPr>
            <a:r>
              <a:rPr lang="en-US" sz="1200" dirty="0" smtClean="0">
                <a:hlinkClick r:id="rId16"/>
              </a:rPr>
              <a:t>http://richmonde.wordpress.com/2009/04/</a:t>
            </a:r>
            <a:endParaRPr lang="ru-RU" sz="1200" dirty="0" smtClean="0"/>
          </a:p>
          <a:p>
            <a:pPr>
              <a:buFont typeface="Wingdings" pitchFamily="2" charset="2"/>
              <a:buChar char="v"/>
            </a:pPr>
            <a:r>
              <a:rPr lang="en-US" sz="1200" dirty="0" smtClean="0">
                <a:hlinkClick r:id="rId17"/>
              </a:rPr>
              <a:t>http://idioms.chat.ru/09/229.htm</a:t>
            </a:r>
            <a:endParaRPr lang="ru-RU" sz="1200" dirty="0" smtClean="0"/>
          </a:p>
          <a:p>
            <a:pPr>
              <a:buFont typeface="Wingdings" pitchFamily="2" charset="2"/>
              <a:buChar char="v"/>
            </a:pPr>
            <a:r>
              <a:rPr lang="en-US" sz="1200" dirty="0" smtClean="0">
                <a:hlinkClick r:id="rId18"/>
              </a:rPr>
              <a:t>http://www.deep.su/forum/viewtopic.php?p=47693</a:t>
            </a:r>
            <a:endParaRPr lang="ru-RU" sz="1200" dirty="0" smtClean="0"/>
          </a:p>
          <a:p>
            <a:pPr>
              <a:buFont typeface="Wingdings" pitchFamily="2" charset="2"/>
              <a:buChar char="v"/>
            </a:pPr>
            <a:r>
              <a:rPr lang="en-US" sz="1200" dirty="0" smtClean="0">
                <a:hlinkClick r:id="rId19"/>
              </a:rPr>
              <a:t>http://dreamworlds.ru/kartinki/57395-lattona-kniga-najdennaya-v-kuvshinke.html</a:t>
            </a:r>
            <a:endParaRPr lang="ru-RU" sz="1200" dirty="0" smtClean="0"/>
          </a:p>
          <a:p>
            <a:pPr>
              <a:buFont typeface="Wingdings" pitchFamily="2" charset="2"/>
              <a:buChar char="v"/>
            </a:pPr>
            <a:r>
              <a:rPr lang="en-US" sz="1200" dirty="0" smtClean="0">
                <a:hlinkClick r:id="rId20"/>
              </a:rPr>
              <a:t>http://photocat.kulichki.net/lit/l70.htm</a:t>
            </a:r>
            <a:endParaRPr lang="ru-RU" sz="1200" dirty="0" smtClean="0"/>
          </a:p>
          <a:p>
            <a:pPr>
              <a:buFont typeface="Wingdings" pitchFamily="2" charset="2"/>
              <a:buChar char="v"/>
            </a:pPr>
            <a:r>
              <a:rPr lang="en-US" sz="1200" dirty="0" smtClean="0">
                <a:hlinkClick r:id="rId21"/>
              </a:rPr>
              <a:t>http://artnow.ru/ru/userinfo/0/924/comments/33.html</a:t>
            </a:r>
            <a:endParaRPr lang="ru-RU" sz="1200" dirty="0" smtClean="0"/>
          </a:p>
          <a:p>
            <a:pPr>
              <a:buFont typeface="Wingdings" pitchFamily="2" charset="2"/>
              <a:buChar char="v"/>
            </a:pPr>
            <a:r>
              <a:rPr lang="en-US" sz="1200" dirty="0" smtClean="0">
                <a:hlinkClick r:id="rId22"/>
              </a:rPr>
              <a:t>http://anime-arts.narod.ru/image2.htm</a:t>
            </a:r>
            <a:endParaRPr lang="ru-RU" sz="1200" dirty="0" smtClean="0"/>
          </a:p>
          <a:p>
            <a:pPr>
              <a:buFont typeface="Wingdings" pitchFamily="2" charset="2"/>
              <a:buChar char="v"/>
            </a:pPr>
            <a:r>
              <a:rPr lang="en-US" sz="1200" dirty="0" smtClean="0">
                <a:hlinkClick r:id="rId23"/>
              </a:rPr>
              <a:t>http://www.24open.ru/stepan4378087/blog/2733931/</a:t>
            </a:r>
            <a:endParaRPr lang="ru-RU" sz="1200" dirty="0" smtClean="0"/>
          </a:p>
          <a:p>
            <a:pPr>
              <a:buFont typeface="Wingdings" pitchFamily="2" charset="2"/>
              <a:buChar char="v"/>
            </a:pPr>
            <a:r>
              <a:rPr lang="en-US" sz="1200" dirty="0" smtClean="0">
                <a:hlinkClick r:id="rId24"/>
              </a:rPr>
              <a:t>http://www.xvoct.ru/index.php?topic=2234.90</a:t>
            </a:r>
            <a:endParaRPr lang="ru-RU" sz="1200" dirty="0" smtClean="0"/>
          </a:p>
          <a:p>
            <a:pPr>
              <a:buFont typeface="Wingdings" pitchFamily="2" charset="2"/>
              <a:buChar char="v"/>
            </a:pPr>
            <a:endParaRPr lang="ru-RU" sz="1200" dirty="0" smtClean="0"/>
          </a:p>
          <a:p>
            <a:pPr>
              <a:buFontTx/>
              <a:buNone/>
            </a:pPr>
            <a:endParaRPr lang="ru-RU" sz="1200" dirty="0" smtClean="0"/>
          </a:p>
          <a:p>
            <a:pPr>
              <a:buFontTx/>
              <a:buNone/>
            </a:pPr>
            <a:endParaRPr lang="ru-RU" sz="1200" dirty="0" smtClean="0"/>
          </a:p>
          <a:p>
            <a:pPr>
              <a:buFontTx/>
              <a:buNone/>
            </a:pPr>
            <a:endParaRPr lang="ru-RU" sz="1200" dirty="0" smtClean="0"/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3600" smtClean="0"/>
              <a:t>Как звали одного из героев сказки </a:t>
            </a:r>
            <a:br>
              <a:rPr lang="ru-RU" sz="3600" smtClean="0"/>
            </a:br>
            <a:r>
              <a:rPr lang="ru-RU" sz="3600" smtClean="0"/>
              <a:t>Л. Кэрролла?</a:t>
            </a:r>
          </a:p>
        </p:txBody>
      </p:sp>
      <p:sp>
        <p:nvSpPr>
          <p:cNvPr id="13721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00200"/>
            <a:ext cx="4330700" cy="4525963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endParaRPr lang="ru-RU" smtClean="0">
              <a:latin typeface="Times New Roman" pitchFamily="18" charset="0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z="3600" smtClean="0">
                <a:latin typeface="Times New Roman" pitchFamily="18" charset="0"/>
              </a:rPr>
              <a:t>А. Февральский тигр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z="3600" smtClean="0">
                <a:latin typeface="Times New Roman" pitchFamily="18" charset="0"/>
              </a:rPr>
              <a:t>Б. Мартовский заяц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z="3600" smtClean="0">
                <a:latin typeface="Times New Roman" pitchFamily="18" charset="0"/>
              </a:rPr>
              <a:t>В. Апрельский бык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z="3600" smtClean="0">
                <a:latin typeface="Times New Roman" pitchFamily="18" charset="0"/>
              </a:rPr>
              <a:t>Г. Июльский кот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ru-RU" sz="3600" smtClean="0">
              <a:latin typeface="Times New Roman" pitchFamily="18" charset="0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z="3600" smtClean="0">
                <a:solidFill>
                  <a:srgbClr val="0033CC"/>
                </a:solidFill>
                <a:latin typeface="Times New Roman" pitchFamily="18" charset="0"/>
              </a:rPr>
              <a:t>Б. Мартовский заяц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ru-RU" sz="3600" smtClean="0">
              <a:solidFill>
                <a:srgbClr val="0033CC"/>
              </a:solidFill>
              <a:latin typeface="Times New Roman" pitchFamily="18" charset="0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ru-RU" smtClean="0">
              <a:latin typeface="Times New Roman" pitchFamily="18" charset="0"/>
            </a:endParaRPr>
          </a:p>
        </p:txBody>
      </p:sp>
      <p:pic>
        <p:nvPicPr>
          <p:cNvPr id="137220" name="Picture 4" descr="0_4a4c1_510a460f_L"/>
          <p:cNvPicPr>
            <a:picLocks noGrp="1" noChangeAspect="1" noChangeArrowheads="1" noCrop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5105400" y="2492375"/>
            <a:ext cx="4038600" cy="2686050"/>
          </a:xfrm>
          <a:noFill/>
        </p:spPr>
      </p:pic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37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37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37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37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37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137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137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0"/>
                            </p:stCondLst>
                            <p:childTnLst>
                              <p:par>
                                <p:cTn id="2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137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37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72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72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4" dur="1000"/>
                                        <p:tgtEl>
                                          <p:spTgt spid="1372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404813"/>
            <a:ext cx="8218487" cy="1425575"/>
          </a:xfrm>
        </p:spPr>
        <p:txBody>
          <a:bodyPr/>
          <a:lstStyle/>
          <a:p>
            <a:pPr eaLnBrk="1" hangingPunct="1"/>
            <a:r>
              <a:rPr lang="ru-RU" sz="3600" smtClean="0"/>
              <a:t>На чем должен был играть Кот в сказке Братьев Гримм </a:t>
            </a:r>
            <a:br>
              <a:rPr lang="ru-RU" sz="3600" smtClean="0"/>
            </a:br>
            <a:r>
              <a:rPr lang="ru-RU" sz="3600" smtClean="0"/>
              <a:t>«Бременские музыканты»?</a:t>
            </a:r>
          </a:p>
        </p:txBody>
      </p:sp>
      <p:pic>
        <p:nvPicPr>
          <p:cNvPr id="136198" name="Picture 6" descr="030"/>
          <p:cNvPicPr>
            <a:picLocks noGrp="1" noChangeAspect="1" noChangeArrowheads="1" noCrop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500063" y="2571750"/>
            <a:ext cx="2708275" cy="3611563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36195" name="Rectangle 3"/>
          <p:cNvSpPr>
            <a:spLocks noGrp="1" noChangeArrowheads="1"/>
          </p:cNvSpPr>
          <p:nvPr>
            <p:ph type="body" sz="half" idx="2"/>
          </p:nvPr>
        </p:nvSpPr>
        <p:spPr>
          <a:xfrm>
            <a:off x="4140200" y="1989138"/>
            <a:ext cx="4824413" cy="4525962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endParaRPr lang="ru-RU" sz="2800" smtClean="0">
              <a:latin typeface="Times New Roman" pitchFamily="18" charset="0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z="3600" smtClean="0">
                <a:latin typeface="Times New Roman" pitchFamily="18" charset="0"/>
              </a:rPr>
              <a:t>А. На скрипке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z="3600" smtClean="0">
                <a:latin typeface="Times New Roman" pitchFamily="18" charset="0"/>
              </a:rPr>
              <a:t>Б. На рояле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z="3600" smtClean="0">
                <a:latin typeface="Times New Roman" pitchFamily="18" charset="0"/>
              </a:rPr>
              <a:t>В. На губной гармошке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z="3600" smtClean="0">
                <a:latin typeface="Times New Roman" pitchFamily="18" charset="0"/>
              </a:rPr>
              <a:t>Г. На нервах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ru-RU" sz="3600" smtClean="0">
              <a:latin typeface="Times New Roman" pitchFamily="18" charset="0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z="3600" smtClean="0">
                <a:solidFill>
                  <a:srgbClr val="0033CC"/>
                </a:solidFill>
                <a:latin typeface="Times New Roman" pitchFamily="18" charset="0"/>
              </a:rPr>
              <a:t>А. На скрипке</a:t>
            </a: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36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36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36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36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36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136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136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0"/>
                            </p:stCondLst>
                            <p:childTnLst>
                              <p:par>
                                <p:cTn id="2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136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36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61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61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4" dur="1000"/>
                                        <p:tgtEl>
                                          <p:spTgt spid="1361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3600" smtClean="0"/>
              <a:t>Как кот Матроскин использовал найденный клад?</a:t>
            </a:r>
          </a:p>
        </p:txBody>
      </p:sp>
      <p:sp>
        <p:nvSpPr>
          <p:cNvPr id="14336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95288" y="1600200"/>
            <a:ext cx="6264275" cy="4924425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endParaRPr lang="ru-RU" sz="2800" smtClean="0"/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z="3600" smtClean="0">
                <a:latin typeface="Times New Roman" pitchFamily="18" charset="0"/>
              </a:rPr>
              <a:t>А. Купил корову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z="3600" smtClean="0">
                <a:latin typeface="Times New Roman" pitchFamily="18" charset="0"/>
              </a:rPr>
              <a:t>Б. Приобрел машину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z="3600" smtClean="0">
                <a:latin typeface="Times New Roman" pitchFamily="18" charset="0"/>
              </a:rPr>
              <a:t>В. Положил в банк под проценты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z="3600" smtClean="0">
                <a:latin typeface="Times New Roman" pitchFamily="18" charset="0"/>
              </a:rPr>
              <a:t>Г. Раздал бедным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ru-RU" sz="3600" smtClean="0">
              <a:latin typeface="Times New Roman" pitchFamily="18" charset="0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z="3600" smtClean="0">
                <a:solidFill>
                  <a:srgbClr val="0033CC"/>
                </a:solidFill>
                <a:latin typeface="Times New Roman" pitchFamily="18" charset="0"/>
              </a:rPr>
              <a:t>А. Купил корову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ru-RU" sz="3600" smtClean="0">
              <a:solidFill>
                <a:srgbClr val="0033CC"/>
              </a:solidFill>
              <a:latin typeface="Times New Roman" pitchFamily="18" charset="0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ru-RU" sz="2800" smtClean="0">
              <a:solidFill>
                <a:srgbClr val="0033CC"/>
              </a:solidFill>
            </a:endParaRPr>
          </a:p>
        </p:txBody>
      </p:sp>
      <p:pic>
        <p:nvPicPr>
          <p:cNvPr id="14340" name="Picture 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239263" y="3929066"/>
            <a:ext cx="3904737" cy="29289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43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43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43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43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43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43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1433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433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33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33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1433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428596" y="2214554"/>
            <a:ext cx="8143932" cy="2554545"/>
          </a:xfrm>
          <a:prstGeom prst="rect">
            <a:avLst/>
          </a:prstGeom>
          <a:noFill/>
          <a:scene3d>
            <a:camera prst="orthographicFront"/>
            <a:lightRig rig="flat" dir="tl">
              <a:rot lat="0" lon="0" rev="6600000"/>
            </a:lightRig>
          </a:scene3d>
          <a:sp3d>
            <a:bevelT/>
          </a:sp3d>
        </p:spPr>
        <p:txBody>
          <a:bodyPr>
            <a:spAutoFit/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8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Литературная </a:t>
            </a:r>
          </a:p>
          <a:p>
            <a:pPr algn="ctr">
              <a:defRPr/>
            </a:pPr>
            <a:r>
              <a:rPr lang="ru-RU" sz="8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викторина</a:t>
            </a:r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28775"/>
            <a:ext cx="8229600" cy="4497388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smtClean="0"/>
              <a:t>        </a:t>
            </a:r>
          </a:p>
          <a:p>
            <a:pPr eaLnBrk="1" hangingPunct="1">
              <a:buFontTx/>
              <a:buNone/>
            </a:pPr>
            <a:r>
              <a:rPr lang="ru-RU" smtClean="0"/>
              <a:t>        </a:t>
            </a:r>
            <a:r>
              <a:rPr lang="ru-RU" smtClean="0">
                <a:latin typeface="Times New Roman" pitchFamily="18" charset="0"/>
                <a:cs typeface="Times New Roman" pitchFamily="18" charset="0"/>
              </a:rPr>
              <a:t>В каком произведении кот обладал способностью постепенно исчезать в воздухе, оставляя после себя только свою неподражаемую улыбку? Как звали этого кота?</a:t>
            </a:r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5445125"/>
            <a:ext cx="8229600" cy="1071563"/>
          </a:xfrm>
        </p:spPr>
        <p:txBody>
          <a:bodyPr/>
          <a:lstStyle/>
          <a:p>
            <a:pPr eaLnBrk="1" hangingPunct="1"/>
            <a:r>
              <a:rPr lang="ru-RU" sz="3200" smtClean="0"/>
              <a:t>Л.Кэрролл «Алиса в стране Чудес».</a:t>
            </a:r>
            <a:br>
              <a:rPr lang="ru-RU" sz="3200" smtClean="0"/>
            </a:br>
            <a:r>
              <a:rPr lang="ru-RU" sz="3200" smtClean="0"/>
              <a:t>Чеширский кот</a:t>
            </a:r>
          </a:p>
        </p:txBody>
      </p:sp>
      <p:pic>
        <p:nvPicPr>
          <p:cNvPr id="47109" name="Picture 5" descr="06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755650" y="598488"/>
            <a:ext cx="7704138" cy="4321175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7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7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7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7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r>
              <a:rPr lang="ru-RU" smtClean="0">
                <a:latin typeface="Times New Roman" pitchFamily="18" charset="0"/>
                <a:cs typeface="Times New Roman" pitchFamily="18" charset="0"/>
              </a:rPr>
              <a:t>      «Ах, …, милая, как жаль, что тебя со мной нет. Правда, мышек в воздухе нет, но зато мошек хоть отбавляй! Интересно, едят ли кошки мошек?» - так говорила Алиса, героиня книги Л.Кэрролла «Алиса в стране чудес». </a:t>
            </a:r>
          </a:p>
          <a:p>
            <a:pPr eaLnBrk="1" hangingPunct="1">
              <a:buFontTx/>
              <a:buNone/>
            </a:pPr>
            <a:r>
              <a:rPr lang="ru-RU" smtClean="0">
                <a:latin typeface="Times New Roman" pitchFamily="18" charset="0"/>
                <a:cs typeface="Times New Roman" pitchFamily="18" charset="0"/>
              </a:rPr>
              <a:t>       Как же звали кошку Алисы?</a:t>
            </a:r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35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3789363"/>
            <a:ext cx="4038600" cy="15113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endParaRPr lang="ru-RU" smtClean="0"/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mtClean="0"/>
              <a:t>У Алисы была кошка Дина</a:t>
            </a:r>
          </a:p>
          <a:p>
            <a:pPr eaLnBrk="1" hangingPunct="1">
              <a:lnSpc>
                <a:spcPct val="90000"/>
              </a:lnSpc>
            </a:pPr>
            <a:endParaRPr lang="ru-RU" smtClean="0"/>
          </a:p>
        </p:txBody>
      </p:sp>
      <p:pic>
        <p:nvPicPr>
          <p:cNvPr id="17411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86200" y="500063"/>
            <a:ext cx="4767263" cy="507206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3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283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83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283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8355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684213" y="1628775"/>
            <a:ext cx="7920037" cy="3240088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z="2800" smtClean="0">
                <a:solidFill>
                  <a:schemeClr val="tx2"/>
                </a:solidFill>
              </a:rPr>
              <a:t>  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z="2800" smtClean="0">
                <a:solidFill>
                  <a:schemeClr val="tx2"/>
                </a:solidFill>
              </a:rPr>
              <a:t>        </a:t>
            </a:r>
            <a:r>
              <a:rPr lang="ru-RU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Белый кролик с красными глазами, пробежавший мимо Алисы, не удивил девочку. Но что-то все-таки заставило ее броситься за ним вслед. Что же вызвало любопытство Алисы?</a:t>
            </a:r>
            <a:br>
              <a:rPr lang="ru-RU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12228560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427538" y="333375"/>
            <a:ext cx="4305300" cy="3743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sp>
        <p:nvSpPr>
          <p:cNvPr id="4102" name="WordArt 6"/>
          <p:cNvSpPr>
            <a:spLocks noChangeArrowheads="1" noChangeShapeType="1" noTextEdit="1"/>
          </p:cNvSpPr>
          <p:nvPr/>
        </p:nvSpPr>
        <p:spPr bwMode="auto">
          <a:xfrm>
            <a:off x="611188" y="692150"/>
            <a:ext cx="3168650" cy="208915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60583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Arial"/>
                <a:cs typeface="Arial"/>
              </a:rPr>
              <a:t>Про котов</a:t>
            </a:r>
          </a:p>
        </p:txBody>
      </p:sp>
      <p:sp>
        <p:nvSpPr>
          <p:cNvPr id="4103" name="WordArt 7"/>
          <p:cNvSpPr>
            <a:spLocks noChangeArrowheads="1" noChangeShapeType="1" noTextEdit="1"/>
          </p:cNvSpPr>
          <p:nvPr/>
        </p:nvSpPr>
        <p:spPr bwMode="auto">
          <a:xfrm>
            <a:off x="5003800" y="4797425"/>
            <a:ext cx="3313113" cy="1584325"/>
          </a:xfrm>
          <a:prstGeom prst="rect">
            <a:avLst/>
          </a:prstGeom>
        </p:spPr>
        <p:txBody>
          <a:bodyPr wrap="none" fromWordArt="1">
            <a:prstTxWarp prst="textSlantDown">
              <a:avLst>
                <a:gd name="adj" fmla="val 44444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33CC"/>
                </a:solidFill>
                <a:latin typeface="Arial"/>
                <a:cs typeface="Arial"/>
              </a:rPr>
              <a:t>и кроликов</a:t>
            </a:r>
          </a:p>
        </p:txBody>
      </p:sp>
      <p:graphicFrame>
        <p:nvGraphicFramePr>
          <p:cNvPr id="4099" name="Object 3"/>
          <p:cNvGraphicFramePr>
            <a:graphicFrameLocks noChangeAspect="1"/>
          </p:cNvGraphicFramePr>
          <p:nvPr>
            <p:ph type="subTitle" idx="1"/>
          </p:nvPr>
        </p:nvGraphicFramePr>
        <p:xfrm>
          <a:off x="285750" y="3286125"/>
          <a:ext cx="4248150" cy="3176588"/>
        </p:xfrm>
        <a:graphic>
          <a:graphicData uri="http://schemas.openxmlformats.org/presentationml/2006/ole">
            <p:oleObj spid="_x0000_s1026" name="Фотография Photo Editor" r:id="rId6" imgW="3809524" imgH="2847619" progId="">
              <p:embed/>
            </p:oleObj>
          </a:graphicData>
        </a:graphic>
      </p:graphicFrame>
      <p:pic>
        <p:nvPicPr>
          <p:cNvPr id="6" name="17774eb4e63cmp3._[mp3ex.net]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7"/>
          <a:srcRect/>
          <a:stretch>
            <a:fillRect/>
          </a:stretch>
        </p:blipFill>
        <p:spPr bwMode="auto">
          <a:xfrm>
            <a:off x="8358188" y="62865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12" showWhenStopped="0">
                <p:cTn id="3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102" grpId="0" animBg="1"/>
      <p:bldP spid="410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81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323850" y="1557338"/>
            <a:ext cx="4038600" cy="4525962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sz="1800" smtClean="0"/>
              <a:t>          </a:t>
            </a:r>
          </a:p>
          <a:p>
            <a:pPr eaLnBrk="1" hangingPunct="1">
              <a:buFontTx/>
              <a:buNone/>
            </a:pPr>
            <a:r>
              <a:rPr lang="ru-RU" sz="1800" smtClean="0"/>
              <a:t>         </a:t>
            </a:r>
            <a:r>
              <a:rPr lang="ru-RU" smtClean="0"/>
              <a:t>Алиса «никогда раньше не видела кролика с часами, да еще с жилетным карманом в придачу!»</a:t>
            </a:r>
          </a:p>
        </p:txBody>
      </p:sp>
      <p:pic>
        <p:nvPicPr>
          <p:cNvPr id="19459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57750" y="428625"/>
            <a:ext cx="3757613" cy="58674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01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01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01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018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018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018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81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3600" smtClean="0"/>
              <a:t/>
            </a:r>
            <a:br>
              <a:rPr lang="ru-RU" sz="3600" smtClean="0"/>
            </a:br>
            <a:endParaRPr lang="ru-RU" sz="3600" smtClean="0"/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28775"/>
            <a:ext cx="8229600" cy="4497388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smtClean="0"/>
              <a:t>        </a:t>
            </a:r>
          </a:p>
          <a:p>
            <a:pPr eaLnBrk="1" hangingPunct="1">
              <a:buFontTx/>
              <a:buNone/>
            </a:pPr>
            <a:r>
              <a:rPr lang="ru-RU" smtClean="0"/>
              <a:t>        </a:t>
            </a:r>
            <a:r>
              <a:rPr lang="ru-RU" smtClean="0">
                <a:latin typeface="Times New Roman" pitchFamily="18" charset="0"/>
                <a:cs typeface="Times New Roman" pitchFamily="18" charset="0"/>
              </a:rPr>
              <a:t>Мышь Соня, Болванщик и …  Кто же был третьим в этой компании, которая способна была устроить безумное чаепитие? </a:t>
            </a:r>
          </a:p>
          <a:p>
            <a:pPr eaLnBrk="1" hangingPunct="1">
              <a:buFontTx/>
              <a:buNone/>
            </a:pPr>
            <a:r>
              <a:rPr lang="ru-RU" smtClean="0">
                <a:latin typeface="Times New Roman" pitchFamily="18" charset="0"/>
                <a:cs typeface="Times New Roman" pitchFamily="18" charset="0"/>
              </a:rPr>
              <a:t>       (Л.Кэрролл «Алиса в стране Чудес»).</a:t>
            </a:r>
          </a:p>
          <a:p>
            <a:pPr eaLnBrk="1" hangingPunct="1">
              <a:buFontTx/>
              <a:buNone/>
            </a:pPr>
            <a:r>
              <a:rPr lang="ru-RU" smtClean="0">
                <a:latin typeface="Times New Roman" pitchFamily="18" charset="0"/>
                <a:cs typeface="Times New Roman" pitchFamily="18" charset="0"/>
              </a:rPr>
              <a:t>   </a:t>
            </a:r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5589588"/>
            <a:ext cx="8229600" cy="935037"/>
          </a:xfrm>
        </p:spPr>
        <p:txBody>
          <a:bodyPr/>
          <a:lstStyle/>
          <a:p>
            <a:pPr eaLnBrk="1" hangingPunct="1"/>
            <a:r>
              <a:rPr lang="ru-RU" sz="3200" smtClean="0"/>
              <a:t>Мартовский Заяц</a:t>
            </a:r>
          </a:p>
        </p:txBody>
      </p:sp>
      <p:pic>
        <p:nvPicPr>
          <p:cNvPr id="23555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30813" y="-7358063"/>
            <a:ext cx="13125450" cy="9944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8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14438" y="490538"/>
            <a:ext cx="6521450" cy="493871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40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40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4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3"/>
          <p:cNvSpPr>
            <a:spLocks noGrp="1" noChangeArrowheads="1"/>
          </p:cNvSpPr>
          <p:nvPr>
            <p:ph type="body" sz="half" idx="2"/>
          </p:nvPr>
        </p:nvSpPr>
        <p:spPr>
          <a:xfrm>
            <a:off x="457200" y="1700213"/>
            <a:ext cx="8229600" cy="4608512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sz="2400" smtClean="0"/>
              <a:t>        </a:t>
            </a:r>
            <a:r>
              <a:rPr lang="ru-RU" smtClean="0">
                <a:latin typeface="Times New Roman" pitchFamily="18" charset="0"/>
                <a:cs typeface="Times New Roman" pitchFamily="18" charset="0"/>
              </a:rPr>
              <a:t>В число бременских музыкантов, как известно, входили осел, собака, кот и петух. Каждый из них должен был играть на своем инструменте. Что должен был делать кот? </a:t>
            </a:r>
          </a:p>
          <a:p>
            <a:pPr eaLnBrk="1" hangingPunct="1">
              <a:buFontTx/>
              <a:buNone/>
            </a:pPr>
            <a:r>
              <a:rPr lang="ru-RU" smtClean="0">
                <a:latin typeface="Times New Roman" pitchFamily="18" charset="0"/>
                <a:cs typeface="Times New Roman" pitchFamily="18" charset="0"/>
              </a:rPr>
              <a:t>        (Братья Гримм </a:t>
            </a:r>
          </a:p>
          <a:p>
            <a:pPr eaLnBrk="1" hangingPunct="1">
              <a:buFontTx/>
              <a:buNone/>
            </a:pPr>
            <a:r>
              <a:rPr lang="ru-RU" smtClean="0">
                <a:latin typeface="Times New Roman" pitchFamily="18" charset="0"/>
                <a:cs typeface="Times New Roman" pitchFamily="18" charset="0"/>
              </a:rPr>
              <a:t>        «Бременские музыканты»)</a:t>
            </a:r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rotWithShape="0">
          <a:gsLst>
            <a:gs pos="0">
              <a:srgbClr val="FFFFFF"/>
            </a:gs>
            <a:gs pos="100000">
              <a:srgbClr val="0099FF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1" name="Rectangle 3"/>
          <p:cNvSpPr>
            <a:spLocks noGrp="1" noChangeArrowheads="1"/>
          </p:cNvSpPr>
          <p:nvPr>
            <p:ph type="body" sz="half" idx="2"/>
          </p:nvPr>
        </p:nvSpPr>
        <p:spPr>
          <a:xfrm>
            <a:off x="457200" y="5589588"/>
            <a:ext cx="8229600" cy="1008062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smtClean="0"/>
              <a:t>Кот должен был петь и играть на скрипке.</a:t>
            </a:r>
          </a:p>
          <a:p>
            <a:pPr algn="ctr" eaLnBrk="1" hangingPunct="1">
              <a:buFontTx/>
              <a:buNone/>
            </a:pPr>
            <a:endParaRPr lang="ru-RU" smtClean="0"/>
          </a:p>
        </p:txBody>
      </p:sp>
      <p:pic>
        <p:nvPicPr>
          <p:cNvPr id="23555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0188" y="571500"/>
            <a:ext cx="6096000" cy="4572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34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34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34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ctr" eaLnBrk="1" hangingPunct="1">
              <a:buFontTx/>
              <a:buNone/>
            </a:pPr>
            <a:r>
              <a:rPr lang="ru-RU" smtClean="0"/>
              <a:t>   Прочитайте отрывок.</a:t>
            </a:r>
          </a:p>
          <a:p>
            <a:pPr eaLnBrk="1" hangingPunct="1">
              <a:buFontTx/>
              <a:buNone/>
            </a:pPr>
            <a:r>
              <a:rPr lang="ru-RU" smtClean="0"/>
              <a:t>   </a:t>
            </a:r>
          </a:p>
          <a:p>
            <a:pPr eaLnBrk="1" hangingPunct="1">
              <a:buFontTx/>
              <a:buNone/>
            </a:pPr>
            <a:endParaRPr lang="ru-RU" smtClean="0"/>
          </a:p>
          <a:p>
            <a:pPr eaLnBrk="1" hangingPunct="1">
              <a:buFontTx/>
              <a:buNone/>
            </a:pPr>
            <a:r>
              <a:rPr lang="ru-RU" smtClean="0"/>
              <a:t> </a:t>
            </a:r>
          </a:p>
        </p:txBody>
      </p:sp>
      <p:pic>
        <p:nvPicPr>
          <p:cNvPr id="26627" name="Picture 4" descr="C:\Documents and Settings\Admin\Мои документы\Мои рисунки\e2bebd5d3cef6872b99d792b8a7bd511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62300" y="2500313"/>
            <a:ext cx="2552700" cy="2962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571500"/>
            <a:ext cx="8291512" cy="5786438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2400" b="1" smtClean="0"/>
              <a:t>          </a:t>
            </a:r>
            <a:r>
              <a:rPr lang="ru-RU" sz="2800" b="1" smtClean="0">
                <a:latin typeface="Times New Roman" pitchFamily="18" charset="0"/>
                <a:cs typeface="Times New Roman" pitchFamily="18" charset="0"/>
              </a:rPr>
              <a:t>Тут он наклонился, сунул голову в нору и крикнул: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2800" b="1" smtClean="0">
                <a:latin typeface="Times New Roman" pitchFamily="18" charset="0"/>
                <a:cs typeface="Times New Roman" pitchFamily="18" charset="0"/>
              </a:rPr>
              <a:t>     - Эй! Кто-нибудь дома?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2800" b="1" smtClean="0">
                <a:latin typeface="Times New Roman" pitchFamily="18" charset="0"/>
                <a:cs typeface="Times New Roman" pitchFamily="18" charset="0"/>
              </a:rPr>
              <a:t>     Вместо ответа послышалась какая-то возня, а потом снова стало тихо.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2800" b="1" smtClean="0">
                <a:latin typeface="Times New Roman" pitchFamily="18" charset="0"/>
                <a:cs typeface="Times New Roman" pitchFamily="18" charset="0"/>
              </a:rPr>
              <a:t>     - Я спросил: «Эй! Кто-нибудь дома?» - повторил (он) громко-громко.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2800" b="1" smtClean="0">
                <a:latin typeface="Times New Roman" pitchFamily="18" charset="0"/>
                <a:cs typeface="Times New Roman" pitchFamily="18" charset="0"/>
              </a:rPr>
              <a:t>     - Нет! – ответил чей-то голос. – и незачем так орать, - прибавил он, - я и в первый раз прекрасно тебя понял.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2800" b="1" smtClean="0">
                <a:latin typeface="Times New Roman" pitchFamily="18" charset="0"/>
                <a:cs typeface="Times New Roman" pitchFamily="18" charset="0"/>
              </a:rPr>
              <a:t>     - Простите! – сказал (он). – А что, совсем-совсем никого дома нет?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2800" b="1" smtClean="0">
                <a:latin typeface="Times New Roman" pitchFamily="18" charset="0"/>
                <a:cs typeface="Times New Roman" pitchFamily="18" charset="0"/>
              </a:rPr>
              <a:t>     - Совсем-совсем никого! – отвечал голос.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ru-RU" sz="2800" b="1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2400" b="1" smtClean="0">
                <a:latin typeface="Times New Roman" pitchFamily="18" charset="0"/>
                <a:cs typeface="Times New Roman" pitchFamily="18" charset="0"/>
              </a:rPr>
              <a:t>    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blipFill dpi="0" rotWithShape="1">
          <a:blip r:embed="rId2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Содержимое 2"/>
          <p:cNvSpPr>
            <a:spLocks noGrp="1"/>
          </p:cNvSpPr>
          <p:nvPr>
            <p:ph idx="1"/>
          </p:nvPr>
        </p:nvSpPr>
        <p:spPr>
          <a:xfrm>
            <a:off x="457200" y="2214563"/>
            <a:ext cx="8229600" cy="3643312"/>
          </a:xfrm>
        </p:spPr>
        <p:txBody>
          <a:bodyPr/>
          <a:lstStyle/>
          <a:p>
            <a:pPr>
              <a:buFontTx/>
              <a:buNone/>
            </a:pPr>
            <a:r>
              <a:rPr lang="ru-RU" smtClean="0"/>
              <a:t>     </a:t>
            </a:r>
            <a:r>
              <a:rPr lang="ru-RU" smtClean="0">
                <a:latin typeface="Times New Roman" pitchFamily="18" charset="0"/>
                <a:cs typeface="Times New Roman" pitchFamily="18" charset="0"/>
              </a:rPr>
              <a:t>Из какого произведения этот отрывок? </a:t>
            </a:r>
          </a:p>
          <a:p>
            <a:pPr>
              <a:buFontTx/>
              <a:buNone/>
            </a:pPr>
            <a:r>
              <a:rPr lang="ru-RU" smtClean="0">
                <a:latin typeface="Times New Roman" pitchFamily="18" charset="0"/>
                <a:cs typeface="Times New Roman" pitchFamily="18" charset="0"/>
              </a:rPr>
              <a:t>      Кто автор данного произведения? </a:t>
            </a:r>
          </a:p>
          <a:p>
            <a:pPr>
              <a:buFontTx/>
              <a:buNone/>
            </a:pPr>
            <a:r>
              <a:rPr lang="ru-RU" smtClean="0">
                <a:latin typeface="Times New Roman" pitchFamily="18" charset="0"/>
                <a:cs typeface="Times New Roman" pitchFamily="18" charset="0"/>
              </a:rPr>
              <a:t>      Назовите героев разговора. </a:t>
            </a:r>
          </a:p>
          <a:p>
            <a:pPr>
              <a:buFontTx/>
              <a:buNone/>
            </a:pPr>
            <a:r>
              <a:rPr lang="ru-RU" smtClean="0">
                <a:latin typeface="Times New Roman" pitchFamily="18" charset="0"/>
                <a:cs typeface="Times New Roman" pitchFamily="18" charset="0"/>
              </a:rPr>
              <a:t>      Чем этот поход в гости закончился для одного из них?</a:t>
            </a:r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5" name="Rectangle 3"/>
          <p:cNvSpPr>
            <a:spLocks noGrp="1" noChangeArrowheads="1"/>
          </p:cNvSpPr>
          <p:nvPr>
            <p:ph type="body" sz="half" idx="3"/>
          </p:nvPr>
        </p:nvSpPr>
        <p:spPr>
          <a:xfrm>
            <a:off x="395288" y="4643438"/>
            <a:ext cx="8424862" cy="1881187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2000" smtClean="0"/>
              <a:t>        </a:t>
            </a:r>
          </a:p>
          <a:p>
            <a:pPr algn="ctr" eaLnBrk="1" hangingPunct="1">
              <a:lnSpc>
                <a:spcPct val="80000"/>
              </a:lnSpc>
              <a:buFontTx/>
              <a:buNone/>
            </a:pPr>
            <a:r>
              <a:rPr lang="ru-RU" sz="2000" smtClean="0"/>
              <a:t>     </a:t>
            </a:r>
            <a:r>
              <a:rPr lang="ru-RU" smtClean="0"/>
              <a:t>Алан Александр Милн «Винни-Пух и все-все-все». </a:t>
            </a:r>
          </a:p>
          <a:p>
            <a:pPr algn="ctr" eaLnBrk="1" hangingPunct="1">
              <a:lnSpc>
                <a:spcPct val="80000"/>
              </a:lnSpc>
              <a:buFontTx/>
              <a:buNone/>
            </a:pPr>
            <a:r>
              <a:rPr lang="ru-RU" smtClean="0"/>
              <a:t>   Герои: Винни-Пух и Кролик.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2400" smtClean="0"/>
              <a:t>        </a:t>
            </a:r>
          </a:p>
        </p:txBody>
      </p:sp>
      <p:pic>
        <p:nvPicPr>
          <p:cNvPr id="43011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57375" y="500063"/>
            <a:ext cx="5453063" cy="4089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98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98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98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98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98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98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430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875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9" name="Rectangle 3"/>
          <p:cNvSpPr>
            <a:spLocks noGrp="1" noChangeArrowheads="1"/>
          </p:cNvSpPr>
          <p:nvPr>
            <p:ph type="body" sz="half" idx="2"/>
          </p:nvPr>
        </p:nvSpPr>
        <p:spPr>
          <a:xfrm>
            <a:off x="323850" y="5013325"/>
            <a:ext cx="8569325" cy="1439863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ru-RU" smtClean="0"/>
              <a:t>  Поход в гости закончился для Винни-Пуха тем, что он так наелся, что застрял в норе Кролика.</a:t>
            </a:r>
          </a:p>
          <a:p>
            <a:pPr eaLnBrk="1" hangingPunct="1">
              <a:buFontTx/>
              <a:buNone/>
            </a:pPr>
            <a:endParaRPr lang="ru-RU" smtClean="0"/>
          </a:p>
        </p:txBody>
      </p:sp>
      <p:pic>
        <p:nvPicPr>
          <p:cNvPr id="96264" name="Picture 8" descr="1187300316_vinny01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000232" y="571480"/>
            <a:ext cx="5259388" cy="4046538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6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962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962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62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259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WordArt 5"/>
          <p:cNvSpPr>
            <a:spLocks noChangeArrowheads="1" noChangeShapeType="1" noTextEdit="1"/>
          </p:cNvSpPr>
          <p:nvPr/>
        </p:nvSpPr>
        <p:spPr bwMode="auto">
          <a:xfrm>
            <a:off x="323850" y="4076700"/>
            <a:ext cx="8424863" cy="1873250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33333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Times New Roman"/>
                <a:cs typeface="Times New Roman"/>
              </a:rPr>
              <a:t>Для детей</a:t>
            </a:r>
          </a:p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Times New Roman"/>
                <a:cs typeface="Times New Roman"/>
              </a:rPr>
              <a:t>от 7 до 70 лет</a:t>
            </a:r>
          </a:p>
        </p:txBody>
      </p:sp>
      <p:sp>
        <p:nvSpPr>
          <p:cNvPr id="4099" name="WordArt 8"/>
          <p:cNvSpPr>
            <a:spLocks noChangeArrowheads="1" noChangeShapeType="1" noTextEdit="1"/>
          </p:cNvSpPr>
          <p:nvPr/>
        </p:nvSpPr>
        <p:spPr bwMode="auto">
          <a:xfrm>
            <a:off x="971550" y="1628775"/>
            <a:ext cx="7200900" cy="11525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Times New Roman"/>
                <a:cs typeface="Times New Roman"/>
              </a:rPr>
              <a:t>Викторина</a:t>
            </a:r>
          </a:p>
        </p:txBody>
      </p:sp>
      <p:pic>
        <p:nvPicPr>
          <p:cNvPr id="4100" name="Picture 9" descr="animal1"/>
          <p:cNvPicPr>
            <a:picLocks noGrp="1" noChangeAspect="1" noChangeArrowheads="1" noCrop="1"/>
          </p:cNvPicPr>
          <p:nvPr>
            <p:ph/>
          </p:nvPr>
        </p:nvPicPr>
        <p:blipFill>
          <a:blip r:embed="rId2"/>
          <a:srcRect/>
          <a:stretch>
            <a:fillRect/>
          </a:stretch>
        </p:blipFill>
        <p:spPr>
          <a:xfrm>
            <a:off x="6453188" y="2781300"/>
            <a:ext cx="2690812" cy="4076700"/>
          </a:xfrm>
          <a:noFill/>
        </p:spPr>
      </p:pic>
    </p:spTree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42938" y="1643063"/>
            <a:ext cx="8075612" cy="3357562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smtClean="0"/>
              <a:t>   </a:t>
            </a:r>
          </a:p>
          <a:p>
            <a:pPr eaLnBrk="1" hangingPunct="1">
              <a:buFontTx/>
              <a:buNone/>
            </a:pPr>
            <a:r>
              <a:rPr lang="ru-RU" smtClean="0">
                <a:latin typeface="Times New Roman" pitchFamily="18" charset="0"/>
                <a:cs typeface="Times New Roman" pitchFamily="18" charset="0"/>
              </a:rPr>
              <a:t>        Как заяц помог Ивану-царевичу погубить Кощея Бессмертного и вернуть Василису Премудрую? </a:t>
            </a:r>
          </a:p>
          <a:p>
            <a:pPr eaLnBrk="1" hangingPunct="1">
              <a:buFontTx/>
              <a:buNone/>
            </a:pPr>
            <a:r>
              <a:rPr lang="ru-RU" smtClean="0">
                <a:latin typeface="Times New Roman" pitchFamily="18" charset="0"/>
                <a:cs typeface="Times New Roman" pitchFamily="18" charset="0"/>
              </a:rPr>
              <a:t>      (Русская народная сказка «Царевна -лягушка»)</a:t>
            </a:r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rotWithShape="0">
          <a:gsLst>
            <a:gs pos="0">
              <a:srgbClr val="FFFFFF"/>
            </a:gs>
            <a:gs pos="100000">
              <a:srgbClr val="0099FF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50825" y="1714500"/>
            <a:ext cx="4043363" cy="4484688"/>
          </a:xfrm>
        </p:spPr>
        <p:txBody>
          <a:bodyPr/>
          <a:lstStyle/>
          <a:p>
            <a:pPr eaLnBrk="1" hangingPunct="1">
              <a:buFontTx/>
              <a:buNone/>
            </a:pPr>
            <a:endParaRPr lang="ru-RU" sz="2800" smtClean="0"/>
          </a:p>
          <a:p>
            <a:pPr eaLnBrk="1" hangingPunct="1">
              <a:buFontTx/>
              <a:buNone/>
            </a:pPr>
            <a:r>
              <a:rPr lang="ru-RU" sz="2800" smtClean="0"/>
              <a:t>        </a:t>
            </a:r>
            <a:r>
              <a:rPr lang="ru-RU" smtClean="0"/>
              <a:t>Заяц, которого пожалел Иван-Царевич, догнал другого зайца, внутри которого была утка.</a:t>
            </a:r>
          </a:p>
        </p:txBody>
      </p:sp>
      <p:pic>
        <p:nvPicPr>
          <p:cNvPr id="25603" name="Picture 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429125" y="500063"/>
            <a:ext cx="4365625" cy="558006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83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83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83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1" grpId="0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00063" y="1571625"/>
            <a:ext cx="8229600" cy="4268788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smtClean="0"/>
              <a:t>       </a:t>
            </a:r>
          </a:p>
          <a:p>
            <a:pPr eaLnBrk="1" hangingPunct="1">
              <a:buFontTx/>
              <a:buNone/>
            </a:pPr>
            <a:r>
              <a:rPr lang="ru-RU" smtClean="0"/>
              <a:t>        </a:t>
            </a:r>
            <a:r>
              <a:rPr lang="ru-RU" smtClean="0">
                <a:latin typeface="Times New Roman" pitchFamily="18" charset="0"/>
                <a:cs typeface="Times New Roman" pitchFamily="18" charset="0"/>
              </a:rPr>
              <a:t>Почему Мартынка, герой русской народной сказки «Волшебное кольцо», купил вместо хлеба кота? </a:t>
            </a:r>
          </a:p>
          <a:p>
            <a:pPr eaLnBrk="1" hangingPunct="1">
              <a:buFontTx/>
              <a:buNone/>
            </a:pPr>
            <a:r>
              <a:rPr lang="ru-RU" smtClean="0">
                <a:latin typeface="Times New Roman" pitchFamily="18" charset="0"/>
                <a:cs typeface="Times New Roman" pitchFamily="18" charset="0"/>
              </a:rPr>
              <a:t>        Как этот кот помог Мартынке в дальнейшем?</a:t>
            </a:r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854" name="Picture 6" descr="volshebnoe_kolco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692275" y="476250"/>
            <a:ext cx="5759450" cy="4321175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8851" name="Rectangle 3"/>
          <p:cNvSpPr>
            <a:spLocks noGrp="1" noChangeArrowheads="1"/>
          </p:cNvSpPr>
          <p:nvPr>
            <p:ph type="body" sz="half" idx="2"/>
          </p:nvPr>
        </p:nvSpPr>
        <p:spPr>
          <a:xfrm>
            <a:off x="395288" y="5229225"/>
            <a:ext cx="8291512" cy="1295400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ru-RU" sz="2800" smtClean="0"/>
              <a:t>        </a:t>
            </a:r>
            <a:r>
              <a:rPr lang="ru-RU" smtClean="0"/>
              <a:t>Мартынка выкупил кота у мальчишки, который собирался его топить. </a:t>
            </a:r>
          </a:p>
          <a:p>
            <a:pPr eaLnBrk="1" hangingPunct="1">
              <a:buFontTx/>
              <a:buNone/>
            </a:pPr>
            <a:r>
              <a:rPr lang="ru-RU" sz="2800" smtClean="0"/>
              <a:t>        </a:t>
            </a:r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88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88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788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88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88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88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88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851" grpId="0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52" name="Rectangle 8"/>
          <p:cNvSpPr>
            <a:spLocks noGrp="1" noChangeArrowheads="1"/>
          </p:cNvSpPr>
          <p:nvPr>
            <p:ph type="body" sz="half" idx="2"/>
          </p:nvPr>
        </p:nvSpPr>
        <p:spPr>
          <a:xfrm>
            <a:off x="468313" y="4941888"/>
            <a:ext cx="8218487" cy="1511300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ru-RU" sz="2800" smtClean="0"/>
              <a:t>    Позднее кот Васька вместе с псом Журкой (которого тоже спас Мартынка) помог хозяину вернуть волшебное кольцо.</a:t>
            </a:r>
          </a:p>
          <a:p>
            <a:pPr eaLnBrk="1" hangingPunct="1"/>
            <a:endParaRPr lang="ru-RU" sz="2800" smtClean="0"/>
          </a:p>
          <a:p>
            <a:pPr eaLnBrk="1" hangingPunct="1">
              <a:buFontTx/>
              <a:buNone/>
            </a:pPr>
            <a:endParaRPr lang="ru-RU" sz="2800" smtClean="0"/>
          </a:p>
        </p:txBody>
      </p:sp>
      <p:pic>
        <p:nvPicPr>
          <p:cNvPr id="28675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28813" y="571500"/>
            <a:ext cx="5453062" cy="4089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85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85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85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8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552" grpId="0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628775"/>
            <a:ext cx="8280400" cy="4497388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smtClean="0"/>
              <a:t>        </a:t>
            </a:r>
          </a:p>
          <a:p>
            <a:pPr algn="ctr" eaLnBrk="1" hangingPunct="1">
              <a:buFontTx/>
              <a:buNone/>
            </a:pPr>
            <a:r>
              <a:rPr lang="ru-RU" smtClean="0"/>
              <a:t> </a:t>
            </a:r>
            <a:r>
              <a:rPr lang="ru-RU" smtClean="0">
                <a:latin typeface="Times New Roman" pitchFamily="18" charset="0"/>
                <a:cs typeface="Times New Roman" pitchFamily="18" charset="0"/>
              </a:rPr>
              <a:t>В каком произведении кошка постоянно повторяла фразу: </a:t>
            </a:r>
          </a:p>
          <a:p>
            <a:pPr algn="ctr" eaLnBrk="1" hangingPunct="1">
              <a:buFontTx/>
              <a:buNone/>
            </a:pPr>
            <a:r>
              <a:rPr lang="ru-RU" smtClean="0">
                <a:latin typeface="Times New Roman" pitchFamily="18" charset="0"/>
                <a:cs typeface="Times New Roman" pitchFamily="18" charset="0"/>
              </a:rPr>
              <a:t>«Пр-равильно говоришь. Пр-равильно»?      </a:t>
            </a:r>
          </a:p>
          <a:p>
            <a:pPr algn="ctr" eaLnBrk="1" hangingPunct="1">
              <a:buFontTx/>
              <a:buNone/>
            </a:pPr>
            <a:r>
              <a:rPr lang="ru-RU" smtClean="0">
                <a:latin typeface="Times New Roman" pitchFamily="18" charset="0"/>
                <a:cs typeface="Times New Roman" pitchFamily="18" charset="0"/>
              </a:rPr>
              <a:t>       Как звали эту кошку?</a:t>
            </a:r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60" name="Picture 4" descr="kopit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143108" y="428604"/>
            <a:ext cx="4792662" cy="4824413"/>
          </a:xfr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0659" name="Rectangle 3"/>
          <p:cNvSpPr>
            <a:spLocks noGrp="1" noChangeArrowheads="1"/>
          </p:cNvSpPr>
          <p:nvPr>
            <p:ph type="body" sz="half" idx="2"/>
          </p:nvPr>
        </p:nvSpPr>
        <p:spPr>
          <a:xfrm>
            <a:off x="457200" y="5373688"/>
            <a:ext cx="8229600" cy="1223962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endParaRPr lang="ru-RU" sz="2000" smtClean="0"/>
          </a:p>
          <a:p>
            <a:pPr algn="ctr" eaLnBrk="1" hangingPunct="1">
              <a:lnSpc>
                <a:spcPct val="80000"/>
              </a:lnSpc>
              <a:buFontTx/>
              <a:buNone/>
            </a:pPr>
            <a:r>
              <a:rPr lang="ru-RU" smtClean="0"/>
              <a:t>П.П.Бажов «Серебряное копытце». </a:t>
            </a:r>
          </a:p>
          <a:p>
            <a:pPr algn="ctr" eaLnBrk="1" hangingPunct="1">
              <a:lnSpc>
                <a:spcPct val="80000"/>
              </a:lnSpc>
              <a:buFontTx/>
              <a:buNone/>
            </a:pPr>
            <a:r>
              <a:rPr lang="ru-RU" smtClean="0"/>
              <a:t>Кошка Муренка</a:t>
            </a:r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06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06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06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06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06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06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706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476250"/>
            <a:ext cx="8496300" cy="6381750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1200" smtClean="0"/>
              <a:t>  </a:t>
            </a:r>
          </a:p>
          <a:p>
            <a:pPr algn="ctr" eaLnBrk="1" hangingPunct="1">
              <a:lnSpc>
                <a:spcPct val="80000"/>
              </a:lnSpc>
              <a:buFontTx/>
              <a:buNone/>
            </a:pPr>
            <a:r>
              <a:rPr lang="ru-RU" sz="1200" smtClean="0"/>
              <a:t>    </a:t>
            </a:r>
          </a:p>
          <a:p>
            <a:pPr algn="ctr" eaLnBrk="1" hangingPunct="1">
              <a:lnSpc>
                <a:spcPct val="80000"/>
              </a:lnSpc>
              <a:buFontTx/>
              <a:buNone/>
            </a:pPr>
            <a:r>
              <a:rPr lang="ru-RU" sz="1200" smtClean="0"/>
              <a:t>         </a:t>
            </a:r>
            <a:r>
              <a:rPr lang="ru-RU" sz="2400" smtClean="0">
                <a:latin typeface="Times New Roman" pitchFamily="18" charset="0"/>
                <a:cs typeface="Times New Roman" pitchFamily="18" charset="0"/>
              </a:rPr>
              <a:t>Перед вами отрывок из известного стихотворения А.Л.Барто «Дело было в январе». Как же удалось </a:t>
            </a:r>
          </a:p>
          <a:p>
            <a:pPr algn="ctr" eaLnBrk="1" hangingPunct="1">
              <a:lnSpc>
                <a:spcPct val="80000"/>
              </a:lnSpc>
              <a:buFontTx/>
              <a:buNone/>
            </a:pPr>
            <a:r>
              <a:rPr lang="ru-RU" sz="2400" smtClean="0">
                <a:latin typeface="Times New Roman" pitchFamily="18" charset="0"/>
                <a:cs typeface="Times New Roman" pitchFamily="18" charset="0"/>
              </a:rPr>
              <a:t>зайчатам обмануть волка и не попасть к нему в лапы?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ru-RU" sz="2400" smtClean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lnSpc>
                <a:spcPct val="80000"/>
              </a:lnSpc>
              <a:buFontTx/>
              <a:buNone/>
            </a:pPr>
            <a:r>
              <a:rPr lang="ru-RU" sz="2400" smtClean="0">
                <a:latin typeface="Times New Roman" pitchFamily="18" charset="0"/>
                <a:cs typeface="Times New Roman" pitchFamily="18" charset="0"/>
              </a:rPr>
              <a:t>Дело было в январе,</a:t>
            </a:r>
          </a:p>
          <a:p>
            <a:pPr algn="ctr" eaLnBrk="1" hangingPunct="1">
              <a:lnSpc>
                <a:spcPct val="80000"/>
              </a:lnSpc>
              <a:buFontTx/>
              <a:buNone/>
            </a:pPr>
            <a:r>
              <a:rPr lang="ru-RU" sz="2400" smtClean="0">
                <a:latin typeface="Times New Roman" pitchFamily="18" charset="0"/>
                <a:cs typeface="Times New Roman" pitchFamily="18" charset="0"/>
              </a:rPr>
              <a:t>Стояла елка на горе,</a:t>
            </a:r>
          </a:p>
          <a:p>
            <a:pPr algn="ctr" eaLnBrk="1" hangingPunct="1">
              <a:lnSpc>
                <a:spcPct val="80000"/>
              </a:lnSpc>
              <a:buFontTx/>
              <a:buNone/>
            </a:pPr>
            <a:r>
              <a:rPr lang="ru-RU" sz="2400" smtClean="0">
                <a:latin typeface="Times New Roman" pitchFamily="18" charset="0"/>
                <a:cs typeface="Times New Roman" pitchFamily="18" charset="0"/>
              </a:rPr>
              <a:t>А возле этой елки</a:t>
            </a:r>
          </a:p>
          <a:p>
            <a:pPr algn="ctr" eaLnBrk="1" hangingPunct="1">
              <a:lnSpc>
                <a:spcPct val="80000"/>
              </a:lnSpc>
              <a:buFontTx/>
              <a:buNone/>
            </a:pPr>
            <a:r>
              <a:rPr lang="ru-RU" sz="2400" smtClean="0">
                <a:latin typeface="Times New Roman" pitchFamily="18" charset="0"/>
                <a:cs typeface="Times New Roman" pitchFamily="18" charset="0"/>
              </a:rPr>
              <a:t>Бродили злые волки.</a:t>
            </a:r>
          </a:p>
          <a:p>
            <a:pPr algn="ctr" eaLnBrk="1" hangingPunct="1">
              <a:lnSpc>
                <a:spcPct val="80000"/>
              </a:lnSpc>
              <a:buFontTx/>
              <a:buNone/>
            </a:pPr>
            <a:r>
              <a:rPr lang="ru-RU" sz="2400" smtClean="0">
                <a:latin typeface="Times New Roman" pitchFamily="18" charset="0"/>
                <a:cs typeface="Times New Roman" pitchFamily="18" charset="0"/>
              </a:rPr>
              <a:t>Вот как-то раз,</a:t>
            </a:r>
          </a:p>
          <a:p>
            <a:pPr algn="ctr" eaLnBrk="1" hangingPunct="1">
              <a:lnSpc>
                <a:spcPct val="80000"/>
              </a:lnSpc>
              <a:buFontTx/>
              <a:buNone/>
            </a:pPr>
            <a:r>
              <a:rPr lang="ru-RU" sz="2400" smtClean="0">
                <a:latin typeface="Times New Roman" pitchFamily="18" charset="0"/>
                <a:cs typeface="Times New Roman" pitchFamily="18" charset="0"/>
              </a:rPr>
              <a:t>Ночной порой,</a:t>
            </a:r>
          </a:p>
          <a:p>
            <a:pPr algn="ctr" eaLnBrk="1" hangingPunct="1">
              <a:lnSpc>
                <a:spcPct val="80000"/>
              </a:lnSpc>
              <a:buFontTx/>
              <a:buNone/>
            </a:pPr>
            <a:r>
              <a:rPr lang="ru-RU" sz="2400" smtClean="0">
                <a:latin typeface="Times New Roman" pitchFamily="18" charset="0"/>
                <a:cs typeface="Times New Roman" pitchFamily="18" charset="0"/>
              </a:rPr>
              <a:t>Когда в лесу так тихо,</a:t>
            </a:r>
          </a:p>
          <a:p>
            <a:pPr algn="ctr" eaLnBrk="1" hangingPunct="1">
              <a:lnSpc>
                <a:spcPct val="80000"/>
              </a:lnSpc>
              <a:buFontTx/>
              <a:buNone/>
            </a:pPr>
            <a:r>
              <a:rPr lang="ru-RU" sz="2400" smtClean="0">
                <a:latin typeface="Times New Roman" pitchFamily="18" charset="0"/>
                <a:cs typeface="Times New Roman" pitchFamily="18" charset="0"/>
              </a:rPr>
              <a:t>Встречают волка под горой</a:t>
            </a:r>
          </a:p>
          <a:p>
            <a:pPr algn="ctr" eaLnBrk="1" hangingPunct="1">
              <a:lnSpc>
                <a:spcPct val="80000"/>
              </a:lnSpc>
              <a:buFontTx/>
              <a:buNone/>
            </a:pPr>
            <a:r>
              <a:rPr lang="ru-RU" sz="2400" smtClean="0">
                <a:latin typeface="Times New Roman" pitchFamily="18" charset="0"/>
                <a:cs typeface="Times New Roman" pitchFamily="18" charset="0"/>
              </a:rPr>
              <a:t>Зайчата и зайчиха.</a:t>
            </a:r>
          </a:p>
          <a:p>
            <a:pPr algn="ctr" eaLnBrk="1" hangingPunct="1">
              <a:lnSpc>
                <a:spcPct val="80000"/>
              </a:lnSpc>
              <a:buFontTx/>
              <a:buNone/>
            </a:pPr>
            <a:r>
              <a:rPr lang="ru-RU" sz="240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smtClean="0">
                <a:latin typeface="Times New Roman" pitchFamily="18" charset="0"/>
                <a:cs typeface="Times New Roman" pitchFamily="18" charset="0"/>
              </a:rPr>
            </a:br>
            <a:endParaRPr lang="ru-RU" sz="240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42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50825" y="1628775"/>
            <a:ext cx="4038600" cy="4525963"/>
          </a:xfrm>
        </p:spPr>
        <p:txBody>
          <a:bodyPr/>
          <a:lstStyle/>
          <a:p>
            <a:pPr eaLnBrk="1" hangingPunct="1">
              <a:buFontTx/>
              <a:buNone/>
            </a:pPr>
            <a:endParaRPr lang="ru-RU" sz="2800" smtClean="0"/>
          </a:p>
          <a:p>
            <a:pPr eaLnBrk="1" hangingPunct="1">
              <a:buFontTx/>
              <a:buNone/>
            </a:pPr>
            <a:endParaRPr lang="ru-RU" sz="2800" smtClean="0"/>
          </a:p>
          <a:p>
            <a:pPr eaLnBrk="1" hangingPunct="1">
              <a:buFontTx/>
              <a:buNone/>
            </a:pPr>
            <a:r>
              <a:rPr lang="ru-RU" sz="2800" smtClean="0"/>
              <a:t>   </a:t>
            </a:r>
            <a:r>
              <a:rPr lang="ru-RU" smtClean="0"/>
              <a:t>Зайчата прыгнули на елку и притворились елочными игрушками.</a:t>
            </a:r>
          </a:p>
          <a:p>
            <a:pPr eaLnBrk="1" hangingPunct="1">
              <a:buFontTx/>
              <a:buNone/>
            </a:pPr>
            <a:endParaRPr lang="ru-RU" smtClean="0"/>
          </a:p>
        </p:txBody>
      </p:sp>
      <p:pic>
        <p:nvPicPr>
          <p:cNvPr id="32771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143375" y="785813"/>
            <a:ext cx="4638675" cy="51339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4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314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14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314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2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1427" grpId="0" build="p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blipFill dpi="0" rotWithShape="1">
          <a:blip r:embed="rId2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14438"/>
            <a:ext cx="8229600" cy="1928812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z="2800" smtClean="0"/>
              <a:t>        </a:t>
            </a:r>
            <a:r>
              <a:rPr lang="ru-RU" smtClean="0">
                <a:latin typeface="Times New Roman" pitchFamily="18" charset="0"/>
                <a:cs typeface="Times New Roman" pitchFamily="18" charset="0"/>
              </a:rPr>
              <a:t>Прочитайте отрывок из сказочной повести Эно Рауд «Муфта, Полботинка и Моховая Борода»:</a:t>
            </a:r>
          </a:p>
          <a:p>
            <a:pPr eaLnBrk="1" hangingPunct="1">
              <a:lnSpc>
                <a:spcPct val="90000"/>
              </a:lnSpc>
            </a:pPr>
            <a:endParaRPr lang="ru-RU" smtClean="0"/>
          </a:p>
        </p:txBody>
      </p:sp>
      <p:pic>
        <p:nvPicPr>
          <p:cNvPr id="40963" name="Picture 3" descr="C:\Documents and Settings\Admin\Мои документы\Мои рисунки\618fa2b8e67a5dda335c15deb6186f09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71813" y="2857500"/>
            <a:ext cx="2643187" cy="299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5" descr="0_1cd67_71133f4a_L"/>
          <p:cNvPicPr>
            <a:picLocks noGrp="1" noChangeAspect="1" noChangeArrowheads="1" noCrop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1285852" y="500042"/>
            <a:ext cx="6715123" cy="435616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effectLst>
            <a:reflection blurRad="12700" stA="38000" endPos="28000" dist="5000" dir="5400000" sy="-100000" algn="bl" rotWithShape="0"/>
          </a:effectLst>
        </p:spPr>
      </p:pic>
      <p:sp>
        <p:nvSpPr>
          <p:cNvPr id="232457" name="Rectangle 9"/>
          <p:cNvSpPr>
            <a:spLocks noGrp="1" noChangeArrowheads="1"/>
          </p:cNvSpPr>
          <p:nvPr>
            <p:ph type="body" sz="half" idx="1"/>
          </p:nvPr>
        </p:nvSpPr>
        <p:spPr>
          <a:xfrm>
            <a:off x="395288" y="5168900"/>
            <a:ext cx="8291512" cy="1689100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ru-RU" sz="7200" smtClean="0">
                <a:solidFill>
                  <a:srgbClr val="FF0000"/>
                </a:solidFill>
                <a:latin typeface="Comic Sans MS" pitchFamily="66" charset="0"/>
              </a:rPr>
              <a:t>В</a:t>
            </a:r>
            <a:r>
              <a:rPr lang="ru-RU" sz="7200" smtClean="0">
                <a:solidFill>
                  <a:srgbClr val="FFFF00"/>
                </a:solidFill>
                <a:latin typeface="Comic Sans MS" pitchFamily="66" charset="0"/>
              </a:rPr>
              <a:t>е</a:t>
            </a:r>
            <a:r>
              <a:rPr lang="ru-RU" sz="7200" smtClean="0">
                <a:solidFill>
                  <a:srgbClr val="009900"/>
                </a:solidFill>
                <a:latin typeface="Comic Sans MS" pitchFamily="66" charset="0"/>
              </a:rPr>
              <a:t>с</a:t>
            </a:r>
            <a:r>
              <a:rPr lang="ru-RU" sz="7200" smtClean="0">
                <a:solidFill>
                  <a:srgbClr val="0099FF"/>
                </a:solidFill>
                <a:latin typeface="Comic Sans MS" pitchFamily="66" charset="0"/>
              </a:rPr>
              <a:t>ё</a:t>
            </a:r>
            <a:r>
              <a:rPr lang="ru-RU" sz="7200" smtClean="0">
                <a:solidFill>
                  <a:srgbClr val="FF6600"/>
                </a:solidFill>
                <a:latin typeface="Comic Sans MS" pitchFamily="66" charset="0"/>
              </a:rPr>
              <a:t>л</a:t>
            </a:r>
            <a:r>
              <a:rPr lang="ru-RU" sz="7200" smtClean="0">
                <a:solidFill>
                  <a:srgbClr val="FFFF66"/>
                </a:solidFill>
                <a:latin typeface="Comic Sans MS" pitchFamily="66" charset="0"/>
              </a:rPr>
              <a:t>а</a:t>
            </a:r>
            <a:r>
              <a:rPr lang="ru-RU" sz="7200" smtClean="0">
                <a:solidFill>
                  <a:srgbClr val="6600CC"/>
                </a:solidFill>
                <a:latin typeface="Comic Sans MS" pitchFamily="66" charset="0"/>
              </a:rPr>
              <a:t>я</a:t>
            </a:r>
            <a:r>
              <a:rPr lang="ru-RU" sz="7200" smtClean="0">
                <a:latin typeface="Comic Sans MS" pitchFamily="66" charset="0"/>
              </a:rPr>
              <a:t> </a:t>
            </a:r>
            <a:r>
              <a:rPr lang="ru-RU" sz="7200" smtClean="0">
                <a:solidFill>
                  <a:srgbClr val="FF00FF"/>
                </a:solidFill>
                <a:latin typeface="Comic Sans MS" pitchFamily="66" charset="0"/>
              </a:rPr>
              <a:t>р</a:t>
            </a:r>
            <a:r>
              <a:rPr lang="ru-RU" sz="7200" smtClean="0">
                <a:solidFill>
                  <a:srgbClr val="33CC33"/>
                </a:solidFill>
                <a:latin typeface="Comic Sans MS" pitchFamily="66" charset="0"/>
              </a:rPr>
              <a:t>а</a:t>
            </a:r>
            <a:r>
              <a:rPr lang="ru-RU" sz="7200" smtClean="0">
                <a:solidFill>
                  <a:srgbClr val="CCCC00"/>
                </a:solidFill>
                <a:latin typeface="Comic Sans MS" pitchFamily="66" charset="0"/>
              </a:rPr>
              <a:t>з</a:t>
            </a:r>
            <a:r>
              <a:rPr lang="ru-RU" sz="7200" smtClean="0">
                <a:solidFill>
                  <a:srgbClr val="0000FF"/>
                </a:solidFill>
                <a:latin typeface="Comic Sans MS" pitchFamily="66" charset="0"/>
              </a:rPr>
              <a:t>м</a:t>
            </a:r>
            <a:r>
              <a:rPr lang="ru-RU" sz="7200" smtClean="0">
                <a:solidFill>
                  <a:srgbClr val="990099"/>
                </a:solidFill>
                <a:latin typeface="Comic Sans MS" pitchFamily="66" charset="0"/>
              </a:rPr>
              <a:t>и</a:t>
            </a:r>
            <a:r>
              <a:rPr lang="ru-RU" sz="7200" smtClean="0">
                <a:solidFill>
                  <a:srgbClr val="CC3300"/>
                </a:solidFill>
                <a:latin typeface="Comic Sans MS" pitchFamily="66" charset="0"/>
              </a:rPr>
              <a:t>н</a:t>
            </a:r>
            <a:r>
              <a:rPr lang="ru-RU" sz="7200" smtClean="0">
                <a:solidFill>
                  <a:srgbClr val="FFFF00"/>
                </a:solidFill>
                <a:latin typeface="Comic Sans MS" pitchFamily="66" charset="0"/>
              </a:rPr>
              <a:t>к</a:t>
            </a:r>
            <a:r>
              <a:rPr lang="ru-RU" sz="7200" smtClean="0">
                <a:solidFill>
                  <a:srgbClr val="008000"/>
                </a:solidFill>
                <a:latin typeface="Comic Sans MS" pitchFamily="66" charset="0"/>
              </a:rPr>
              <a:t>а</a:t>
            </a:r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 C 0.069 0.0  0.125 0.07467  0.125 0.16667  C 0.125 0.25867  0.069 0.33333  0.0 0.33333  C -0.069 0.33333  -0.125 0.25867  -0.125 0.16667  C -0.125 0.07467  -0.069 0.0  0.0 0.0  Z" pathEditMode="relative" ptsTypes="">
                                      <p:cBhvr>
                                        <p:cTn id="6" dur="2000" fill="hold"/>
                                        <p:tgtEl>
                                          <p:spTgt spid="2324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2457" grpId="0" build="p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Содержимое 2"/>
          <p:cNvSpPr>
            <a:spLocks noGrp="1"/>
          </p:cNvSpPr>
          <p:nvPr>
            <p:ph idx="1"/>
          </p:nvPr>
        </p:nvSpPr>
        <p:spPr>
          <a:xfrm>
            <a:off x="285750" y="642938"/>
            <a:ext cx="8515350" cy="5500687"/>
          </a:xfrm>
        </p:spPr>
        <p:txBody>
          <a:bodyPr/>
          <a:lstStyle/>
          <a:p>
            <a:pPr algn="just" eaLnBrk="1" hangingPunct="1">
              <a:lnSpc>
                <a:spcPct val="90000"/>
              </a:lnSpc>
              <a:buFontTx/>
              <a:buNone/>
            </a:pPr>
            <a:r>
              <a:rPr lang="ru-RU" sz="2800" smtClean="0"/>
              <a:t>        </a:t>
            </a:r>
            <a:r>
              <a:rPr lang="ru-RU" sz="2800" b="1" smtClean="0">
                <a:latin typeface="Times New Roman" pitchFamily="18" charset="0"/>
                <a:cs typeface="Times New Roman" pitchFamily="18" charset="0"/>
              </a:rPr>
              <a:t>- Странный город, - сказал Моховая Борода…</a:t>
            </a:r>
          </a:p>
          <a:p>
            <a:pPr algn="just" eaLnBrk="1" hangingPunct="1">
              <a:lnSpc>
                <a:spcPct val="90000"/>
              </a:lnSpc>
              <a:buFontTx/>
              <a:buNone/>
            </a:pPr>
            <a:r>
              <a:rPr lang="ru-RU" sz="2800" b="1" smtClean="0">
                <a:latin typeface="Times New Roman" pitchFamily="18" charset="0"/>
                <a:cs typeface="Times New Roman" pitchFamily="18" charset="0"/>
              </a:rPr>
              <a:t>        - Странный город и странные люди, - кивнул Полботинка…</a:t>
            </a:r>
          </a:p>
          <a:p>
            <a:pPr algn="just" eaLnBrk="1" hangingPunct="1">
              <a:lnSpc>
                <a:spcPct val="90000"/>
              </a:lnSpc>
              <a:buFontTx/>
              <a:buNone/>
            </a:pPr>
            <a:r>
              <a:rPr lang="ru-RU" sz="2800" b="1" smtClean="0">
                <a:latin typeface="Times New Roman" pitchFamily="18" charset="0"/>
                <a:cs typeface="Times New Roman" pitchFamily="18" charset="0"/>
              </a:rPr>
              <a:t>        Перед накситраллями открылась и в самом деле поразительная картина. Кошки, кошки, кошки. Черные, серые, полосатые, рыжие. Кошки и кошки. Все кошки и кошки. Молоко из цистерн по шлангам текло прямо в тысячи блюдец, а рыбу просто сваливали. Старушка, лопотавшая среди этого тарарама, только успевала указывать грузчикам места.</a:t>
            </a:r>
          </a:p>
          <a:p>
            <a:pPr algn="just" eaLnBrk="1" hangingPunct="1">
              <a:lnSpc>
                <a:spcPct val="90000"/>
              </a:lnSpc>
              <a:buFontTx/>
              <a:buNone/>
            </a:pPr>
            <a:r>
              <a:rPr lang="ru-RU" sz="2800" b="1" smtClean="0">
                <a:latin typeface="Times New Roman" pitchFamily="18" charset="0"/>
                <a:cs typeface="Times New Roman" pitchFamily="18" charset="0"/>
              </a:rPr>
              <a:t>         </a:t>
            </a:r>
          </a:p>
          <a:p>
            <a:pPr eaLnBrk="1" hangingPunct="1">
              <a:buFontTx/>
              <a:buNone/>
            </a:pPr>
            <a:endParaRPr lang="ru-RU" smtClean="0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blipFill dpi="0" rotWithShape="1">
          <a:blip r:embed="rId2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Содержимое 2"/>
          <p:cNvSpPr>
            <a:spLocks noGrp="1"/>
          </p:cNvSpPr>
          <p:nvPr>
            <p:ph idx="1"/>
          </p:nvPr>
        </p:nvSpPr>
        <p:spPr>
          <a:xfrm>
            <a:off x="642938" y="2214563"/>
            <a:ext cx="8043862" cy="2428875"/>
          </a:xfrm>
        </p:spPr>
        <p:txBody>
          <a:bodyPr/>
          <a:lstStyle/>
          <a:p>
            <a:pPr>
              <a:buFontTx/>
              <a:buNone/>
            </a:pPr>
            <a:r>
              <a:rPr lang="ru-RU" smtClean="0"/>
              <a:t>      </a:t>
            </a:r>
            <a:r>
              <a:rPr lang="ru-RU" smtClean="0">
                <a:latin typeface="Times New Roman" pitchFamily="18" charset="0"/>
                <a:cs typeface="Times New Roman" pitchFamily="18" charset="0"/>
              </a:rPr>
              <a:t>Как Муфта, Полботинка и Моховая Борода смогли избавить город от нашествия кошек? </a:t>
            </a:r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23850" y="981075"/>
            <a:ext cx="4171950" cy="5145088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sz="2400" smtClean="0"/>
              <a:t>        </a:t>
            </a:r>
          </a:p>
          <a:p>
            <a:pPr eaLnBrk="1" hangingPunct="1">
              <a:buFontTx/>
              <a:buNone/>
            </a:pPr>
            <a:r>
              <a:rPr lang="ru-RU" sz="2400" smtClean="0"/>
              <a:t>        </a:t>
            </a:r>
          </a:p>
          <a:p>
            <a:pPr eaLnBrk="1" hangingPunct="1">
              <a:buFontTx/>
              <a:buNone/>
            </a:pPr>
            <a:r>
              <a:rPr lang="ru-RU" sz="2400" smtClean="0"/>
              <a:t>        </a:t>
            </a:r>
            <a:r>
              <a:rPr lang="ru-RU" sz="2800" smtClean="0"/>
              <a:t>Они привязали к машине игрушечную мышку Полботинка и поехали за город. Кошки убежали из города и постепенно отстали от машины.</a:t>
            </a:r>
          </a:p>
        </p:txBody>
      </p:sp>
      <p:pic>
        <p:nvPicPr>
          <p:cNvPr id="50179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00563" y="428625"/>
            <a:ext cx="4222750" cy="534828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39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39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39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39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39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39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39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39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39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50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971" grpId="0" build="p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28775"/>
            <a:ext cx="8229600" cy="2871788"/>
          </a:xfrm>
        </p:spPr>
        <p:txBody>
          <a:bodyPr/>
          <a:lstStyle/>
          <a:p>
            <a:pPr eaLnBrk="1" hangingPunct="1">
              <a:buFontTx/>
              <a:buNone/>
            </a:pPr>
            <a:endParaRPr lang="ru-RU" smtClean="0"/>
          </a:p>
          <a:p>
            <a:pPr algn="ctr" eaLnBrk="1" hangingPunct="1">
              <a:buFontTx/>
              <a:buNone/>
            </a:pPr>
            <a:r>
              <a:rPr lang="ru-RU" smtClean="0">
                <a:latin typeface="Times New Roman" pitchFamily="18" charset="0"/>
                <a:cs typeface="Times New Roman" pitchFamily="18" charset="0"/>
              </a:rPr>
              <a:t>Как Коту в сапогах из сказки </a:t>
            </a:r>
          </a:p>
          <a:p>
            <a:pPr algn="ctr" eaLnBrk="1" hangingPunct="1">
              <a:buFontTx/>
              <a:buNone/>
            </a:pPr>
            <a:r>
              <a:rPr lang="ru-RU" smtClean="0">
                <a:latin typeface="Times New Roman" pitchFamily="18" charset="0"/>
                <a:cs typeface="Times New Roman" pitchFamily="18" charset="0"/>
              </a:rPr>
              <a:t>Ш. Перро удалось расправиться с людоедом?</a:t>
            </a:r>
          </a:p>
          <a:p>
            <a:pPr eaLnBrk="1" hangingPunct="1">
              <a:buFontTx/>
              <a:buNone/>
            </a:pPr>
            <a:r>
              <a:rPr lang="ru-RU" smtClean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7" name="Rectangle 3"/>
          <p:cNvSpPr>
            <a:spLocks noGrp="1" noChangeArrowheads="1"/>
          </p:cNvSpPr>
          <p:nvPr>
            <p:ph type="body" sz="half" idx="3"/>
          </p:nvPr>
        </p:nvSpPr>
        <p:spPr>
          <a:xfrm>
            <a:off x="500063" y="4929188"/>
            <a:ext cx="8229600" cy="1571625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z="2400" smtClean="0"/>
              <a:t>        </a:t>
            </a:r>
          </a:p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ru-RU" sz="2400" smtClean="0"/>
              <a:t>   </a:t>
            </a:r>
            <a:r>
              <a:rPr lang="ru-RU" smtClean="0"/>
              <a:t>Он хитростью заставил людоеда превратиться в мышь и проглотил ее.</a:t>
            </a:r>
          </a:p>
        </p:txBody>
      </p:sp>
      <p:pic>
        <p:nvPicPr>
          <p:cNvPr id="34819" name="Picture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714480" y="642918"/>
            <a:ext cx="5715000" cy="42862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27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27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27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27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27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27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4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707" grpId="0" build="p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28775"/>
            <a:ext cx="8229600" cy="4497388"/>
          </a:xfrm>
        </p:spPr>
        <p:txBody>
          <a:bodyPr/>
          <a:lstStyle/>
          <a:p>
            <a:pPr algn="ctr" eaLnBrk="1" hangingPunct="1">
              <a:buFontTx/>
              <a:buNone/>
            </a:pPr>
            <a:endParaRPr lang="ru-RU" smtClean="0"/>
          </a:p>
          <a:p>
            <a:pPr algn="ctr" eaLnBrk="1" hangingPunct="1">
              <a:buFontTx/>
              <a:buNone/>
            </a:pPr>
            <a:r>
              <a:rPr lang="ru-RU" smtClean="0">
                <a:latin typeface="Times New Roman" pitchFamily="18" charset="0"/>
                <a:cs typeface="Times New Roman" pitchFamily="18" charset="0"/>
              </a:rPr>
              <a:t>Кто автор этих бессмертных строк:</a:t>
            </a:r>
          </a:p>
          <a:p>
            <a:pPr algn="ctr" eaLnBrk="1" hangingPunct="1">
              <a:buFontTx/>
              <a:buNone/>
            </a:pPr>
            <a:r>
              <a:rPr lang="ru-RU" b="1" smtClean="0">
                <a:latin typeface="Times New Roman" pitchFamily="18" charset="0"/>
                <a:cs typeface="Times New Roman" pitchFamily="18" charset="0"/>
              </a:rPr>
              <a:t>- А у нас сегодня кошка</a:t>
            </a:r>
          </a:p>
          <a:p>
            <a:pPr algn="ctr" eaLnBrk="1" hangingPunct="1">
              <a:buFontTx/>
              <a:buNone/>
            </a:pPr>
            <a:r>
              <a:rPr lang="ru-RU" b="1" smtClean="0">
                <a:latin typeface="Times New Roman" pitchFamily="18" charset="0"/>
                <a:cs typeface="Times New Roman" pitchFamily="18" charset="0"/>
              </a:rPr>
              <a:t>Родила вчера котят.</a:t>
            </a:r>
          </a:p>
          <a:p>
            <a:pPr algn="ctr" eaLnBrk="1" hangingPunct="1">
              <a:buFontTx/>
              <a:buNone/>
            </a:pPr>
            <a:r>
              <a:rPr lang="ru-RU" b="1" smtClean="0">
                <a:latin typeface="Times New Roman" pitchFamily="18" charset="0"/>
                <a:cs typeface="Times New Roman" pitchFamily="18" charset="0"/>
              </a:rPr>
              <a:t>Котята выросли немножко,</a:t>
            </a:r>
          </a:p>
          <a:p>
            <a:pPr algn="ctr" eaLnBrk="1" hangingPunct="1">
              <a:buFontTx/>
              <a:buNone/>
            </a:pPr>
            <a:r>
              <a:rPr lang="ru-RU" b="1" smtClean="0">
                <a:latin typeface="Times New Roman" pitchFamily="18" charset="0"/>
                <a:cs typeface="Times New Roman" pitchFamily="18" charset="0"/>
              </a:rPr>
              <a:t>А есть из блюдца не хотят.</a:t>
            </a:r>
          </a:p>
          <a:p>
            <a:pPr eaLnBrk="1" hangingPunct="1"/>
            <a:endParaRPr lang="ru-RU" b="1" i="1" smtClean="0"/>
          </a:p>
          <a:p>
            <a:pPr eaLnBrk="1" hangingPunct="1">
              <a:buFontTx/>
              <a:buNone/>
            </a:pPr>
            <a:endParaRPr lang="ru-RU" smtClean="0"/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5" name="Rectangle 3"/>
          <p:cNvSpPr>
            <a:spLocks noGrp="1" noChangeArrowheads="1"/>
          </p:cNvSpPr>
          <p:nvPr>
            <p:ph type="body" sz="half" idx="3"/>
          </p:nvPr>
        </p:nvSpPr>
        <p:spPr>
          <a:xfrm>
            <a:off x="457200" y="5229225"/>
            <a:ext cx="8229600" cy="1295400"/>
          </a:xfrm>
        </p:spPr>
        <p:txBody>
          <a:bodyPr/>
          <a:lstStyle/>
          <a:p>
            <a:pPr algn="ctr" eaLnBrk="1" hangingPunct="1">
              <a:buFontTx/>
              <a:buNone/>
            </a:pPr>
            <a:endParaRPr lang="ru-RU" sz="2800" smtClean="0"/>
          </a:p>
          <a:p>
            <a:pPr algn="ctr" eaLnBrk="1" hangingPunct="1">
              <a:buFontTx/>
              <a:buNone/>
            </a:pPr>
            <a:r>
              <a:rPr lang="ru-RU" smtClean="0"/>
              <a:t>Сергей Владимирович Михалков</a:t>
            </a:r>
          </a:p>
          <a:p>
            <a:pPr algn="ctr" eaLnBrk="1" hangingPunct="1">
              <a:buFontTx/>
              <a:buNone/>
            </a:pPr>
            <a:endParaRPr lang="ru-RU" sz="2800" smtClean="0"/>
          </a:p>
        </p:txBody>
      </p:sp>
      <p:pic>
        <p:nvPicPr>
          <p:cNvPr id="36867" name="Picture 6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786313" y="642938"/>
            <a:ext cx="3721100" cy="47148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6868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63" y="642938"/>
            <a:ext cx="3400425" cy="47148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47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47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47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6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68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28775"/>
            <a:ext cx="8229600" cy="4497388"/>
          </a:xfrm>
        </p:spPr>
        <p:txBody>
          <a:bodyPr/>
          <a:lstStyle/>
          <a:p>
            <a:pPr eaLnBrk="1" hangingPunct="1">
              <a:buFontTx/>
              <a:buNone/>
            </a:pPr>
            <a:endParaRPr lang="ru-RU" smtClean="0"/>
          </a:p>
          <a:p>
            <a:pPr eaLnBrk="1" hangingPunct="1">
              <a:buFontTx/>
              <a:buNone/>
            </a:pPr>
            <a:r>
              <a:rPr lang="ru-RU" smtClean="0"/>
              <a:t>      </a:t>
            </a:r>
            <a:r>
              <a:rPr lang="ru-RU" smtClean="0">
                <a:latin typeface="Times New Roman" pitchFamily="18" charset="0"/>
                <a:cs typeface="Times New Roman" pitchFamily="18" charset="0"/>
              </a:rPr>
              <a:t>Каким физическим недостатком обладал кот из сказочной повести «Золотой ключик»? </a:t>
            </a:r>
          </a:p>
          <a:p>
            <a:pPr eaLnBrk="1" hangingPunct="1">
              <a:buFontTx/>
              <a:buNone/>
            </a:pPr>
            <a:r>
              <a:rPr lang="ru-RU" smtClean="0">
                <a:latin typeface="Times New Roman" pitchFamily="18" charset="0"/>
                <a:cs typeface="Times New Roman" pitchFamily="18" charset="0"/>
              </a:rPr>
              <a:t>      Как звали кота? </a:t>
            </a:r>
          </a:p>
          <a:p>
            <a:pPr eaLnBrk="1" hangingPunct="1">
              <a:buFontTx/>
              <a:buNone/>
            </a:pPr>
            <a:r>
              <a:rPr lang="ru-RU" smtClean="0">
                <a:latin typeface="Times New Roman" pitchFamily="18" charset="0"/>
                <a:cs typeface="Times New Roman" pitchFamily="18" charset="0"/>
              </a:rPr>
              <a:t>      Кто автор этого произведения?</a:t>
            </a:r>
          </a:p>
          <a:p>
            <a:pPr eaLnBrk="1" hangingPunct="1"/>
            <a:endParaRPr lang="ru-RU" smtClean="0"/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50825" y="1628775"/>
            <a:ext cx="4038600" cy="4525963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sz="2800" smtClean="0"/>
              <a:t>   </a:t>
            </a:r>
          </a:p>
          <a:p>
            <a:pPr eaLnBrk="1" hangingPunct="1">
              <a:buFontTx/>
              <a:buNone/>
            </a:pPr>
            <a:endParaRPr lang="ru-RU" sz="2800" smtClean="0"/>
          </a:p>
          <a:p>
            <a:pPr eaLnBrk="1" hangingPunct="1">
              <a:buFontTx/>
              <a:buNone/>
            </a:pPr>
            <a:endParaRPr lang="ru-RU" sz="2800" smtClean="0"/>
          </a:p>
          <a:p>
            <a:pPr eaLnBrk="1" hangingPunct="1">
              <a:buFontTx/>
              <a:buNone/>
            </a:pPr>
            <a:r>
              <a:rPr lang="ru-RU" sz="2800" smtClean="0"/>
              <a:t>        </a:t>
            </a:r>
            <a:r>
              <a:rPr lang="ru-RU" smtClean="0"/>
              <a:t>Кот Базилио притворялся слепым. Автор произведения – А.Н.Толстой.</a:t>
            </a:r>
          </a:p>
        </p:txBody>
      </p:sp>
      <p:pic>
        <p:nvPicPr>
          <p:cNvPr id="124932" name="Picture 4" descr="0701151726480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4187167" y="0"/>
            <a:ext cx="4956833" cy="4857760"/>
          </a:xfr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249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249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249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49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49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49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49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4931" grpId="0" build="p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28775"/>
            <a:ext cx="8229600" cy="4497388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smtClean="0"/>
              <a:t>        </a:t>
            </a:r>
          </a:p>
          <a:p>
            <a:pPr eaLnBrk="1" hangingPunct="1">
              <a:buFontTx/>
              <a:buNone/>
            </a:pPr>
            <a:r>
              <a:rPr lang="ru-RU" smtClean="0">
                <a:latin typeface="Times New Roman" pitchFamily="18" charset="0"/>
                <a:cs typeface="Times New Roman" pitchFamily="18" charset="0"/>
              </a:rPr>
              <a:t>        Как Том Сойер и его одноклассники с помощью кошки отомстили учителю, мистеру Доббинсу за жестокое обращение </a:t>
            </a:r>
          </a:p>
          <a:p>
            <a:pPr eaLnBrk="1" hangingPunct="1">
              <a:buFontTx/>
              <a:buNone/>
            </a:pPr>
            <a:r>
              <a:rPr lang="ru-RU" smtClean="0">
                <a:latin typeface="Times New Roman" pitchFamily="18" charset="0"/>
                <a:cs typeface="Times New Roman" pitchFamily="18" charset="0"/>
              </a:rPr>
              <a:t>   с ними? </a:t>
            </a:r>
          </a:p>
          <a:p>
            <a:pPr eaLnBrk="1" hangingPunct="1">
              <a:buFontTx/>
              <a:buNone/>
            </a:pPr>
            <a:r>
              <a:rPr lang="ru-RU" smtClean="0">
                <a:latin typeface="Times New Roman" pitchFamily="18" charset="0"/>
                <a:cs typeface="Times New Roman" pitchFamily="18" charset="0"/>
              </a:rPr>
              <a:t>   (Марк Твен «Приключения Тома Сойера»).</a:t>
            </a:r>
          </a:p>
          <a:p>
            <a:pPr eaLnBrk="1" hangingPunct="1">
              <a:buFontTx/>
              <a:buNone/>
            </a:pPr>
            <a:endParaRPr lang="ru-RU" smtClean="0"/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3600" smtClean="0"/>
              <a:t>Кто из этих героев притворялся слепым?</a:t>
            </a:r>
          </a:p>
        </p:txBody>
      </p:sp>
      <p:sp>
        <p:nvSpPr>
          <p:cNvPr id="125955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endParaRPr lang="ru-RU" sz="2800" smtClean="0"/>
          </a:p>
          <a:p>
            <a:pPr eaLnBrk="1" hangingPunct="1">
              <a:buFontTx/>
              <a:buNone/>
            </a:pPr>
            <a:r>
              <a:rPr lang="ru-RU" sz="3600" smtClean="0">
                <a:latin typeface="Times New Roman" pitchFamily="18" charset="0"/>
              </a:rPr>
              <a:t>А. Кот Матроскин</a:t>
            </a:r>
          </a:p>
          <a:p>
            <a:pPr eaLnBrk="1" hangingPunct="1">
              <a:buFontTx/>
              <a:buNone/>
            </a:pPr>
            <a:r>
              <a:rPr lang="ru-RU" sz="3600" smtClean="0">
                <a:latin typeface="Times New Roman" pitchFamily="18" charset="0"/>
              </a:rPr>
              <a:t>Б. Кот в сапогах</a:t>
            </a:r>
          </a:p>
          <a:p>
            <a:pPr eaLnBrk="1" hangingPunct="1">
              <a:buFontTx/>
              <a:buNone/>
            </a:pPr>
            <a:r>
              <a:rPr lang="ru-RU" sz="3600" smtClean="0">
                <a:latin typeface="Times New Roman" pitchFamily="18" charset="0"/>
              </a:rPr>
              <a:t>В. Кот Базилио</a:t>
            </a:r>
          </a:p>
          <a:p>
            <a:pPr eaLnBrk="1" hangingPunct="1">
              <a:buFontTx/>
              <a:buNone/>
            </a:pPr>
            <a:r>
              <a:rPr lang="ru-RU" sz="3600" smtClean="0">
                <a:latin typeface="Times New Roman" pitchFamily="18" charset="0"/>
              </a:rPr>
              <a:t>Г. Кот Леопольд</a:t>
            </a:r>
          </a:p>
          <a:p>
            <a:pPr eaLnBrk="1" hangingPunct="1">
              <a:buFontTx/>
              <a:buNone/>
            </a:pPr>
            <a:endParaRPr lang="ru-RU" sz="3600" smtClean="0">
              <a:latin typeface="Times New Roman" pitchFamily="18" charset="0"/>
            </a:endParaRPr>
          </a:p>
          <a:p>
            <a:pPr eaLnBrk="1" hangingPunct="1">
              <a:buFontTx/>
              <a:buNone/>
            </a:pPr>
            <a:r>
              <a:rPr lang="ru-RU" sz="3600" smtClean="0">
                <a:solidFill>
                  <a:srgbClr val="0033CC"/>
                </a:solidFill>
                <a:latin typeface="Times New Roman" pitchFamily="18" charset="0"/>
              </a:rPr>
              <a:t>В. Кот Базилио</a:t>
            </a:r>
          </a:p>
          <a:p>
            <a:pPr eaLnBrk="1" hangingPunct="1">
              <a:buFontTx/>
              <a:buNone/>
            </a:pPr>
            <a:endParaRPr lang="ru-RU" sz="3600" smtClean="0">
              <a:solidFill>
                <a:srgbClr val="0033CC"/>
              </a:solidFill>
              <a:latin typeface="Times New Roman" pitchFamily="18" charset="0"/>
            </a:endParaRPr>
          </a:p>
        </p:txBody>
      </p:sp>
      <p:pic>
        <p:nvPicPr>
          <p:cNvPr id="125958" name="Picture 6" descr="Копия 0b10bf29ab23623d006599b8d7d65d33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5148263" y="2565400"/>
            <a:ext cx="3240087" cy="3082925"/>
          </a:xfr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259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259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259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259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259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1259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1259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0"/>
                            </p:stCondLst>
                            <p:childTnLst>
                              <p:par>
                                <p:cTn id="2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1259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259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59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59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4" dur="1000"/>
                                        <p:tgtEl>
                                          <p:spTgt spid="1259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2214563"/>
            <a:ext cx="8229600" cy="391160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smtClean="0"/>
              <a:t>        </a:t>
            </a:r>
          </a:p>
          <a:p>
            <a:pPr eaLnBrk="1" hangingPunct="1">
              <a:buFontTx/>
              <a:buNone/>
            </a:pPr>
            <a:r>
              <a:rPr lang="ru-RU" smtClean="0"/>
              <a:t>        Сын живописца тайно позолотил мистеру Доббинсу лысину, когда тот задремал в своем кресле. А во время экзамена из чердачного люка, что был над головой учителя, появилась кошка и стащила с него парик.</a:t>
            </a:r>
          </a:p>
          <a:p>
            <a:pPr eaLnBrk="1" hangingPunct="1"/>
            <a:endParaRPr lang="ru-RU" smtClean="0"/>
          </a:p>
        </p:txBody>
      </p:sp>
      <p:pic>
        <p:nvPicPr>
          <p:cNvPr id="46083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724400" y="0"/>
            <a:ext cx="4419600" cy="2476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6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60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60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60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60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60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60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2" grpId="0" build="p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blipFill dpi="0" rotWithShape="1">
          <a:blip r:embed="rId2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28625" y="928688"/>
            <a:ext cx="8229600" cy="1428750"/>
          </a:xfrm>
        </p:spPr>
        <p:txBody>
          <a:bodyPr/>
          <a:lstStyle/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ru-RU" sz="2800" smtClean="0"/>
              <a:t>    </a:t>
            </a:r>
          </a:p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ru-RU" smtClean="0">
                <a:latin typeface="Times New Roman" pitchFamily="18" charset="0"/>
                <a:cs typeface="Times New Roman" pitchFamily="18" charset="0"/>
              </a:rPr>
              <a:t>Прочтите отрывок: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mtClean="0">
                <a:latin typeface="Times New Roman" pitchFamily="18" charset="0"/>
                <a:cs typeface="Times New Roman" pitchFamily="18" charset="0"/>
              </a:rPr>
              <a:t>   </a:t>
            </a:r>
          </a:p>
          <a:p>
            <a:pPr eaLnBrk="1" hangingPunct="1">
              <a:lnSpc>
                <a:spcPct val="90000"/>
              </a:lnSpc>
            </a:pPr>
            <a:endParaRPr lang="ru-RU" sz="2800" b="1" smtClean="0"/>
          </a:p>
        </p:txBody>
      </p:sp>
      <p:pic>
        <p:nvPicPr>
          <p:cNvPr id="53251" name="Picture 2" descr="C:\Documents and Settings\Admin\Мои документы\Мои рисунки\animated_book_38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14625" y="2428875"/>
            <a:ext cx="3389313" cy="276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Содержимое 2"/>
          <p:cNvSpPr>
            <a:spLocks noGrp="1"/>
          </p:cNvSpPr>
          <p:nvPr>
            <p:ph idx="1"/>
          </p:nvPr>
        </p:nvSpPr>
        <p:spPr>
          <a:xfrm>
            <a:off x="457200" y="571500"/>
            <a:ext cx="8229600" cy="5554663"/>
          </a:xfrm>
        </p:spPr>
        <p:txBody>
          <a:bodyPr/>
          <a:lstStyle/>
          <a:p>
            <a:pPr>
              <a:buFontTx/>
              <a:buNone/>
            </a:pPr>
            <a:r>
              <a:rPr lang="ru-RU" b="1" i="1" smtClean="0"/>
              <a:t>      </a:t>
            </a:r>
            <a:r>
              <a:rPr lang="ru-RU" b="1" smtClean="0">
                <a:latin typeface="Times New Roman" pitchFamily="18" charset="0"/>
                <a:cs typeface="Times New Roman" pitchFamily="18" charset="0"/>
              </a:rPr>
              <a:t>… после попугая стояла кровать с белыми кисейными занавесками, сквозь которые он мог различить старушку, лежащую с закрытыми глазами… В другом углу стояла такая же точно кровать, где спала другая старушка, а подле нее сидела серая кошка и умывалась передними лапами. Проходя мимо нее, Алеша не мог утерпеть, чтоб не попросить у нее лапки…</a:t>
            </a:r>
            <a:endParaRPr lang="ru-RU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blipFill dpi="0" rotWithShape="1">
          <a:blip r:embed="rId2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Содержимое 2"/>
          <p:cNvSpPr>
            <a:spLocks noGrp="1"/>
          </p:cNvSpPr>
          <p:nvPr>
            <p:ph idx="1"/>
          </p:nvPr>
        </p:nvSpPr>
        <p:spPr>
          <a:xfrm>
            <a:off x="457200" y="2143125"/>
            <a:ext cx="8229600" cy="285750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smtClean="0"/>
              <a:t>        </a:t>
            </a:r>
            <a:r>
              <a:rPr lang="ru-RU" smtClean="0">
                <a:latin typeface="Times New Roman" pitchFamily="18" charset="0"/>
                <a:cs typeface="Times New Roman" pitchFamily="18" charset="0"/>
              </a:rPr>
              <a:t>Из какого произведения взят этот отрывок? </a:t>
            </a:r>
          </a:p>
          <a:p>
            <a:pPr eaLnBrk="1" hangingPunct="1">
              <a:buFontTx/>
              <a:buNone/>
            </a:pPr>
            <a:r>
              <a:rPr lang="ru-RU" smtClean="0">
                <a:latin typeface="Times New Roman" pitchFamily="18" charset="0"/>
                <a:cs typeface="Times New Roman" pitchFamily="18" charset="0"/>
              </a:rPr>
              <a:t>        Кто автор этого произведения? </a:t>
            </a:r>
          </a:p>
          <a:p>
            <a:pPr eaLnBrk="1" hangingPunct="1">
              <a:buFontTx/>
              <a:buNone/>
            </a:pPr>
            <a:r>
              <a:rPr lang="ru-RU" smtClean="0">
                <a:latin typeface="Times New Roman" pitchFamily="18" charset="0"/>
                <a:cs typeface="Times New Roman" pitchFamily="18" charset="0"/>
              </a:rPr>
              <a:t>        Что случилось дальше?</a:t>
            </a:r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9812" name="Picture 4" descr="Копия 0_4cf33_faf07cd2_XL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619250" y="260350"/>
            <a:ext cx="6048375" cy="3827463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9811" name="Rectangle 3"/>
          <p:cNvSpPr>
            <a:spLocks noGrp="1" noChangeArrowheads="1"/>
          </p:cNvSpPr>
          <p:nvPr>
            <p:ph type="body" sz="half" idx="2"/>
          </p:nvPr>
        </p:nvSpPr>
        <p:spPr>
          <a:xfrm>
            <a:off x="323850" y="4292600"/>
            <a:ext cx="8496300" cy="2187575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ru-RU" sz="2800" smtClean="0"/>
              <a:t>   А.Погорельский «Черная курица, или Подземные жители». </a:t>
            </a:r>
          </a:p>
          <a:p>
            <a:pPr algn="ctr" eaLnBrk="1" hangingPunct="1">
              <a:buFontTx/>
              <a:buNone/>
            </a:pPr>
            <a:r>
              <a:rPr lang="ru-RU" sz="2800" smtClean="0"/>
              <a:t>Кошка разбудила попугая, попугай старушек, старушки рыцарей, и Чернушке пришлось сражаться  с рыцарями.</a:t>
            </a:r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98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198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198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98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98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98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98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9811" grpId="0" build="p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blipFill dpi="0" rotWithShape="1">
          <a:blip r:embed="rId2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85813" y="836613"/>
            <a:ext cx="7900987" cy="5289550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ru-RU" smtClean="0">
                <a:latin typeface="Times New Roman" pitchFamily="18" charset="0"/>
                <a:cs typeface="Times New Roman" pitchFamily="18" charset="0"/>
              </a:rPr>
              <a:t>     В «Сказке о попе и о работнике его Балде» А.С.Пушкина Балда хитростью заставляет чертей заплатить оброк попу. В одном из испытаний Балде помогает заяц:</a:t>
            </a:r>
          </a:p>
          <a:p>
            <a:pPr marL="0" indent="0" eaLnBrk="1" hangingPunct="1">
              <a:buFontTx/>
              <a:buNone/>
            </a:pPr>
            <a:r>
              <a:rPr lang="ru-RU" smtClean="0">
                <a:latin typeface="Times New Roman" pitchFamily="18" charset="0"/>
                <a:cs typeface="Times New Roman" pitchFamily="18" charset="0"/>
              </a:rPr>
              <a:t>        Ты, бесенок, еще молоденек,</a:t>
            </a:r>
          </a:p>
          <a:p>
            <a:pPr marL="0" indent="0" eaLnBrk="1" hangingPunct="1">
              <a:buFontTx/>
              <a:buNone/>
            </a:pPr>
            <a:r>
              <a:rPr lang="ru-RU" smtClean="0">
                <a:latin typeface="Times New Roman" pitchFamily="18" charset="0"/>
                <a:cs typeface="Times New Roman" pitchFamily="18" charset="0"/>
              </a:rPr>
              <a:t>        Со мною тягаться слабенек;</a:t>
            </a:r>
          </a:p>
          <a:p>
            <a:pPr marL="0" indent="0" eaLnBrk="1" hangingPunct="1">
              <a:buFontTx/>
              <a:buNone/>
            </a:pPr>
            <a:r>
              <a:rPr lang="ru-RU" smtClean="0">
                <a:latin typeface="Times New Roman" pitchFamily="18" charset="0"/>
                <a:cs typeface="Times New Roman" pitchFamily="18" charset="0"/>
              </a:rPr>
              <a:t>        Это было б лишь времени трата.</a:t>
            </a:r>
          </a:p>
          <a:p>
            <a:pPr marL="0" indent="0" eaLnBrk="1" hangingPunct="1">
              <a:buFontTx/>
              <a:buNone/>
            </a:pPr>
            <a:r>
              <a:rPr lang="ru-RU" smtClean="0">
                <a:latin typeface="Times New Roman" pitchFamily="18" charset="0"/>
                <a:cs typeface="Times New Roman" pitchFamily="18" charset="0"/>
              </a:rPr>
              <a:t>        Обгони-ка сперва моего брата.</a:t>
            </a:r>
          </a:p>
          <a:p>
            <a:pPr marL="0" indent="0" eaLnBrk="1" hangingPunct="1">
              <a:buFontTx/>
              <a:buNone/>
            </a:pPr>
            <a:r>
              <a:rPr lang="ru-RU" smtClean="0">
                <a:latin typeface="Times New Roman" pitchFamily="18" charset="0"/>
                <a:cs typeface="Times New Roman" pitchFamily="18" charset="0"/>
              </a:rPr>
              <a:t>   - Как зайцу удалось прийти первым?</a:t>
            </a:r>
          </a:p>
          <a:p>
            <a:pPr marL="0" indent="0" eaLnBrk="1" hangingPunct="1">
              <a:buFontTx/>
              <a:buNone/>
            </a:pPr>
            <a:endParaRPr lang="ru-RU" sz="2800" smtClean="0"/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9" name="Rectangle 3"/>
          <p:cNvSpPr>
            <a:spLocks noGrp="1" noChangeArrowheads="1"/>
          </p:cNvSpPr>
          <p:nvPr>
            <p:ph type="body" sz="half" idx="2"/>
          </p:nvPr>
        </p:nvSpPr>
        <p:spPr>
          <a:xfrm>
            <a:off x="395288" y="4724400"/>
            <a:ext cx="8229600" cy="1828800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ru-RU" sz="2800" smtClean="0"/>
              <a:t>        Заяц, которого выпустил Балда, побежал сразу в лес. У Балды в мешке был спрятан еще один заяц, которого он и показал прибежавшему бесенку</a:t>
            </a:r>
          </a:p>
          <a:p>
            <a:pPr eaLnBrk="1" hangingPunct="1"/>
            <a:endParaRPr lang="ru-RU" sz="2800" smtClean="0"/>
          </a:p>
        </p:txBody>
      </p:sp>
      <p:pic>
        <p:nvPicPr>
          <p:cNvPr id="52227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28813" y="500063"/>
            <a:ext cx="5476875" cy="41068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60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60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60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2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019" grpId="0" build="p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549275"/>
            <a:ext cx="8208962" cy="5759450"/>
          </a:xfrm>
        </p:spPr>
        <p:txBody>
          <a:bodyPr/>
          <a:lstStyle/>
          <a:p>
            <a:pPr eaLnBrk="1" hangingPunct="1">
              <a:buFontTx/>
              <a:buNone/>
            </a:pPr>
            <a:endParaRPr lang="ru-RU" sz="2800" smtClean="0"/>
          </a:p>
          <a:p>
            <a:pPr algn="ctr" eaLnBrk="1" hangingPunct="1">
              <a:buFontTx/>
              <a:buNone/>
            </a:pPr>
            <a:r>
              <a:rPr lang="ru-RU" sz="2800" smtClean="0"/>
              <a:t>У лукоморья дуб зеленый;</a:t>
            </a:r>
          </a:p>
          <a:p>
            <a:pPr algn="ctr" eaLnBrk="1" hangingPunct="1">
              <a:buFontTx/>
              <a:buNone/>
            </a:pPr>
            <a:r>
              <a:rPr lang="ru-RU" sz="2800" smtClean="0"/>
              <a:t>Златая цепь на дубе том:</a:t>
            </a:r>
          </a:p>
          <a:p>
            <a:pPr algn="ctr" eaLnBrk="1" hangingPunct="1">
              <a:buFontTx/>
              <a:buNone/>
            </a:pPr>
            <a:r>
              <a:rPr lang="ru-RU" sz="2800" smtClean="0"/>
              <a:t>И днем и ночью кот ученый</a:t>
            </a:r>
          </a:p>
          <a:p>
            <a:pPr algn="ctr" eaLnBrk="1" hangingPunct="1">
              <a:buFontTx/>
              <a:buNone/>
            </a:pPr>
            <a:r>
              <a:rPr lang="ru-RU" sz="2800" smtClean="0"/>
              <a:t>Все ходит по цепи кругом;</a:t>
            </a:r>
          </a:p>
          <a:p>
            <a:pPr algn="ctr" eaLnBrk="1" hangingPunct="1">
              <a:buFontTx/>
              <a:buNone/>
            </a:pPr>
            <a:r>
              <a:rPr lang="ru-RU" sz="2800" smtClean="0"/>
              <a:t>Идет направо – песнь заводит,</a:t>
            </a:r>
          </a:p>
          <a:p>
            <a:pPr algn="ctr" eaLnBrk="1" hangingPunct="1">
              <a:buFontTx/>
              <a:buNone/>
            </a:pPr>
            <a:r>
              <a:rPr lang="ru-RU" sz="2800" smtClean="0"/>
              <a:t>Налево – сказку говорит…</a:t>
            </a:r>
          </a:p>
          <a:p>
            <a:pPr eaLnBrk="1" hangingPunct="1">
              <a:buFontTx/>
              <a:buNone/>
            </a:pPr>
            <a:endParaRPr lang="ru-RU" sz="2800" smtClean="0"/>
          </a:p>
          <a:p>
            <a:pPr eaLnBrk="1" hangingPunct="1">
              <a:buFontTx/>
              <a:buNone/>
            </a:pPr>
            <a:r>
              <a:rPr lang="ru-RU" sz="2800" smtClean="0"/>
              <a:t>       Можете ли вы продолжить эти строки? Из какого произведения этот отрывок? Кто автор этого произведения?</a:t>
            </a:r>
          </a:p>
          <a:p>
            <a:pPr eaLnBrk="1" hangingPunct="1">
              <a:buFontTx/>
              <a:buNone/>
            </a:pPr>
            <a:endParaRPr lang="ru-RU" sz="2800" smtClean="0"/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7" name="Rectangle 3"/>
          <p:cNvSpPr>
            <a:spLocks noGrp="1" noChangeArrowheads="1"/>
          </p:cNvSpPr>
          <p:nvPr>
            <p:ph type="body" sz="half" idx="3"/>
          </p:nvPr>
        </p:nvSpPr>
        <p:spPr>
          <a:xfrm>
            <a:off x="457200" y="5229225"/>
            <a:ext cx="8229600" cy="1439863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endParaRPr lang="ru-RU" sz="2800" smtClean="0"/>
          </a:p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ru-RU" sz="2800" smtClean="0"/>
              <a:t>   </a:t>
            </a:r>
            <a:r>
              <a:rPr lang="ru-RU" smtClean="0"/>
              <a:t>А.С.Пушкин. Вступление к поэме «Руслан и Людмила».</a:t>
            </a:r>
          </a:p>
          <a:p>
            <a:pPr algn="ctr" eaLnBrk="1" hangingPunct="1">
              <a:lnSpc>
                <a:spcPct val="90000"/>
              </a:lnSpc>
            </a:pPr>
            <a:endParaRPr lang="ru-RU" smtClean="0"/>
          </a:p>
        </p:txBody>
      </p:sp>
      <p:pic>
        <p:nvPicPr>
          <p:cNvPr id="54275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50" y="571500"/>
            <a:ext cx="6059488" cy="46450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80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80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80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4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067" grpId="0" build="p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8"/>
          <p:cNvSpPr>
            <a:spLocks noGrp="1" noChangeArrowheads="1"/>
          </p:cNvSpPr>
          <p:nvPr>
            <p:ph type="body" idx="1"/>
          </p:nvPr>
        </p:nvSpPr>
        <p:spPr>
          <a:xfrm>
            <a:off x="611188" y="1628775"/>
            <a:ext cx="7921625" cy="4497388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smtClean="0"/>
              <a:t>   </a:t>
            </a:r>
          </a:p>
          <a:p>
            <a:pPr algn="ctr" eaLnBrk="1" hangingPunct="1">
              <a:buFontTx/>
              <a:buNone/>
            </a:pPr>
            <a:r>
              <a:rPr lang="ru-RU" smtClean="0"/>
              <a:t>   Почему Ваня Малявин, герой рассказа К.Г.Паустовского «Заячьи лапы», очень хотел вылечить обгоревшего зайца?</a:t>
            </a:r>
          </a:p>
          <a:p>
            <a:pPr eaLnBrk="1" hangingPunct="1"/>
            <a:endParaRPr lang="ru-RU" smtClean="0"/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smtClean="0"/>
              <a:t>Кем, по словам  Балды, ему приходится заяц?</a:t>
            </a:r>
          </a:p>
        </p:txBody>
      </p:sp>
      <p:sp>
        <p:nvSpPr>
          <p:cNvPr id="8195" name="Текст 2"/>
          <p:cNvSpPr>
            <a:spLocks noGrp="1"/>
          </p:cNvSpPr>
          <p:nvPr>
            <p:ph type="body" sz="half" idx="1"/>
          </p:nvPr>
        </p:nvSpPr>
        <p:spPr>
          <a:xfrm>
            <a:off x="428625" y="1785938"/>
            <a:ext cx="4929188" cy="4525962"/>
          </a:xfrm>
        </p:spPr>
        <p:txBody>
          <a:bodyPr/>
          <a:lstStyle/>
          <a:p>
            <a:pPr>
              <a:buFontTx/>
              <a:buNone/>
            </a:pPr>
            <a:r>
              <a:rPr lang="ru-RU" sz="3600" smtClean="0">
                <a:latin typeface="Times New Roman" pitchFamily="18" charset="0"/>
                <a:cs typeface="Times New Roman" pitchFamily="18" charset="0"/>
              </a:rPr>
              <a:t>А. Младшим братом</a:t>
            </a:r>
          </a:p>
          <a:p>
            <a:pPr>
              <a:buFontTx/>
              <a:buNone/>
            </a:pPr>
            <a:r>
              <a:rPr lang="ru-RU" sz="3600" smtClean="0">
                <a:latin typeface="Times New Roman" pitchFamily="18" charset="0"/>
                <a:cs typeface="Times New Roman" pitchFamily="18" charset="0"/>
              </a:rPr>
              <a:t>Б. Племянником</a:t>
            </a:r>
          </a:p>
          <a:p>
            <a:pPr>
              <a:buFontTx/>
              <a:buNone/>
            </a:pPr>
            <a:r>
              <a:rPr lang="ru-RU" sz="3600" smtClean="0">
                <a:latin typeface="Times New Roman" pitchFamily="18" charset="0"/>
                <a:cs typeface="Times New Roman" pitchFamily="18" charset="0"/>
              </a:rPr>
              <a:t>В. Дядей</a:t>
            </a:r>
          </a:p>
          <a:p>
            <a:pPr>
              <a:buFontTx/>
              <a:buNone/>
            </a:pPr>
            <a:r>
              <a:rPr lang="ru-RU" sz="3600" smtClean="0">
                <a:latin typeface="Times New Roman" pitchFamily="18" charset="0"/>
                <a:cs typeface="Times New Roman" pitchFamily="18" charset="0"/>
              </a:rPr>
              <a:t>Г. Дальним родственником</a:t>
            </a:r>
          </a:p>
          <a:p>
            <a:pPr>
              <a:buFontTx/>
              <a:buNone/>
            </a:pPr>
            <a:endParaRPr lang="ru-RU" sz="360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None/>
            </a:pPr>
            <a:r>
              <a:rPr lang="ru-RU" sz="360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А. Младшим братом</a:t>
            </a:r>
          </a:p>
          <a:p>
            <a:pPr>
              <a:buFontTx/>
              <a:buNone/>
            </a:pPr>
            <a:endParaRPr lang="ru-RU" sz="360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None/>
            </a:pPr>
            <a:endParaRPr lang="ru-RU" sz="360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None/>
            </a:pPr>
            <a:endParaRPr lang="ru-RU" sz="360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6" name="Picture 2" descr="C:\Documents and Settings\Admin\Мои документы\Мои рисунки\d41048794f05.gif"/>
          <p:cNvPicPr>
            <a:picLocks noGrp="1" noChangeAspect="1" noChangeArrowheads="1" noCrop="1"/>
          </p:cNvPicPr>
          <p:nvPr>
            <p:ph sz="quarter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5286375" y="2928938"/>
            <a:ext cx="3562350" cy="3071812"/>
          </a:xfrm>
          <a:noFill/>
        </p:spPr>
      </p:pic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0"/>
                            </p:stCondLst>
                            <p:childTnLst>
                              <p:par>
                                <p:cTn id="2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1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1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4" dur="1000"/>
                                        <p:tgtEl>
                                          <p:spTgt spid="81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3429000"/>
            <a:ext cx="4038600" cy="2697163"/>
          </a:xfrm>
        </p:spPr>
        <p:txBody>
          <a:bodyPr/>
          <a:lstStyle/>
          <a:p>
            <a:pPr eaLnBrk="1" hangingPunct="1">
              <a:buFontTx/>
              <a:buNone/>
            </a:pPr>
            <a:endParaRPr lang="ru-RU" sz="2800" smtClean="0"/>
          </a:p>
          <a:p>
            <a:pPr eaLnBrk="1" hangingPunct="1">
              <a:buFontTx/>
              <a:buNone/>
            </a:pPr>
            <a:r>
              <a:rPr lang="ru-RU" sz="2800" smtClean="0"/>
              <a:t>   </a:t>
            </a:r>
            <a:r>
              <a:rPr lang="ru-RU" smtClean="0"/>
              <a:t>Потому что этот заяц спас деда Вани во время лесного пожара.</a:t>
            </a:r>
          </a:p>
        </p:txBody>
      </p:sp>
      <p:pic>
        <p:nvPicPr>
          <p:cNvPr id="90116" name="Picture 4" descr="8718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4572000" y="357166"/>
            <a:ext cx="4303713" cy="5545137"/>
          </a:xfr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0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901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901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01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115" grpId="0" build="p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r>
              <a:rPr lang="ru-RU" smtClean="0"/>
              <a:t>        </a:t>
            </a:r>
          </a:p>
          <a:p>
            <a:pPr algn="ctr" eaLnBrk="1" hangingPunct="1">
              <a:buFontTx/>
              <a:buNone/>
            </a:pPr>
            <a:r>
              <a:rPr lang="ru-RU" smtClean="0"/>
              <a:t>        В каком произведении рассказывается о спасении зайцев от весеннего половодья? Кто автор этого произведения?</a:t>
            </a:r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4"/>
          <p:cNvSpPr>
            <a:spLocks noGrp="1" noChangeArrowheads="1"/>
          </p:cNvSpPr>
          <p:nvPr>
            <p:ph type="title"/>
          </p:nvPr>
        </p:nvSpPr>
        <p:spPr>
          <a:xfrm>
            <a:off x="539750" y="5373688"/>
            <a:ext cx="8229600" cy="1143000"/>
          </a:xfrm>
        </p:spPr>
        <p:txBody>
          <a:bodyPr/>
          <a:lstStyle/>
          <a:p>
            <a:pPr eaLnBrk="1" hangingPunct="1"/>
            <a:r>
              <a:rPr lang="ru-RU" sz="3200" smtClean="0"/>
              <a:t>Н.А.Некрасов «Дедушка Мазай и зайцы»</a:t>
            </a:r>
          </a:p>
        </p:txBody>
      </p:sp>
      <p:pic>
        <p:nvPicPr>
          <p:cNvPr id="62467" name="Picture 8" descr="Копия slide0013_image025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285852" y="428604"/>
            <a:ext cx="6697662" cy="45402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2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24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624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2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66" grpId="0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147050" cy="4525963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smtClean="0"/>
              <a:t>        </a:t>
            </a:r>
          </a:p>
          <a:p>
            <a:pPr algn="ctr" eaLnBrk="1" hangingPunct="1">
              <a:buFontTx/>
              <a:buNone/>
            </a:pPr>
            <a:r>
              <a:rPr lang="ru-RU" smtClean="0"/>
              <a:t>   </a:t>
            </a:r>
            <a:r>
              <a:rPr lang="ru-RU" smtClean="0">
                <a:latin typeface="Times New Roman" pitchFamily="18" charset="0"/>
                <a:cs typeface="Times New Roman" pitchFamily="18" charset="0"/>
              </a:rPr>
              <a:t>Вспомните сказку Р.Киплинга </a:t>
            </a:r>
          </a:p>
          <a:p>
            <a:pPr algn="ctr" eaLnBrk="1" hangingPunct="1">
              <a:buFontTx/>
              <a:buNone/>
            </a:pPr>
            <a:r>
              <a:rPr lang="ru-RU" smtClean="0">
                <a:latin typeface="Times New Roman" pitchFamily="18" charset="0"/>
                <a:cs typeface="Times New Roman" pitchFamily="18" charset="0"/>
              </a:rPr>
              <a:t>«Кошка, гулявшая сама по себе». </a:t>
            </a:r>
          </a:p>
          <a:p>
            <a:pPr algn="ctr" eaLnBrk="1" hangingPunct="1">
              <a:buFontTx/>
              <a:buNone/>
            </a:pPr>
            <a:r>
              <a:rPr lang="ru-RU" smtClean="0">
                <a:latin typeface="Times New Roman" pitchFamily="18" charset="0"/>
                <a:cs typeface="Times New Roman" pitchFamily="18" charset="0"/>
              </a:rPr>
              <a:t>   Какой договор заключила Кошка с Женщиной, чтобы оказаться </a:t>
            </a:r>
          </a:p>
          <a:p>
            <a:pPr algn="ctr" eaLnBrk="1" hangingPunct="1">
              <a:buFontTx/>
              <a:buNone/>
            </a:pPr>
            <a:r>
              <a:rPr lang="ru-RU" smtClean="0">
                <a:latin typeface="Times New Roman" pitchFamily="18" charset="0"/>
                <a:cs typeface="Times New Roman" pitchFamily="18" charset="0"/>
              </a:rPr>
              <a:t>жительницей пещеры?</a:t>
            </a:r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80" name="Rectangle 8"/>
          <p:cNvSpPr>
            <a:spLocks noGrp="1" noChangeArrowheads="1"/>
          </p:cNvSpPr>
          <p:nvPr>
            <p:ph type="body" sz="half" idx="2"/>
          </p:nvPr>
        </p:nvSpPr>
        <p:spPr>
          <a:xfrm>
            <a:off x="357188" y="3938588"/>
            <a:ext cx="8429625" cy="2562225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z="2800" smtClean="0"/>
              <a:t>      Если Женщина похвалит кошку хотя бы один раз, та сможет войти в пещеру.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z="2800" smtClean="0"/>
              <a:t>      Если дважды – Кошка сможет находиться у огня.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z="2800" smtClean="0"/>
              <a:t>      Если похвалит трижды, то Кошка будет получать молоко три раза в день.</a:t>
            </a:r>
          </a:p>
        </p:txBody>
      </p:sp>
      <p:pic>
        <p:nvPicPr>
          <p:cNvPr id="65540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28860" y="428604"/>
            <a:ext cx="4198937" cy="33401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5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566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566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566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66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566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566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66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66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566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6680" grpId="0" build="p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blipFill dpi="0" rotWithShape="1">
          <a:blip r:embed="rId2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9"/>
          <p:cNvSpPr>
            <a:spLocks noGrp="1" noChangeArrowheads="1"/>
          </p:cNvSpPr>
          <p:nvPr>
            <p:ph type="body" idx="1"/>
          </p:nvPr>
        </p:nvSpPr>
        <p:spPr>
          <a:xfrm>
            <a:off x="457200" y="1143000"/>
            <a:ext cx="8229600" cy="5165725"/>
          </a:xfrm>
        </p:spPr>
        <p:txBody>
          <a:bodyPr/>
          <a:lstStyle/>
          <a:p>
            <a:pPr algn="ctr" eaLnBrk="1" hangingPunct="1">
              <a:lnSpc>
                <a:spcPct val="80000"/>
              </a:lnSpc>
              <a:buFontTx/>
              <a:buNone/>
            </a:pPr>
            <a:r>
              <a:rPr lang="ru-RU" sz="2400" smtClean="0"/>
              <a:t>        </a:t>
            </a:r>
          </a:p>
          <a:p>
            <a:pPr algn="ctr" eaLnBrk="1" hangingPunct="1">
              <a:lnSpc>
                <a:spcPct val="80000"/>
              </a:lnSpc>
              <a:buFontTx/>
              <a:buNone/>
            </a:pPr>
            <a:r>
              <a:rPr lang="ru-RU" smtClean="0">
                <a:latin typeface="Times New Roman" pitchFamily="18" charset="0"/>
                <a:cs typeface="Times New Roman" pitchFamily="18" charset="0"/>
              </a:rPr>
              <a:t>Прочтите отрывок: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i="1" smtClean="0"/>
              <a:t>       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ru-RU" smtClean="0"/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ru-RU" smtClean="0"/>
          </a:p>
        </p:txBody>
      </p:sp>
      <p:pic>
        <p:nvPicPr>
          <p:cNvPr id="67587" name="Picture 4" descr="C:\Documents and Settings\Admin\Мои документы\Мои рисунки\30ee6d739db98db6f5c8bddc799860d6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57422" y="2643182"/>
            <a:ext cx="4786312" cy="2393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b="1" i="1" smtClean="0"/>
              <a:t>      </a:t>
            </a:r>
            <a:r>
              <a:rPr lang="ru-RU" b="1" smtClean="0">
                <a:latin typeface="Times New Roman" pitchFamily="18" charset="0"/>
                <a:cs typeface="Times New Roman" pitchFamily="18" charset="0"/>
              </a:rPr>
              <a:t>Это был кот, потерявший всякую совесть, кот - бродяга и бандит. Звали его за глаза Ворюгой.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b="1" smtClean="0">
                <a:latin typeface="Times New Roman" pitchFamily="18" charset="0"/>
                <a:cs typeface="Times New Roman" pitchFamily="18" charset="0"/>
              </a:rPr>
              <a:t>        Он воровал все: рыбу, мясо, сметану и хлеб. Однажды он даже разрыл в чулане жестяную банку с червями. Их он не съел, но на разрытую банку сбежались куры и склевали весь наш запас червей.</a:t>
            </a:r>
            <a:endParaRPr lang="ru-RU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blipFill dpi="0" rotWithShape="1">
          <a:blip r:embed="rId2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Содержимое 2"/>
          <p:cNvSpPr>
            <a:spLocks noGrp="1"/>
          </p:cNvSpPr>
          <p:nvPr>
            <p:ph sz="half" idx="1"/>
          </p:nvPr>
        </p:nvSpPr>
        <p:spPr>
          <a:xfrm>
            <a:off x="714375" y="2357438"/>
            <a:ext cx="8229600" cy="2185987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smtClean="0">
                <a:latin typeface="Times New Roman" pitchFamily="18" charset="0"/>
                <a:cs typeface="Times New Roman" pitchFamily="18" charset="0"/>
              </a:rPr>
              <a:t>      Из какого произведения этот отрывок?       Кто его автор? </a:t>
            </a:r>
          </a:p>
          <a:p>
            <a:pPr eaLnBrk="1" hangingPunct="1">
              <a:buFontTx/>
              <a:buNone/>
            </a:pPr>
            <a:r>
              <a:rPr lang="ru-RU" smtClean="0">
                <a:latin typeface="Times New Roman" pitchFamily="18" charset="0"/>
                <a:cs typeface="Times New Roman" pitchFamily="18" charset="0"/>
              </a:rPr>
              <a:t>      Что герои рассказа сделали с котом-ворюгой, когда его наконец-то поймали?</a:t>
            </a:r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0772" name="Picture 4" descr="i_404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500313" y="357188"/>
            <a:ext cx="4287837" cy="4781550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60776" name="Rectangle 8"/>
          <p:cNvSpPr>
            <a:spLocks noGrp="1" noChangeArrowheads="1"/>
          </p:cNvSpPr>
          <p:nvPr>
            <p:ph type="body" sz="half" idx="2"/>
          </p:nvPr>
        </p:nvSpPr>
        <p:spPr>
          <a:xfrm>
            <a:off x="214313" y="5357813"/>
            <a:ext cx="8678862" cy="1239837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ru-RU" sz="2400" smtClean="0"/>
              <a:t>        </a:t>
            </a:r>
            <a:r>
              <a:rPr lang="ru-RU" sz="2800" smtClean="0"/>
              <a:t>К.Г.Паустовский «Кот-ворюга». Герои рассказа накормили кота, и он стал жить у них.</a:t>
            </a:r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60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607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607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607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0776" grpId="0" build="p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9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ctr" eaLnBrk="1" hangingPunct="1">
              <a:buFontTx/>
              <a:buNone/>
            </a:pPr>
            <a:endParaRPr lang="ru-RU" smtClean="0"/>
          </a:p>
          <a:p>
            <a:pPr algn="ctr" eaLnBrk="1" hangingPunct="1">
              <a:buFontTx/>
              <a:buNone/>
            </a:pPr>
            <a:r>
              <a:rPr lang="ru-RU" smtClean="0">
                <a:latin typeface="Times New Roman" pitchFamily="18" charset="0"/>
                <a:cs typeface="Times New Roman" pitchFamily="18" charset="0"/>
              </a:rPr>
              <a:t>Откуда в языке появилось это выражение: </a:t>
            </a:r>
          </a:p>
          <a:p>
            <a:pPr algn="ctr" eaLnBrk="1" hangingPunct="1">
              <a:buFontTx/>
              <a:buNone/>
            </a:pPr>
            <a:r>
              <a:rPr lang="ru-RU" smtClean="0">
                <a:latin typeface="Times New Roman" pitchFamily="18" charset="0"/>
                <a:cs typeface="Times New Roman" pitchFamily="18" charset="0"/>
              </a:rPr>
              <a:t>«А Васька слушает да ест»? </a:t>
            </a:r>
          </a:p>
          <a:p>
            <a:pPr algn="ctr" eaLnBrk="1" hangingPunct="1">
              <a:buFontTx/>
              <a:buNone/>
            </a:pPr>
            <a:r>
              <a:rPr lang="ru-RU" smtClean="0">
                <a:latin typeface="Times New Roman" pitchFamily="18" charset="0"/>
                <a:cs typeface="Times New Roman" pitchFamily="18" charset="0"/>
              </a:rPr>
              <a:t>Что оно обозначает?</a:t>
            </a:r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3600" smtClean="0"/>
              <a:t>Какую фамилию придумал дядя Федор для своего друга – кота?</a:t>
            </a:r>
          </a:p>
        </p:txBody>
      </p:sp>
      <p:sp>
        <p:nvSpPr>
          <p:cNvPr id="126979" name="Rectangle 3"/>
          <p:cNvSpPr>
            <a:spLocks noGrp="1" noChangeArrowheads="1"/>
          </p:cNvSpPr>
          <p:nvPr>
            <p:ph type="body" sz="half" idx="2"/>
          </p:nvPr>
        </p:nvSpPr>
        <p:spPr>
          <a:xfrm>
            <a:off x="4427538" y="1600200"/>
            <a:ext cx="4259262" cy="4781550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endParaRPr lang="ru-RU" sz="2800" smtClean="0"/>
          </a:p>
          <a:p>
            <a:pPr marL="0" indent="0" eaLnBrk="1" hangingPunct="1">
              <a:buFontTx/>
              <a:buNone/>
            </a:pPr>
            <a:r>
              <a:rPr lang="ru-RU" sz="3600" smtClean="0">
                <a:latin typeface="Times New Roman" pitchFamily="18" charset="0"/>
              </a:rPr>
              <a:t>А. Тельняшкин</a:t>
            </a:r>
          </a:p>
          <a:p>
            <a:pPr marL="0" indent="0" eaLnBrk="1" hangingPunct="1">
              <a:buFontTx/>
              <a:buNone/>
            </a:pPr>
            <a:r>
              <a:rPr lang="ru-RU" sz="3600" smtClean="0">
                <a:latin typeface="Times New Roman" pitchFamily="18" charset="0"/>
              </a:rPr>
              <a:t>Б. Матроскин</a:t>
            </a:r>
          </a:p>
          <a:p>
            <a:pPr marL="0" indent="0" eaLnBrk="1" hangingPunct="1">
              <a:buFontTx/>
              <a:buNone/>
            </a:pPr>
            <a:r>
              <a:rPr lang="ru-RU" sz="3600" smtClean="0">
                <a:latin typeface="Times New Roman" pitchFamily="18" charset="0"/>
              </a:rPr>
              <a:t>В. Гимнастеркин</a:t>
            </a:r>
          </a:p>
          <a:p>
            <a:pPr marL="0" indent="0" eaLnBrk="1" hangingPunct="1">
              <a:buFontTx/>
              <a:buNone/>
            </a:pPr>
            <a:r>
              <a:rPr lang="ru-RU" sz="3600" smtClean="0">
                <a:latin typeface="Times New Roman" pitchFamily="18" charset="0"/>
              </a:rPr>
              <a:t>Г. Бескозыркин</a:t>
            </a:r>
          </a:p>
          <a:p>
            <a:pPr marL="0" indent="0" eaLnBrk="1" hangingPunct="1">
              <a:buFontTx/>
              <a:buNone/>
            </a:pPr>
            <a:endParaRPr lang="ru-RU" sz="3600" smtClean="0">
              <a:latin typeface="Times New Roman" pitchFamily="18" charset="0"/>
            </a:endParaRPr>
          </a:p>
          <a:p>
            <a:pPr marL="0" indent="0" eaLnBrk="1" hangingPunct="1">
              <a:buFontTx/>
              <a:buNone/>
            </a:pPr>
            <a:r>
              <a:rPr lang="ru-RU" sz="3600" smtClean="0">
                <a:solidFill>
                  <a:srgbClr val="0033CC"/>
                </a:solidFill>
                <a:latin typeface="Times New Roman" pitchFamily="18" charset="0"/>
              </a:rPr>
              <a:t>Б. Матроскин</a:t>
            </a:r>
          </a:p>
          <a:p>
            <a:pPr marL="0" indent="0" eaLnBrk="1" hangingPunct="1">
              <a:buFontTx/>
              <a:buNone/>
            </a:pPr>
            <a:endParaRPr lang="ru-RU" sz="3600" smtClean="0">
              <a:solidFill>
                <a:srgbClr val="0033CC"/>
              </a:solidFill>
              <a:latin typeface="Times New Roman" pitchFamily="18" charset="0"/>
            </a:endParaRPr>
          </a:p>
        </p:txBody>
      </p:sp>
      <p:pic>
        <p:nvPicPr>
          <p:cNvPr id="126984" name="Picture 8" descr="68743317_1294133063_33"/>
          <p:cNvPicPr>
            <a:picLocks noGrp="1" noChangeAspect="1" noChangeArrowheads="1" noCrop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95288" y="2565400"/>
            <a:ext cx="2916237" cy="3887788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269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269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269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269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269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1269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1269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0"/>
                            </p:stCondLst>
                            <p:childTnLst>
                              <p:par>
                                <p:cTn id="2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1269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269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69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69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4" dur="1000"/>
                                        <p:tgtEl>
                                          <p:spTgt spid="1269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155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endParaRPr lang="ru-RU" sz="2800" smtClean="0"/>
          </a:p>
          <a:p>
            <a:pPr eaLnBrk="1" hangingPunct="1">
              <a:buFontTx/>
              <a:buNone/>
            </a:pPr>
            <a:endParaRPr lang="ru-RU" sz="2800" smtClean="0"/>
          </a:p>
          <a:p>
            <a:pPr eaLnBrk="1" hangingPunct="1">
              <a:buFontTx/>
              <a:buNone/>
            </a:pPr>
            <a:endParaRPr lang="ru-RU" sz="2800" smtClean="0"/>
          </a:p>
          <a:p>
            <a:pPr eaLnBrk="1" hangingPunct="1">
              <a:buFontTx/>
              <a:buNone/>
            </a:pPr>
            <a:endParaRPr lang="ru-RU" sz="2800" smtClean="0"/>
          </a:p>
          <a:p>
            <a:pPr eaLnBrk="1" hangingPunct="1">
              <a:buFontTx/>
              <a:buNone/>
            </a:pPr>
            <a:endParaRPr lang="ru-RU" sz="2800" smtClean="0"/>
          </a:p>
          <a:p>
            <a:pPr eaLnBrk="1" hangingPunct="1">
              <a:buFontTx/>
              <a:buNone/>
            </a:pPr>
            <a:endParaRPr lang="ru-RU" sz="2800" smtClean="0"/>
          </a:p>
          <a:p>
            <a:pPr eaLnBrk="1" hangingPunct="1">
              <a:buFontTx/>
              <a:buNone/>
            </a:pPr>
            <a:r>
              <a:rPr lang="ru-RU" smtClean="0"/>
              <a:t>И.А.Крылов. Басня «Кот и повар»</a:t>
            </a:r>
          </a:p>
          <a:p>
            <a:pPr eaLnBrk="1" hangingPunct="1">
              <a:buFontTx/>
              <a:buNone/>
            </a:pPr>
            <a:endParaRPr lang="ru-RU" smtClean="0"/>
          </a:p>
        </p:txBody>
      </p:sp>
      <p:pic>
        <p:nvPicPr>
          <p:cNvPr id="66563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0" y="428625"/>
            <a:ext cx="4086225" cy="58801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771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71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771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6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7155" grpId="0" build="p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r>
              <a:rPr lang="ru-RU" smtClean="0"/>
              <a:t>      </a:t>
            </a:r>
            <a:r>
              <a:rPr lang="ru-RU" smtClean="0">
                <a:latin typeface="Times New Roman" pitchFamily="18" charset="0"/>
                <a:cs typeface="Times New Roman" pitchFamily="18" charset="0"/>
              </a:rPr>
              <a:t>Однажды Братец Лис поймал Братца Кролика и уже готовился с ним расправиться. Братец Кролик молил его лишь об одном: «Делай со мной что хочешь, Братец Лис, только не бросай меня в терновый куст!» Действительно ли </a:t>
            </a:r>
          </a:p>
          <a:p>
            <a:pPr eaLnBrk="1" hangingPunct="1">
              <a:buFontTx/>
              <a:buNone/>
            </a:pPr>
            <a:r>
              <a:rPr lang="ru-RU" smtClean="0">
                <a:latin typeface="Times New Roman" pitchFamily="18" charset="0"/>
                <a:cs typeface="Times New Roman" pitchFamily="18" charset="0"/>
              </a:rPr>
              <a:t>   Братец Кролик так боялся тернового </a:t>
            </a:r>
          </a:p>
          <a:p>
            <a:pPr eaLnBrk="1" hangingPunct="1">
              <a:buFontTx/>
              <a:buNone/>
            </a:pPr>
            <a:r>
              <a:rPr lang="ru-RU" smtClean="0">
                <a:latin typeface="Times New Roman" pitchFamily="18" charset="0"/>
                <a:cs typeface="Times New Roman" pitchFamily="18" charset="0"/>
              </a:rPr>
              <a:t>   куста?</a:t>
            </a:r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1188" name="Picture 4" descr="68672808_brat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071688" y="357188"/>
            <a:ext cx="4967287" cy="3992562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21187" name="Rectangle 3"/>
          <p:cNvSpPr>
            <a:spLocks noGrp="1" noChangeArrowheads="1"/>
          </p:cNvSpPr>
          <p:nvPr>
            <p:ph type="body" sz="half" idx="3"/>
          </p:nvPr>
        </p:nvSpPr>
        <p:spPr>
          <a:xfrm>
            <a:off x="250825" y="4581525"/>
            <a:ext cx="8569325" cy="2043113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sz="2800" smtClean="0"/>
              <a:t>       Наоборот, Братец Кролик только и  мечтал о том, чтобы Братец Лис бросил его в терновый куст. «Терновый куст – мой дом родной!» - кричал он, когда освободился от Лиса.</a:t>
            </a:r>
          </a:p>
          <a:p>
            <a:pPr eaLnBrk="1" hangingPunct="1">
              <a:buFontTx/>
              <a:buNone/>
            </a:pPr>
            <a:endParaRPr lang="ru-RU" sz="2800" smtClean="0"/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21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1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211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211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211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1187" grpId="0" build="p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r>
              <a:rPr lang="ru-RU" smtClean="0"/>
              <a:t>   </a:t>
            </a:r>
          </a:p>
          <a:p>
            <a:pPr algn="ctr" eaLnBrk="1" hangingPunct="1">
              <a:buFontTx/>
              <a:buNone/>
            </a:pPr>
            <a:r>
              <a:rPr lang="ru-RU" smtClean="0"/>
              <a:t>   </a:t>
            </a:r>
            <a:r>
              <a:rPr lang="ru-RU" smtClean="0">
                <a:latin typeface="Times New Roman" pitchFamily="18" charset="0"/>
                <a:cs typeface="Times New Roman" pitchFamily="18" charset="0"/>
              </a:rPr>
              <a:t>Каким было первое место работы Маленького Мука из одноименной сказки В.Гауфа?</a:t>
            </a:r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8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79388" y="692150"/>
            <a:ext cx="4537075" cy="5545138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sz="2800" smtClean="0"/>
              <a:t>      Маленький Мук стал слугой госпожи Агавци. Он должен был расчесывать и мазать шерсть ее кошек драгоценными притираниями; кормить кошек, а на ночь укладывать на шелковые подушки и покрывать бархатными одеялами.</a:t>
            </a:r>
          </a:p>
          <a:p>
            <a:pPr eaLnBrk="1" hangingPunct="1">
              <a:buFontTx/>
              <a:buNone/>
            </a:pPr>
            <a:endParaRPr lang="ru-RU" sz="2800" smtClean="0"/>
          </a:p>
        </p:txBody>
      </p:sp>
      <p:pic>
        <p:nvPicPr>
          <p:cNvPr id="73731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86313" y="428625"/>
            <a:ext cx="3952875" cy="55006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252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52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252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737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283" grpId="0" build="p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blipFill dpi="0" rotWithShape="1">
          <a:blip r:embed="rId2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Текст 7"/>
          <p:cNvSpPr>
            <a:spLocks noGrp="1"/>
          </p:cNvSpPr>
          <p:nvPr>
            <p:ph type="body" sz="half" idx="1"/>
          </p:nvPr>
        </p:nvSpPr>
        <p:spPr>
          <a:xfrm>
            <a:off x="500063" y="2643188"/>
            <a:ext cx="8229600" cy="2185987"/>
          </a:xfrm>
        </p:spPr>
        <p:txBody>
          <a:bodyPr/>
          <a:lstStyle/>
          <a:p>
            <a:pPr algn="ctr">
              <a:buFontTx/>
              <a:buNone/>
            </a:pPr>
            <a:r>
              <a:rPr lang="ru-RU" smtClean="0"/>
              <a:t>     </a:t>
            </a:r>
            <a:r>
              <a:rPr lang="ru-RU" smtClean="0">
                <a:latin typeface="Times New Roman" pitchFamily="18" charset="0"/>
                <a:cs typeface="Times New Roman" pitchFamily="18" charset="0"/>
              </a:rPr>
              <a:t>Как кот Матроскин ловил мышей и </a:t>
            </a:r>
          </a:p>
          <a:p>
            <a:pPr algn="ctr">
              <a:buFontTx/>
              <a:buNone/>
            </a:pPr>
            <a:r>
              <a:rPr lang="ru-RU" smtClean="0">
                <a:latin typeface="Times New Roman" pitchFamily="18" charset="0"/>
                <a:cs typeface="Times New Roman" pitchFamily="18" charset="0"/>
              </a:rPr>
              <a:t>что он с ними потом делал?</a:t>
            </a:r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54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2071670" y="428604"/>
            <a:ext cx="5214938" cy="3906838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2" name="Текст 11"/>
          <p:cNvSpPr>
            <a:spLocks noGrp="1"/>
          </p:cNvSpPr>
          <p:nvPr>
            <p:ph type="body" sz="half" idx="2"/>
          </p:nvPr>
        </p:nvSpPr>
        <p:spPr>
          <a:xfrm>
            <a:off x="571500" y="4572000"/>
            <a:ext cx="8229600" cy="1714500"/>
          </a:xfrm>
        </p:spPr>
        <p:txBody>
          <a:bodyPr/>
          <a:lstStyle/>
          <a:p>
            <a:pPr>
              <a:buFontTx/>
              <a:buNone/>
            </a:pPr>
            <a:r>
              <a:rPr lang="ru-RU" sz="2800" smtClean="0"/>
              <a:t>      «Мне мышей даже видеть не хочется. Я их просто так ловлю, для развлечения. Или на удочку, или пылесосом из норок вытаскиваю и в поле уношу».</a:t>
            </a:r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85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uild="p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blipFill dpi="0" rotWithShape="1">
          <a:blip r:embed="rId2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Текст 3"/>
          <p:cNvSpPr>
            <a:spLocks noGrp="1"/>
          </p:cNvSpPr>
          <p:nvPr>
            <p:ph type="body" sz="half" idx="2"/>
          </p:nvPr>
        </p:nvSpPr>
        <p:spPr>
          <a:xfrm>
            <a:off x="500063" y="2214563"/>
            <a:ext cx="8229600" cy="2187575"/>
          </a:xfrm>
        </p:spPr>
        <p:txBody>
          <a:bodyPr/>
          <a:lstStyle/>
          <a:p>
            <a:pPr>
              <a:buFontTx/>
              <a:buNone/>
            </a:pPr>
            <a:r>
              <a:rPr lang="ru-RU" smtClean="0"/>
              <a:t>      </a:t>
            </a:r>
            <a:r>
              <a:rPr lang="ru-RU" smtClean="0">
                <a:latin typeface="Times New Roman" pitchFamily="18" charset="0"/>
                <a:cs typeface="Times New Roman" pitchFamily="18" charset="0"/>
              </a:rPr>
              <a:t>Как звали кошку домомучительницы </a:t>
            </a:r>
          </a:p>
          <a:p>
            <a:pPr>
              <a:buFontTx/>
              <a:buNone/>
            </a:pPr>
            <a:r>
              <a:rPr lang="ru-RU" smtClean="0">
                <a:latin typeface="Times New Roman" pitchFamily="18" charset="0"/>
                <a:cs typeface="Times New Roman" pitchFamily="18" charset="0"/>
              </a:rPr>
              <a:t>   в мультфильме по книге А.Линдгрен «Малыш и Карлсон»?</a:t>
            </a:r>
          </a:p>
          <a:p>
            <a:pPr>
              <a:buFontTx/>
              <a:buNone/>
            </a:pPr>
            <a:r>
              <a:rPr lang="ru-RU" smtClean="0">
                <a:latin typeface="Times New Roman" pitchFamily="18" charset="0"/>
                <a:cs typeface="Times New Roman" pitchFamily="18" charset="0"/>
              </a:rPr>
              <a:t>  </a:t>
            </a:r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Текст 3"/>
          <p:cNvSpPr>
            <a:spLocks noGrp="1"/>
          </p:cNvSpPr>
          <p:nvPr>
            <p:ph type="body" sz="half" idx="2"/>
          </p:nvPr>
        </p:nvSpPr>
        <p:spPr>
          <a:xfrm>
            <a:off x="428625" y="5286375"/>
            <a:ext cx="8229600" cy="1125538"/>
          </a:xfrm>
        </p:spPr>
        <p:txBody>
          <a:bodyPr/>
          <a:lstStyle/>
          <a:p>
            <a:pPr algn="ctr">
              <a:buFontTx/>
              <a:buNone/>
            </a:pPr>
            <a:r>
              <a:rPr lang="ru-RU" smtClean="0"/>
              <a:t>Матильда</a:t>
            </a:r>
          </a:p>
        </p:txBody>
      </p:sp>
      <p:pic>
        <p:nvPicPr>
          <p:cNvPr id="125954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786188" y="1071563"/>
            <a:ext cx="4953000" cy="37147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595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10" y="357166"/>
            <a:ext cx="4857750" cy="36433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57158" y="1785926"/>
            <a:ext cx="8429684" cy="2800767"/>
          </a:xfrm>
          <a:prstGeom prst="rect">
            <a:avLst/>
          </a:prstGeom>
          <a:noFill/>
        </p:spPr>
        <p:txBody>
          <a:bodyPr>
            <a:spAutoFit/>
            <a:scene3d>
              <a:camera prst="obliqueTopLeft"/>
              <a:lightRig rig="threePt" dir="t"/>
            </a:scene3d>
          </a:bodyPr>
          <a:lstStyle/>
          <a:p>
            <a:pPr algn="ctr">
              <a:defRPr/>
            </a:pPr>
            <a:r>
              <a:rPr lang="ru-RU" sz="88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blurRad="60007" dir="2000400" sy="-30000" kx="-800400" algn="bl" rotWithShape="0">
                    <a:prstClr val="black">
                      <a:alpha val="20000"/>
                    </a:prstClr>
                  </a:outerShdw>
                </a:effectLst>
                <a:latin typeface="Bookman Old Style" pitchFamily="18" charset="0"/>
              </a:rPr>
              <a:t>Мульти-пульти</a:t>
            </a:r>
            <a:endParaRPr lang="ru-RU" sz="88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glow rad="139700">
                  <a:schemeClr val="accent2">
                    <a:satMod val="175000"/>
                    <a:alpha val="40000"/>
                  </a:schemeClr>
                </a:glow>
                <a:outerShdw blurRad="60007" dir="2000400" sy="-30000" kx="-800400" algn="bl" rotWithShape="0">
                  <a:prstClr val="black">
                    <a:alpha val="20000"/>
                  </a:prstClr>
                </a:outerShdw>
              </a:effectLst>
              <a:latin typeface="Bookman Old Style" pitchFamily="18" charset="0"/>
            </a:endParaRPr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3600" smtClean="0"/>
              <a:t>Куда зашел Винни-Пух с целью немного подкрепиться?</a:t>
            </a:r>
          </a:p>
        </p:txBody>
      </p:sp>
      <p:sp>
        <p:nvSpPr>
          <p:cNvPr id="12800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00200"/>
            <a:ext cx="6923088" cy="4525963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endParaRPr lang="ru-RU" sz="3600" smtClean="0">
              <a:latin typeface="Times New Roman" pitchFamily="18" charset="0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z="3600" smtClean="0">
                <a:latin typeface="Times New Roman" pitchFamily="18" charset="0"/>
              </a:rPr>
              <a:t>А. На фуршет к ослику Иа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z="3600" smtClean="0">
                <a:latin typeface="Times New Roman" pitchFamily="18" charset="0"/>
              </a:rPr>
              <a:t>Б. В гости к Кролику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z="3600" smtClean="0">
                <a:latin typeface="Times New Roman" pitchFamily="18" charset="0"/>
              </a:rPr>
              <a:t>В. На вечеринку к Сове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z="3600" smtClean="0">
                <a:latin typeface="Times New Roman" pitchFamily="18" charset="0"/>
              </a:rPr>
              <a:t>Г. На именины к Пятачку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ru-RU" sz="3600" smtClean="0">
              <a:latin typeface="Times New Roman" pitchFamily="18" charset="0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z="3600" smtClean="0">
                <a:solidFill>
                  <a:srgbClr val="0033CC"/>
                </a:solidFill>
                <a:latin typeface="Times New Roman" pitchFamily="18" charset="0"/>
              </a:rPr>
              <a:t>Б. В гости к Кролику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ru-RU" sz="3600" smtClean="0">
              <a:latin typeface="Times New Roman" pitchFamily="18" charset="0"/>
            </a:endParaRPr>
          </a:p>
        </p:txBody>
      </p:sp>
      <p:pic>
        <p:nvPicPr>
          <p:cNvPr id="128004" name="Picture 4" descr="754625_cd54af773eecb86c"/>
          <p:cNvPicPr>
            <a:picLocks noGrp="1" noChangeAspect="1" noChangeArrowheads="1" noCrop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6438900" y="4429125"/>
            <a:ext cx="2705100" cy="2428875"/>
          </a:xfrm>
          <a:noFill/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280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280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280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280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280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1280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1280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0"/>
                            </p:stCondLst>
                            <p:childTnLst>
                              <p:par>
                                <p:cTn id="2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1280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280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800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800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4" dur="1000"/>
                                        <p:tgtEl>
                                          <p:spTgt spid="12800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smtClean="0"/>
              <a:t>Дайте характеристику мультипликационному герою</a:t>
            </a:r>
          </a:p>
        </p:txBody>
      </p:sp>
      <p:pic>
        <p:nvPicPr>
          <p:cNvPr id="75779" name="Picture 16" descr="garfield1_narrowweb__300x364,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63" y="1714500"/>
            <a:ext cx="3868737" cy="4694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pic>
        <p:nvPicPr>
          <p:cNvPr id="75780" name="Picture 30" descr="showpix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929190" y="3643314"/>
            <a:ext cx="3810000" cy="2867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pic>
        <p:nvPicPr>
          <p:cNvPr id="75781" name="Picture 20" descr="7c13da87cd4f11555e68d8b80c6cf2f6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429256" y="1643050"/>
            <a:ext cx="2514600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</p:spTree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14"/>
          <p:cNvSpPr>
            <a:spLocks noGrp="1" noChangeArrowheads="1"/>
          </p:cNvSpPr>
          <p:nvPr>
            <p:ph type="title" sz="quarter"/>
          </p:nvPr>
        </p:nvSpPr>
        <p:spPr/>
        <p:txBody>
          <a:bodyPr/>
          <a:lstStyle/>
          <a:p>
            <a:pPr eaLnBrk="1" hangingPunct="1"/>
            <a:r>
              <a:rPr lang="ru-RU" sz="3600" smtClean="0"/>
              <a:t>Дайте характеристику мультипликационному герою</a:t>
            </a:r>
          </a:p>
        </p:txBody>
      </p:sp>
      <p:pic>
        <p:nvPicPr>
          <p:cNvPr id="76803" name="Picture 7" descr="0000010628-540x450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4714875" y="1857375"/>
            <a:ext cx="3819525" cy="4286250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6804" name="Picture 4" descr="kot_Leopold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357188" y="3571875"/>
            <a:ext cx="3810000" cy="2638425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Скругленный прямоугольник 8"/>
          <p:cNvSpPr/>
          <p:nvPr/>
        </p:nvSpPr>
        <p:spPr>
          <a:xfrm>
            <a:off x="6215063" y="4071938"/>
            <a:ext cx="142875" cy="4603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826" name="Picture 18" descr="pict3409084670_(495224bd)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928662" y="1643050"/>
            <a:ext cx="3357563" cy="2519363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pic>
        <p:nvPicPr>
          <p:cNvPr id="77827" name="Picture 4" descr="5223_2_b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5072063" y="1571625"/>
            <a:ext cx="3517900" cy="2643188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4996" name="Rectangle 16"/>
          <p:cNvSpPr>
            <a:spLocks noGrp="1" noChangeArrowheads="1"/>
          </p:cNvSpPr>
          <p:nvPr>
            <p:ph type="title" sz="quarter"/>
          </p:nvPr>
        </p:nvSpPr>
        <p:spPr/>
        <p:txBody>
          <a:bodyPr/>
          <a:lstStyle/>
          <a:p>
            <a:pPr eaLnBrk="1" hangingPunct="1"/>
            <a:r>
              <a:rPr lang="ru-RU" sz="3600" smtClean="0"/>
              <a:t>Дайте характеристику мультипликационному герою</a:t>
            </a:r>
          </a:p>
        </p:txBody>
      </p:sp>
      <p:pic>
        <p:nvPicPr>
          <p:cNvPr id="77829" name="Picture 12" descr="nu_pogodi_19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4"/>
          <a:srcRect/>
          <a:stretch>
            <a:fillRect/>
          </a:stretch>
        </p:blipFill>
        <p:spPr>
          <a:xfrm>
            <a:off x="2428875" y="4000500"/>
            <a:ext cx="3328988" cy="2500313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642910" y="2214554"/>
            <a:ext cx="7929618" cy="2308324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72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Угадай </a:t>
            </a:r>
          </a:p>
          <a:p>
            <a:pPr algn="ctr">
              <a:defRPr/>
            </a:pPr>
            <a:r>
              <a:rPr lang="ru-RU" sz="72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фразеологизм</a:t>
            </a:r>
          </a:p>
        </p:txBody>
      </p:sp>
      <p:pic>
        <p:nvPicPr>
          <p:cNvPr id="3" name="zima_v_prostokvashino_kabi_nebilo_zimi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8429625" y="607218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 showWhenStopped="0">
                <p:cTn id="23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235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285852" y="714356"/>
            <a:ext cx="6923087" cy="3929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sp>
        <p:nvSpPr>
          <p:cNvPr id="89090" name="Содержимое 3"/>
          <p:cNvSpPr>
            <a:spLocks noGrp="1"/>
          </p:cNvSpPr>
          <p:nvPr>
            <p:ph sz="half" idx="2"/>
          </p:nvPr>
        </p:nvSpPr>
        <p:spPr>
          <a:xfrm>
            <a:off x="428625" y="5000625"/>
            <a:ext cx="8501063" cy="1643063"/>
          </a:xfrm>
        </p:spPr>
        <p:txBody>
          <a:bodyPr/>
          <a:lstStyle/>
          <a:p>
            <a:pPr>
              <a:buFontTx/>
              <a:buNone/>
            </a:pPr>
            <a:r>
              <a:rPr lang="ru-RU" sz="3600" b="1" smtClean="0"/>
              <a:t>Черная кошка пробежала дорогу</a:t>
            </a:r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90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90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890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Текст 6"/>
          <p:cNvSpPr>
            <a:spLocks noGrp="1"/>
          </p:cNvSpPr>
          <p:nvPr>
            <p:ph type="body" sz="half" idx="2"/>
          </p:nvPr>
        </p:nvSpPr>
        <p:spPr>
          <a:xfrm>
            <a:off x="500063" y="5429250"/>
            <a:ext cx="8072437" cy="1143000"/>
          </a:xfrm>
        </p:spPr>
        <p:txBody>
          <a:bodyPr/>
          <a:lstStyle/>
          <a:p>
            <a:pPr>
              <a:buFontTx/>
              <a:buNone/>
            </a:pPr>
            <a:r>
              <a:rPr lang="ru-RU" sz="3600" b="1" smtClean="0"/>
              <a:t>Кот в мешке</a:t>
            </a:r>
          </a:p>
        </p:txBody>
      </p:sp>
      <p:pic>
        <p:nvPicPr>
          <p:cNvPr id="96260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00364" y="571480"/>
            <a:ext cx="5553019" cy="4071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01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01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901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Текст 3"/>
          <p:cNvSpPr>
            <a:spLocks noGrp="1"/>
          </p:cNvSpPr>
          <p:nvPr>
            <p:ph type="body" sz="half" idx="2"/>
          </p:nvPr>
        </p:nvSpPr>
        <p:spPr>
          <a:xfrm>
            <a:off x="571500" y="4929188"/>
            <a:ext cx="8229600" cy="1571625"/>
          </a:xfrm>
        </p:spPr>
        <p:txBody>
          <a:bodyPr/>
          <a:lstStyle/>
          <a:p>
            <a:pPr>
              <a:buFontTx/>
              <a:buNone/>
            </a:pPr>
            <a:r>
              <a:rPr lang="ru-RU" sz="3600" b="1" smtClean="0"/>
              <a:t>За двумя зайцами погонишься – ни одного не поймаешь</a:t>
            </a:r>
          </a:p>
        </p:txBody>
      </p:sp>
      <p:pic>
        <p:nvPicPr>
          <p:cNvPr id="88067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500430" y="357166"/>
            <a:ext cx="5072063" cy="3914775"/>
          </a:xfr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72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72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972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4929188"/>
            <a:ext cx="8229600" cy="1196975"/>
          </a:xfrm>
        </p:spPr>
        <p:txBody>
          <a:bodyPr/>
          <a:lstStyle/>
          <a:p>
            <a:pPr>
              <a:buFontTx/>
              <a:buNone/>
            </a:pPr>
            <a:r>
              <a:rPr lang="ru-RU" sz="3600" b="1" smtClean="0"/>
              <a:t>Не все коту масленица, будет и великий пост</a:t>
            </a:r>
          </a:p>
        </p:txBody>
      </p:sp>
      <p:pic>
        <p:nvPicPr>
          <p:cNvPr id="89092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86380" y="357166"/>
            <a:ext cx="3476625" cy="45148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01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01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901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114" grpId="0" build="p"/>
    </p:bld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4929188"/>
            <a:ext cx="8229600" cy="1196975"/>
          </a:xfrm>
        </p:spPr>
        <p:txBody>
          <a:bodyPr/>
          <a:lstStyle/>
          <a:p>
            <a:pPr>
              <a:buFontTx/>
              <a:buNone/>
            </a:pPr>
            <a:r>
              <a:rPr lang="ru-RU" sz="3600" b="1" smtClean="0"/>
              <a:t>Кошачья лапка мягка, да коготок востер</a:t>
            </a:r>
          </a:p>
        </p:txBody>
      </p:sp>
      <p:pic>
        <p:nvPicPr>
          <p:cNvPr id="91139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643188" y="500063"/>
            <a:ext cx="6002337" cy="4000500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01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01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901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114" grpId="0" build="p"/>
    </p:bld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1"/>
          </p:nvPr>
        </p:nvSpPr>
        <p:spPr>
          <a:xfrm>
            <a:off x="285750" y="4214813"/>
            <a:ext cx="4286250" cy="1911350"/>
          </a:xfrm>
        </p:spPr>
        <p:txBody>
          <a:bodyPr/>
          <a:lstStyle/>
          <a:p>
            <a:pPr>
              <a:buFontTx/>
              <a:buNone/>
            </a:pPr>
            <a:r>
              <a:rPr lang="ru-RU" sz="3600" b="1" smtClean="0"/>
              <a:t>Как кошка с собакой живут</a:t>
            </a:r>
          </a:p>
        </p:txBody>
      </p:sp>
      <p:pic>
        <p:nvPicPr>
          <p:cNvPr id="98307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4500563" y="428625"/>
            <a:ext cx="4284662" cy="5483225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smtClean="0"/>
              <a:t>Как зовут кота, поющего колыбельные?</a:t>
            </a:r>
          </a:p>
        </p:txBody>
      </p:sp>
      <p:sp>
        <p:nvSpPr>
          <p:cNvPr id="11267" name="Текст 2"/>
          <p:cNvSpPr>
            <a:spLocks noGrp="1"/>
          </p:cNvSpPr>
          <p:nvPr>
            <p:ph type="body" sz="half" idx="1"/>
          </p:nvPr>
        </p:nvSpPr>
        <p:spPr>
          <a:xfrm>
            <a:off x="428625" y="1500188"/>
            <a:ext cx="4038600" cy="4525962"/>
          </a:xfrm>
        </p:spPr>
        <p:txBody>
          <a:bodyPr/>
          <a:lstStyle/>
          <a:p>
            <a:pPr>
              <a:buFontTx/>
              <a:buNone/>
            </a:pPr>
            <a:endParaRPr lang="ru-RU" smtClean="0"/>
          </a:p>
          <a:p>
            <a:pPr>
              <a:buFontTx/>
              <a:buNone/>
            </a:pPr>
            <a:r>
              <a:rPr lang="ru-RU" sz="3600" smtClean="0">
                <a:latin typeface="Times New Roman" pitchFamily="18" charset="0"/>
                <a:cs typeface="Times New Roman" pitchFamily="18" charset="0"/>
              </a:rPr>
              <a:t>А. Кот Базилио</a:t>
            </a:r>
          </a:p>
          <a:p>
            <a:pPr>
              <a:buFontTx/>
              <a:buNone/>
            </a:pPr>
            <a:r>
              <a:rPr lang="ru-RU" sz="3600" smtClean="0">
                <a:latin typeface="Times New Roman" pitchFamily="18" charset="0"/>
                <a:cs typeface="Times New Roman" pitchFamily="18" charset="0"/>
              </a:rPr>
              <a:t>Б. Кот Матроскин</a:t>
            </a:r>
          </a:p>
          <a:p>
            <a:pPr>
              <a:buFontTx/>
              <a:buNone/>
            </a:pPr>
            <a:r>
              <a:rPr lang="ru-RU" sz="3600" smtClean="0">
                <a:latin typeface="Times New Roman" pitchFamily="18" charset="0"/>
                <a:cs typeface="Times New Roman" pitchFamily="18" charset="0"/>
              </a:rPr>
              <a:t>В. Кот Леопольд</a:t>
            </a:r>
          </a:p>
          <a:p>
            <a:pPr>
              <a:buFontTx/>
              <a:buNone/>
            </a:pPr>
            <a:r>
              <a:rPr lang="ru-RU" sz="3600" smtClean="0">
                <a:latin typeface="Times New Roman" pitchFamily="18" charset="0"/>
                <a:cs typeface="Times New Roman" pitchFamily="18" charset="0"/>
              </a:rPr>
              <a:t>Г. Кот Баюн</a:t>
            </a:r>
          </a:p>
          <a:p>
            <a:pPr>
              <a:buFontTx/>
              <a:buNone/>
            </a:pPr>
            <a:endParaRPr lang="ru-RU" sz="360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None/>
            </a:pPr>
            <a:r>
              <a:rPr lang="ru-RU" sz="360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Г. Кот Баюн</a:t>
            </a:r>
          </a:p>
          <a:p>
            <a:pPr>
              <a:buFontTx/>
              <a:buNone/>
            </a:pPr>
            <a:endParaRPr lang="ru-RU" smtClean="0"/>
          </a:p>
        </p:txBody>
      </p:sp>
      <p:pic>
        <p:nvPicPr>
          <p:cNvPr id="11268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4857752" y="2214554"/>
            <a:ext cx="4038600" cy="3957637"/>
          </a:xfr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1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1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0"/>
                            </p:stCondLst>
                            <p:childTnLst>
                              <p:par>
                                <p:cTn id="2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112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12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26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26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4" dur="1000"/>
                                        <p:tgtEl>
                                          <p:spTgt spid="1126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5000625"/>
            <a:ext cx="8229600" cy="1125538"/>
          </a:xfrm>
        </p:spPr>
        <p:txBody>
          <a:bodyPr/>
          <a:lstStyle/>
          <a:p>
            <a:pPr>
              <a:buFontTx/>
              <a:buNone/>
            </a:pPr>
            <a:r>
              <a:rPr lang="ru-RU" sz="3600" b="1" smtClean="0"/>
              <a:t>Зайца ноги кормят</a:t>
            </a:r>
          </a:p>
        </p:txBody>
      </p:sp>
      <p:pic>
        <p:nvPicPr>
          <p:cNvPr id="93187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071813" y="428625"/>
            <a:ext cx="5572125" cy="3689350"/>
          </a:xfr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3188" name="Picture 4" descr="C:\Documents and Settings\Admin\Мои документы\Мои рисунки\Photo 090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14546" y="2285992"/>
            <a:ext cx="3562350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93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93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993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Текст 3"/>
          <p:cNvSpPr>
            <a:spLocks noGrp="1"/>
          </p:cNvSpPr>
          <p:nvPr>
            <p:ph type="body" sz="half" idx="2"/>
          </p:nvPr>
        </p:nvSpPr>
        <p:spPr>
          <a:xfrm>
            <a:off x="428625" y="5000625"/>
            <a:ext cx="8229600" cy="1125538"/>
          </a:xfrm>
        </p:spPr>
        <p:txBody>
          <a:bodyPr/>
          <a:lstStyle/>
          <a:p>
            <a:pPr>
              <a:buFontTx/>
              <a:buNone/>
            </a:pPr>
            <a:r>
              <a:rPr lang="ru-RU" sz="3600" b="1" smtClean="0"/>
              <a:t>Кот наплакал</a:t>
            </a:r>
          </a:p>
        </p:txBody>
      </p:sp>
      <p:pic>
        <p:nvPicPr>
          <p:cNvPr id="93187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29058" y="357166"/>
            <a:ext cx="4627563" cy="424021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03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03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003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354" grpId="0" build="p"/>
    </p:bld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Текст 3"/>
          <p:cNvSpPr>
            <a:spLocks noGrp="1"/>
          </p:cNvSpPr>
          <p:nvPr>
            <p:ph type="body" sz="half" idx="2"/>
          </p:nvPr>
        </p:nvSpPr>
        <p:spPr>
          <a:xfrm>
            <a:off x="428625" y="5286375"/>
            <a:ext cx="8229600" cy="1125538"/>
          </a:xfrm>
        </p:spPr>
        <p:txBody>
          <a:bodyPr/>
          <a:lstStyle/>
          <a:p>
            <a:pPr>
              <a:buFontTx/>
              <a:buNone/>
            </a:pPr>
            <a:r>
              <a:rPr lang="ru-RU" sz="3600" b="1" smtClean="0"/>
              <a:t>Доброе слово и кошке приятно</a:t>
            </a:r>
          </a:p>
        </p:txBody>
      </p:sp>
      <p:pic>
        <p:nvPicPr>
          <p:cNvPr id="95235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143375" y="428625"/>
            <a:ext cx="4500563" cy="4500563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42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42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942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210" grpId="0" build="p"/>
    </p:bld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5000625"/>
            <a:ext cx="8229600" cy="1125538"/>
          </a:xfrm>
        </p:spPr>
        <p:txBody>
          <a:bodyPr/>
          <a:lstStyle/>
          <a:p>
            <a:pPr>
              <a:buFontTx/>
              <a:buNone/>
            </a:pPr>
            <a:r>
              <a:rPr lang="ru-RU" sz="3600" b="1" smtClean="0"/>
              <a:t>Тянуть кота за хвост</a:t>
            </a:r>
          </a:p>
        </p:txBody>
      </p:sp>
      <p:pic>
        <p:nvPicPr>
          <p:cNvPr id="95235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071802" y="357166"/>
            <a:ext cx="5610225" cy="4237037"/>
          </a:xfr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4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4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024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5000625"/>
            <a:ext cx="8229600" cy="1125538"/>
          </a:xfrm>
        </p:spPr>
        <p:txBody>
          <a:bodyPr/>
          <a:lstStyle/>
          <a:p>
            <a:pPr>
              <a:buFontTx/>
              <a:buNone/>
            </a:pPr>
            <a:r>
              <a:rPr lang="ru-RU" sz="3600" b="1" smtClean="0"/>
              <a:t>Мечется (бежит) как угорелая кошка</a:t>
            </a:r>
          </a:p>
        </p:txBody>
      </p:sp>
      <p:pic>
        <p:nvPicPr>
          <p:cNvPr id="96259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786182" y="428604"/>
            <a:ext cx="4678362" cy="3946525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34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34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034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Текст 3"/>
          <p:cNvSpPr>
            <a:spLocks noGrp="1"/>
          </p:cNvSpPr>
          <p:nvPr>
            <p:ph type="body" sz="half" idx="2"/>
          </p:nvPr>
        </p:nvSpPr>
        <p:spPr>
          <a:xfrm>
            <a:off x="357188" y="5214938"/>
            <a:ext cx="8501062" cy="1428750"/>
          </a:xfrm>
        </p:spPr>
        <p:txBody>
          <a:bodyPr/>
          <a:lstStyle/>
          <a:p>
            <a:pPr>
              <a:buFontTx/>
              <a:buNone/>
            </a:pPr>
            <a:r>
              <a:rPr lang="ru-RU" sz="3600" b="1" smtClean="0"/>
              <a:t>Кошачий концерт</a:t>
            </a:r>
          </a:p>
          <a:p>
            <a:pPr>
              <a:buFontTx/>
              <a:buNone/>
            </a:pPr>
            <a:endParaRPr lang="ru-RU" i="1" smtClean="0"/>
          </a:p>
        </p:txBody>
      </p:sp>
      <p:pic>
        <p:nvPicPr>
          <p:cNvPr id="97283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321050" y="428625"/>
            <a:ext cx="5368925" cy="4286250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62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62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962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5000625"/>
            <a:ext cx="8229600" cy="1125538"/>
          </a:xfrm>
        </p:spPr>
        <p:txBody>
          <a:bodyPr/>
          <a:lstStyle/>
          <a:p>
            <a:pPr>
              <a:buFontTx/>
              <a:buNone/>
            </a:pPr>
            <a:r>
              <a:rPr lang="ru-RU" sz="3600" b="1" smtClean="0"/>
              <a:t>Ночью все кошки серы</a:t>
            </a:r>
          </a:p>
        </p:txBody>
      </p:sp>
      <p:pic>
        <p:nvPicPr>
          <p:cNvPr id="98307" name="Picture 3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571875" y="500063"/>
            <a:ext cx="5072063" cy="3803650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54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54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054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Текст 3"/>
          <p:cNvSpPr>
            <a:spLocks noGrp="1"/>
          </p:cNvSpPr>
          <p:nvPr>
            <p:ph type="body" sz="half" idx="2"/>
          </p:nvPr>
        </p:nvSpPr>
        <p:spPr>
          <a:xfrm>
            <a:off x="428625" y="5072063"/>
            <a:ext cx="8229600" cy="1125537"/>
          </a:xfrm>
        </p:spPr>
        <p:txBody>
          <a:bodyPr/>
          <a:lstStyle/>
          <a:p>
            <a:pPr>
              <a:buFontTx/>
              <a:buNone/>
            </a:pPr>
            <a:r>
              <a:rPr lang="ru-RU" sz="3600" b="1" smtClean="0"/>
              <a:t>Отольются кошке мышкины слезки</a:t>
            </a:r>
          </a:p>
        </p:txBody>
      </p:sp>
      <p:pic>
        <p:nvPicPr>
          <p:cNvPr id="99331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071802" y="500042"/>
            <a:ext cx="5613400" cy="4000500"/>
          </a:xfr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64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64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064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498" grpId="0" build="p"/>
    </p:bld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5000625"/>
            <a:ext cx="8229600" cy="1125538"/>
          </a:xfrm>
        </p:spPr>
        <p:txBody>
          <a:bodyPr/>
          <a:lstStyle/>
          <a:p>
            <a:pPr>
              <a:buFontTx/>
              <a:buNone/>
            </a:pPr>
            <a:r>
              <a:rPr lang="ru-RU" b="1" smtClean="0"/>
              <a:t>Знает кошка, чье мясо съела</a:t>
            </a:r>
          </a:p>
        </p:txBody>
      </p:sp>
      <p:pic>
        <p:nvPicPr>
          <p:cNvPr id="12902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429000" y="428625"/>
            <a:ext cx="5148263" cy="3860800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02" name="Picture 4" descr="68586195_new_year2011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1908175" y="1412875"/>
            <a:ext cx="5327650" cy="3895725"/>
          </a:xfrm>
          <a:noFill/>
        </p:spPr>
      </p:pic>
      <p:sp>
        <p:nvSpPr>
          <p:cNvPr id="91143" name="Rectangle 7"/>
          <p:cNvSpPr>
            <a:spLocks noGrp="1" noChangeArrowheads="1"/>
          </p:cNvSpPr>
          <p:nvPr>
            <p:ph type="body" sz="half" idx="1"/>
          </p:nvPr>
        </p:nvSpPr>
        <p:spPr>
          <a:xfrm>
            <a:off x="323850" y="333375"/>
            <a:ext cx="8569325" cy="2185988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sz="6000" b="1" smtClean="0">
                <a:solidFill>
                  <a:srgbClr val="0033CC"/>
                </a:solidFill>
                <a:latin typeface="Comic Sans MS" pitchFamily="66" charset="0"/>
              </a:rPr>
              <a:t>Спасибо</a:t>
            </a:r>
            <a:r>
              <a:rPr lang="ru-RU" sz="6600" b="1" smtClean="0">
                <a:latin typeface="Comic Sans MS" pitchFamily="66" charset="0"/>
              </a:rPr>
              <a:t> </a:t>
            </a:r>
            <a:r>
              <a:rPr lang="ru-RU" sz="6000" b="1" smtClean="0">
                <a:solidFill>
                  <a:srgbClr val="0033CC"/>
                </a:solidFill>
                <a:latin typeface="Comic Sans MS" pitchFamily="66" charset="0"/>
              </a:rPr>
              <a:t>за внимание!</a:t>
            </a:r>
          </a:p>
        </p:txBody>
      </p:sp>
      <p:sp>
        <p:nvSpPr>
          <p:cNvPr id="91141" name="Rectangle 5"/>
          <p:cNvSpPr>
            <a:spLocks noGrp="1" noChangeArrowheads="1"/>
          </p:cNvSpPr>
          <p:nvPr>
            <p:ph type="title"/>
          </p:nvPr>
        </p:nvSpPr>
        <p:spPr>
          <a:xfrm>
            <a:off x="468313" y="5084763"/>
            <a:ext cx="8229600" cy="1143000"/>
          </a:xfrm>
        </p:spPr>
        <p:txBody>
          <a:bodyPr/>
          <a:lstStyle/>
          <a:p>
            <a:pPr eaLnBrk="1" hangingPunct="1"/>
            <a:r>
              <a:rPr lang="ru-RU" sz="6000" b="1" smtClean="0">
                <a:solidFill>
                  <a:srgbClr val="0033CC"/>
                </a:solidFill>
                <a:latin typeface="Comic Sans MS" pitchFamily="66" charset="0"/>
              </a:rPr>
              <a:t>С Новым годом!</a:t>
            </a:r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animMotion origin="layout" path="M 0.0 0.0  C 0.069 0.0  0.125 0.07467  0.125 0.16667  C 0.125 0.25867  0.069 0.33333  0.0 0.33333  C -0.069 0.33333  -0.125 0.25867  -0.125 0.16667  C -0.125 0.07467  -0.069 0.0  0.0 0.0  Z" pathEditMode="relative" ptsTypes="">
                                      <p:cBhvr>
                                        <p:cTn id="6" dur="2000" fill="hold"/>
                                        <p:tgtEl>
                                          <p:spTgt spid="911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7100"/>
                            </p:stCondLst>
                            <p:childTnLst>
                              <p:par>
                                <p:cTn id="8" presetID="1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animMotion origin="layout" path="M 0.0 0.0  C 0.069 0.0  0.125 0.07467  0.125 0.16667  C 0.125 0.25867  0.069 0.33333  0.0 0.33333  C -0.069 0.33333  -0.125 0.25867  -0.125 0.16667  C -0.125 0.07467  -0.069 0.0  0.0 0.0  Z" pathEditMode="relative" ptsTypes="">
                                      <p:cBhvr>
                                        <p:cTn id="9" dur="2000" fill="hold"/>
                                        <p:tgtEl>
                                          <p:spTgt spid="911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143" grpId="0" build="p"/>
      <p:bldP spid="91141" grpId="0"/>
    </p:bld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2490</TotalTime>
  <Words>2345</Words>
  <Application>Microsoft PowerPoint</Application>
  <PresentationFormat>Экран (4:3)</PresentationFormat>
  <Paragraphs>366</Paragraphs>
  <Slides>101</Slides>
  <Notes>3</Notes>
  <HiddenSlides>0</HiddenSlides>
  <MMClips>2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101</vt:i4>
      </vt:variant>
    </vt:vector>
  </HeadingPairs>
  <TitlesOfParts>
    <vt:vector size="103" baseType="lpstr">
      <vt:lpstr>Оформление по умолчанию</vt:lpstr>
      <vt:lpstr>Фотография Photo Editor</vt:lpstr>
      <vt:lpstr>Викторина  «Про котов и кроликов»</vt:lpstr>
      <vt:lpstr>Слайд 2</vt:lpstr>
      <vt:lpstr>Слайд 3</vt:lpstr>
      <vt:lpstr>Слайд 4</vt:lpstr>
      <vt:lpstr>Кто из этих героев притворялся слепым?</vt:lpstr>
      <vt:lpstr>Кем, по словам  Балды, ему приходится заяц?</vt:lpstr>
      <vt:lpstr>Какую фамилию придумал дядя Федор для своего друга – кота?</vt:lpstr>
      <vt:lpstr>Куда зашел Винни-Пух с целью немного подкрепиться?</vt:lpstr>
      <vt:lpstr>Как зовут кота, поющего колыбельные?</vt:lpstr>
      <vt:lpstr>Какая обувь была у Кота в сказке Шарля Перро?</vt:lpstr>
      <vt:lpstr>Как звали одного из героев сказки  Л. Кэрролла?</vt:lpstr>
      <vt:lpstr>На чем должен был играть Кот в сказке Братьев Гримм  «Бременские музыканты»?</vt:lpstr>
      <vt:lpstr>Как кот Матроскин использовал найденный клад?</vt:lpstr>
      <vt:lpstr>Слайд 14</vt:lpstr>
      <vt:lpstr>Слайд 15</vt:lpstr>
      <vt:lpstr>Л.Кэрролл «Алиса в стране Чудес». Чеширский кот</vt:lpstr>
      <vt:lpstr>Слайд 17</vt:lpstr>
      <vt:lpstr>Слайд 18</vt:lpstr>
      <vt:lpstr>Слайд 19</vt:lpstr>
      <vt:lpstr>Слайд 20</vt:lpstr>
      <vt:lpstr> </vt:lpstr>
      <vt:lpstr>Мартовский Заяц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  <vt:lpstr>Слайд 50</vt:lpstr>
      <vt:lpstr>Слайд 51</vt:lpstr>
      <vt:lpstr>Слайд 52</vt:lpstr>
      <vt:lpstr>Слайд 53</vt:lpstr>
      <vt:lpstr>Слайд 54</vt:lpstr>
      <vt:lpstr>Слайд 55</vt:lpstr>
      <vt:lpstr>Слайд 56</vt:lpstr>
      <vt:lpstr>Слайд 57</vt:lpstr>
      <vt:lpstr>Слайд 58</vt:lpstr>
      <vt:lpstr>Слайд 59</vt:lpstr>
      <vt:lpstr>Слайд 60</vt:lpstr>
      <vt:lpstr>Слайд 61</vt:lpstr>
      <vt:lpstr>Н.А.Некрасов «Дедушка Мазай и зайцы»</vt:lpstr>
      <vt:lpstr>Слайд 63</vt:lpstr>
      <vt:lpstr>Слайд 64</vt:lpstr>
      <vt:lpstr>Слайд 65</vt:lpstr>
      <vt:lpstr>Слайд 66</vt:lpstr>
      <vt:lpstr>Слайд 67</vt:lpstr>
      <vt:lpstr>Слайд 68</vt:lpstr>
      <vt:lpstr>Слайд 69</vt:lpstr>
      <vt:lpstr>Слайд 70</vt:lpstr>
      <vt:lpstr>Слайд 71</vt:lpstr>
      <vt:lpstr>Слайд 72</vt:lpstr>
      <vt:lpstr>Слайд 73</vt:lpstr>
      <vt:lpstr>Слайд 74</vt:lpstr>
      <vt:lpstr>Слайд 75</vt:lpstr>
      <vt:lpstr>Слайд 76</vt:lpstr>
      <vt:lpstr>Слайд 77</vt:lpstr>
      <vt:lpstr>Слайд 78</vt:lpstr>
      <vt:lpstr>Слайд 79</vt:lpstr>
      <vt:lpstr>Дайте характеристику мультипликационному герою</vt:lpstr>
      <vt:lpstr>Дайте характеристику мультипликационному герою</vt:lpstr>
      <vt:lpstr>Дайте характеристику мультипликационному герою</vt:lpstr>
      <vt:lpstr>Слайд 83</vt:lpstr>
      <vt:lpstr>Слайд 84</vt:lpstr>
      <vt:lpstr>Слайд 85</vt:lpstr>
      <vt:lpstr>Слайд 86</vt:lpstr>
      <vt:lpstr>Слайд 87</vt:lpstr>
      <vt:lpstr>Слайд 88</vt:lpstr>
      <vt:lpstr>Слайд 89</vt:lpstr>
      <vt:lpstr>Слайд 90</vt:lpstr>
      <vt:lpstr>Слайд 91</vt:lpstr>
      <vt:lpstr>Слайд 92</vt:lpstr>
      <vt:lpstr>Слайд 93</vt:lpstr>
      <vt:lpstr>Слайд 94</vt:lpstr>
      <vt:lpstr>Слайд 95</vt:lpstr>
      <vt:lpstr>Слайд 96</vt:lpstr>
      <vt:lpstr>Слайд 97</vt:lpstr>
      <vt:lpstr>Слайд 98</vt:lpstr>
      <vt:lpstr>С Новым годом!</vt:lpstr>
      <vt:lpstr>Слайд 100</vt:lpstr>
      <vt:lpstr>Слайд 101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Ulyana</cp:lastModifiedBy>
  <cp:revision>212</cp:revision>
  <dcterms:created xsi:type="dcterms:W3CDTF">1601-01-01T00:00:00Z</dcterms:created>
  <dcterms:modified xsi:type="dcterms:W3CDTF">2012-01-09T15:12:59Z</dcterms:modified>
</cp:coreProperties>
</file>