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77" r:id="rId2"/>
    <p:sldId id="275" r:id="rId3"/>
    <p:sldId id="267" r:id="rId4"/>
    <p:sldId id="261" r:id="rId5"/>
    <p:sldId id="263" r:id="rId6"/>
    <p:sldId id="264" r:id="rId7"/>
    <p:sldId id="265" r:id="rId8"/>
    <p:sldId id="266" r:id="rId9"/>
    <p:sldId id="269" r:id="rId10"/>
    <p:sldId id="270" r:id="rId11"/>
    <p:sldId id="271" r:id="rId12"/>
    <p:sldId id="274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55" autoAdjust="0"/>
    <p:restoredTop sz="94660" autoAdjust="0"/>
  </p:normalViewPr>
  <p:slideViewPr>
    <p:cSldViewPr>
      <p:cViewPr>
        <p:scale>
          <a:sx n="61" d="100"/>
          <a:sy n="61" d="100"/>
        </p:scale>
        <p:origin x="-846" y="-10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53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6D2407-D922-4C10-890E-0CF8CB44AC21}" type="datetimeFigureOut">
              <a:rPr lang="ru-RU" smtClean="0"/>
              <a:pPr/>
              <a:t>26.12.2011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F7C505-4E60-49EC-B12E-3401A322693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6FDAE-09B9-4B80-B8B1-6E01C7273B25}" type="datetimeFigureOut">
              <a:rPr lang="ru-RU" smtClean="0"/>
              <a:pPr/>
              <a:t>26.12.2011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92DBF-D609-478E-8272-7F975CABB7D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6FDAE-09B9-4B80-B8B1-6E01C7273B25}" type="datetimeFigureOut">
              <a:rPr lang="ru-RU" smtClean="0"/>
              <a:pPr/>
              <a:t>26.12.2011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92DBF-D609-478E-8272-7F975CABB7D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6FDAE-09B9-4B80-B8B1-6E01C7273B25}" type="datetimeFigureOut">
              <a:rPr lang="ru-RU" smtClean="0"/>
              <a:pPr/>
              <a:t>26.12.2011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92DBF-D609-478E-8272-7F975CABB7D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6FDAE-09B9-4B80-B8B1-6E01C7273B25}" type="datetimeFigureOut">
              <a:rPr lang="ru-RU" smtClean="0"/>
              <a:pPr/>
              <a:t>26.12.2011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92DBF-D609-478E-8272-7F975CABB7D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6FDAE-09B9-4B80-B8B1-6E01C7273B25}" type="datetimeFigureOut">
              <a:rPr lang="ru-RU" smtClean="0"/>
              <a:pPr/>
              <a:t>26.12.2011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C892DBF-D609-478E-8272-7F975CABB7D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6FDAE-09B9-4B80-B8B1-6E01C7273B25}" type="datetimeFigureOut">
              <a:rPr lang="ru-RU" smtClean="0"/>
              <a:pPr/>
              <a:t>26.12.2011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92DBF-D609-478E-8272-7F975CABB7D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6FDAE-09B9-4B80-B8B1-6E01C7273B25}" type="datetimeFigureOut">
              <a:rPr lang="ru-RU" smtClean="0"/>
              <a:pPr/>
              <a:t>26.12.2011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92DBF-D609-478E-8272-7F975CABB7D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6FDAE-09B9-4B80-B8B1-6E01C7273B25}" type="datetimeFigureOut">
              <a:rPr lang="ru-RU" smtClean="0"/>
              <a:pPr/>
              <a:t>26.12.2011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92DBF-D609-478E-8272-7F975CABB7D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6FDAE-09B9-4B80-B8B1-6E01C7273B25}" type="datetimeFigureOut">
              <a:rPr lang="ru-RU" smtClean="0"/>
              <a:pPr/>
              <a:t>26.12.2011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92DBF-D609-478E-8272-7F975CABB7D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6FDAE-09B9-4B80-B8B1-6E01C7273B25}" type="datetimeFigureOut">
              <a:rPr lang="ru-RU" smtClean="0"/>
              <a:pPr/>
              <a:t>26.12.2011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92DBF-D609-478E-8272-7F975CABB7D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6FDAE-09B9-4B80-B8B1-6E01C7273B25}" type="datetimeFigureOut">
              <a:rPr lang="ru-RU" smtClean="0"/>
              <a:pPr/>
              <a:t>26.12.2011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92DBF-D609-478E-8272-7F975CABB7D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DDB6FDAE-09B9-4B80-B8B1-6E01C7273B25}" type="datetimeFigureOut">
              <a:rPr lang="ru-RU" smtClean="0"/>
              <a:pPr/>
              <a:t>26.12.2011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C892DBF-D609-478E-8272-7F975CABB7D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9.gif"/><Relationship Id="rId4" Type="http://schemas.openxmlformats.org/officeDocument/2006/relationships/image" Target="../media/image14.gi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1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2" Type="http://schemas.openxmlformats.org/officeDocument/2006/relationships/slideLayout" Target="../slideLayouts/slideLayout6.xml"/><Relationship Id="rId1" Type="http://schemas.openxmlformats.org/officeDocument/2006/relationships/audio" Target="../media/audio5.wav"/><Relationship Id="rId5" Type="http://schemas.openxmlformats.org/officeDocument/2006/relationships/image" Target="../media/image10.png"/><Relationship Id="rId4" Type="http://schemas.openxmlformats.org/officeDocument/2006/relationships/image" Target="../media/image9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2030" y="500042"/>
            <a:ext cx="8229600" cy="928694"/>
          </a:xfrm>
        </p:spPr>
        <p:txBody>
          <a:bodyPr>
            <a:normAutofit/>
          </a:bodyPr>
          <a:lstStyle/>
          <a:p>
            <a:r>
              <a:rPr lang="ru-RU" sz="1000" dirty="0" smtClean="0">
                <a:solidFill>
                  <a:schemeClr val="tx1"/>
                </a:solidFill>
              </a:rPr>
              <a:t>Муниципальное специальное (коррекционное) образовательное учреждение для обучающихся, воспитанников с ограниченными возможностями здоровья</a:t>
            </a:r>
            <a:br>
              <a:rPr lang="ru-RU" sz="1000" dirty="0" smtClean="0">
                <a:solidFill>
                  <a:schemeClr val="tx1"/>
                </a:solidFill>
              </a:rPr>
            </a:br>
            <a:r>
              <a:rPr lang="ru-RU" sz="1000" dirty="0" smtClean="0">
                <a:solidFill>
                  <a:schemeClr val="tx1"/>
                </a:solidFill>
              </a:rPr>
              <a:t> «Специальная (коррекционная) общеобразовательная школа № 14 </a:t>
            </a:r>
            <a:r>
              <a:rPr lang="en-US" sz="1000" dirty="0" smtClean="0">
                <a:solidFill>
                  <a:schemeClr val="tx1"/>
                </a:solidFill>
              </a:rPr>
              <a:t>VIII</a:t>
            </a:r>
            <a:r>
              <a:rPr lang="ru-RU" sz="1000" dirty="0" smtClean="0">
                <a:solidFill>
                  <a:schemeClr val="tx1"/>
                </a:solidFill>
              </a:rPr>
              <a:t> вида»</a:t>
            </a:r>
            <a:br>
              <a:rPr lang="ru-RU" sz="1000" dirty="0" smtClean="0">
                <a:solidFill>
                  <a:schemeClr val="tx1"/>
                </a:solidFill>
              </a:rPr>
            </a:br>
            <a:r>
              <a:rPr lang="ru-RU" sz="1000" dirty="0" smtClean="0">
                <a:solidFill>
                  <a:schemeClr val="tx1"/>
                </a:solidFill>
              </a:rPr>
              <a:t>города Губкина Белгородской области</a:t>
            </a:r>
            <a:br>
              <a:rPr lang="ru-RU" sz="1000" dirty="0" smtClean="0">
                <a:solidFill>
                  <a:schemeClr val="tx1"/>
                </a:solidFill>
              </a:rPr>
            </a:br>
            <a:endParaRPr lang="ru-RU" sz="1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428868"/>
            <a:ext cx="6843738" cy="3714776"/>
          </a:xfrm>
        </p:spPr>
        <p:txBody>
          <a:bodyPr>
            <a:normAutofit fontScale="85000" lnSpcReduction="20000"/>
          </a:bodyPr>
          <a:lstStyle/>
          <a:p>
            <a:r>
              <a:rPr lang="ru-RU" sz="3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Решение задач на движение.</a:t>
            </a:r>
          </a:p>
          <a:p>
            <a:endParaRPr lang="ru-RU" sz="22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2200" dirty="0" smtClean="0">
                <a:latin typeface="Arial" pitchFamily="34" charset="0"/>
                <a:cs typeface="Arial" pitchFamily="34" charset="0"/>
              </a:rPr>
              <a:t>Урок по математике в 6 классе.</a:t>
            </a:r>
          </a:p>
          <a:p>
            <a:endParaRPr lang="ru-RU" sz="22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22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algn="r"/>
            <a:endParaRPr lang="ru-RU" sz="2200" dirty="0" smtClean="0">
              <a:latin typeface="Arial" pitchFamily="34" charset="0"/>
              <a:cs typeface="Arial" pitchFamily="34" charset="0"/>
            </a:endParaRPr>
          </a:p>
          <a:p>
            <a:pPr algn="l"/>
            <a:r>
              <a:rPr lang="ru-RU" sz="2200" dirty="0" smtClean="0">
                <a:latin typeface="Arial" pitchFamily="34" charset="0"/>
                <a:cs typeface="Arial" pitchFamily="34" charset="0"/>
              </a:rPr>
              <a:t>	                                                              Учитель :</a:t>
            </a:r>
          </a:p>
          <a:p>
            <a:pPr algn="l"/>
            <a:r>
              <a:rPr lang="ru-RU" sz="2200" dirty="0" smtClean="0">
                <a:latin typeface="Arial" pitchFamily="34" charset="0"/>
                <a:cs typeface="Arial" pitchFamily="34" charset="0"/>
              </a:rPr>
              <a:t>                                                                            </a:t>
            </a:r>
            <a:r>
              <a:rPr lang="ru-RU" sz="2200" dirty="0" err="1" smtClean="0">
                <a:latin typeface="Arial" pitchFamily="34" charset="0"/>
                <a:cs typeface="Arial" pitchFamily="34" charset="0"/>
              </a:rPr>
              <a:t>Корягина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 Л.В.</a:t>
            </a:r>
          </a:p>
          <a:p>
            <a:endParaRPr lang="ru-RU" sz="2200" dirty="0" smtClean="0">
              <a:latin typeface="Arial" pitchFamily="34" charset="0"/>
              <a:cs typeface="Arial" pitchFamily="34" charset="0"/>
            </a:endParaRPr>
          </a:p>
          <a:p>
            <a:endParaRPr lang="ru-RU" sz="22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2200" dirty="0" smtClean="0">
                <a:latin typeface="Arial" pitchFamily="34" charset="0"/>
                <a:cs typeface="Arial" pitchFamily="34" charset="0"/>
              </a:rPr>
              <a:t>2012г.</a:t>
            </a:r>
          </a:p>
          <a:p>
            <a:r>
              <a:rPr lang="ru-RU" sz="2200" dirty="0" smtClean="0">
                <a:latin typeface="Arial" pitchFamily="34" charset="0"/>
                <a:cs typeface="Arial" pitchFamily="34" charset="0"/>
              </a:rPr>
              <a:t>г. Губкин</a:t>
            </a:r>
            <a:endParaRPr lang="ru-RU" sz="2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154230"/>
          </a:xfrm>
        </p:spPr>
        <p:txBody>
          <a:bodyPr>
            <a:normAutofit fontScale="90000"/>
          </a:bodyPr>
          <a:lstStyle/>
          <a:p>
            <a:pPr algn="l"/>
            <a:r>
              <a:rPr lang="ru-RU" sz="1800" dirty="0" smtClean="0">
                <a:solidFill>
                  <a:srgbClr val="002060"/>
                </a:solidFill>
              </a:rPr>
              <a:t>Задача 4</a:t>
            </a:r>
            <a:r>
              <a:rPr lang="ru-RU" sz="1800" dirty="0" smtClean="0">
                <a:solidFill>
                  <a:schemeClr val="tx1"/>
                </a:solidFill>
              </a:rPr>
              <a:t>. </a:t>
            </a:r>
            <a:r>
              <a:rPr lang="ru-RU" sz="2400" dirty="0" smtClean="0">
                <a:solidFill>
                  <a:schemeClr val="tx1"/>
                </a:solidFill>
              </a:rPr>
              <a:t>До встречи Нового года оставалось совсем немного времени. Драконы спешили на елку. Красный летел со скоростью 45км/ч, а зеленый, выбиваясь из последних сил, полз со скоростью 5 км/ч. Двигаясь навстречу друг </a:t>
            </a:r>
            <a:r>
              <a:rPr lang="ru-RU" sz="2400" dirty="0" smtClean="0">
                <a:solidFill>
                  <a:schemeClr val="tx1"/>
                </a:solidFill>
              </a:rPr>
              <a:t>другу 5часов, </a:t>
            </a:r>
            <a:r>
              <a:rPr lang="ru-RU" sz="2400" dirty="0" smtClean="0">
                <a:solidFill>
                  <a:schemeClr val="tx1"/>
                </a:solidFill>
              </a:rPr>
              <a:t>какое расстояние преодолели драконы?</a:t>
            </a:r>
            <a:endParaRPr lang="ru-RU" sz="2400" dirty="0"/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3143240" y="4214818"/>
            <a:ext cx="292895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Правая фигурная скобка 3"/>
          <p:cNvSpPr/>
          <p:nvPr/>
        </p:nvSpPr>
        <p:spPr>
          <a:xfrm rot="5400000">
            <a:off x="4071934" y="3357562"/>
            <a:ext cx="1071570" cy="2928958"/>
          </a:xfrm>
          <a:prstGeom prst="righ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2643174" y="3643314"/>
            <a:ext cx="1214446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 rot="10800000">
            <a:off x="5357818" y="3643314"/>
            <a:ext cx="135732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4578" name="Picture 2" descr="C:\Documents and Settings\Admin\Мои документы\Мои рисунки\Анимашки\0001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00760" y="3929066"/>
            <a:ext cx="2928958" cy="1928826"/>
          </a:xfrm>
          <a:prstGeom prst="rect">
            <a:avLst/>
          </a:prstGeom>
          <a:noFill/>
        </p:spPr>
      </p:pic>
      <p:pic>
        <p:nvPicPr>
          <p:cNvPr id="24580" name="Picture 4" descr="C:\Documents and Settings\Admin\Мои документы\Мои рисунки\Анимашки\dinozavr30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20" y="4500570"/>
            <a:ext cx="3500462" cy="1857388"/>
          </a:xfrm>
          <a:prstGeom prst="rect">
            <a:avLst/>
          </a:prstGeom>
          <a:noFill/>
        </p:spPr>
      </p:pic>
      <p:sp>
        <p:nvSpPr>
          <p:cNvPr id="12" name="Прямоугольник 11"/>
          <p:cNvSpPr/>
          <p:nvPr/>
        </p:nvSpPr>
        <p:spPr>
          <a:xfrm>
            <a:off x="2428861" y="2928934"/>
            <a:ext cx="121444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5км/ч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500694" y="2928934"/>
            <a:ext cx="157163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45км/ч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357686" y="2428868"/>
            <a:ext cx="78581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5ч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4581" name="Picture 5" descr="C:\Documents and Settings\Admin\Мои документы\Мои рисунки\Анимашки\WRTREE.gif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995738" y="2800350"/>
            <a:ext cx="1152525" cy="12573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4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repeatCount="5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3000"/>
                                        <p:tgtEl>
                                          <p:spTgt spid="24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54758"/>
          </a:xfrm>
        </p:spPr>
        <p:txBody>
          <a:bodyPr>
            <a:normAutofit/>
          </a:bodyPr>
          <a:lstStyle/>
          <a:p>
            <a:pPr algn="l"/>
            <a:r>
              <a:rPr lang="ru-RU" sz="3200" dirty="0" smtClean="0">
                <a:solidFill>
                  <a:srgbClr val="FF0000"/>
                </a:solidFill>
              </a:rPr>
              <a:t>Проверь себя</a:t>
            </a:r>
            <a:r>
              <a:rPr lang="ru-RU" sz="3200" dirty="0" smtClean="0">
                <a:solidFill>
                  <a:srgbClr val="002060"/>
                </a:solidFill>
              </a:rPr>
              <a:t/>
            </a:r>
            <a:br>
              <a:rPr lang="ru-RU" sz="3200" dirty="0" smtClean="0">
                <a:solidFill>
                  <a:srgbClr val="002060"/>
                </a:solidFill>
              </a:rPr>
            </a:b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Ответы на задачи:</a:t>
            </a:r>
            <a:r>
              <a:rPr lang="ru-RU" sz="3200" dirty="0" smtClean="0">
                <a:solidFill>
                  <a:srgbClr val="002060"/>
                </a:solidFill>
              </a:rPr>
              <a:t/>
            </a:r>
            <a:br>
              <a:rPr lang="ru-RU" sz="3200" dirty="0" smtClean="0">
                <a:solidFill>
                  <a:srgbClr val="002060"/>
                </a:solidFill>
              </a:rPr>
            </a:br>
            <a:r>
              <a:rPr lang="ru-RU" sz="3200" dirty="0" smtClean="0">
                <a:solidFill>
                  <a:srgbClr val="002060"/>
                </a:solidFill>
              </a:rPr>
              <a:t>1- 14км  2- 320км  3- 60км  4- 250км</a:t>
            </a:r>
            <a:br>
              <a:rPr lang="ru-RU" sz="3200" dirty="0" smtClean="0">
                <a:solidFill>
                  <a:srgbClr val="002060"/>
                </a:solidFill>
              </a:rPr>
            </a:br>
            <a:r>
              <a:rPr lang="ru-RU" sz="3200" dirty="0" smtClean="0">
                <a:solidFill>
                  <a:srgbClr val="002060"/>
                </a:solidFill>
              </a:rPr>
              <a:t/>
            </a:r>
            <a:br>
              <a:rPr lang="ru-RU" sz="3200" dirty="0" smtClean="0">
                <a:solidFill>
                  <a:srgbClr val="002060"/>
                </a:solidFill>
              </a:rPr>
            </a:br>
            <a:r>
              <a:rPr lang="ru-RU" sz="3200" dirty="0" smtClean="0">
                <a:solidFill>
                  <a:srgbClr val="FF0000"/>
                </a:solidFill>
              </a:rPr>
              <a:t>Это надо запомнить!  </a:t>
            </a:r>
            <a:br>
              <a:rPr lang="ru-RU" sz="3200" dirty="0" smtClean="0">
                <a:solidFill>
                  <a:srgbClr val="FF0000"/>
                </a:solidFill>
              </a:rPr>
            </a:br>
            <a:r>
              <a:rPr lang="ru-RU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Скорость – это частное от деления расстояния на время.  </a:t>
            </a:r>
            <a:r>
              <a:rPr lang="en-US" sz="4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V=S</a:t>
            </a:r>
            <a:r>
              <a:rPr lang="ru-RU" sz="4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: </a:t>
            </a:r>
            <a:r>
              <a:rPr lang="en-US" sz="4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ru-RU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ru-RU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Расстояние – это произведение скорости на время.</a:t>
            </a:r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</a:t>
            </a:r>
            <a:r>
              <a:rPr lang="en-US" sz="4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S=V</a:t>
            </a:r>
            <a:r>
              <a:rPr lang="ru-RU" sz="4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·</a:t>
            </a:r>
            <a:r>
              <a:rPr lang="ru-RU" sz="4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ru-RU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ru-RU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Время – это частное от деления расстояния на время.</a:t>
            </a:r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t=S </a:t>
            </a:r>
            <a:r>
              <a:rPr lang="ru-RU" sz="4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4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</a:t>
            </a:r>
            <a:endParaRPr lang="ru-RU" sz="40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С Новым годом!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ru-RU" sz="2400" i="1" dirty="0" smtClean="0">
                <a:latin typeface="Arial" pitchFamily="34" charset="0"/>
                <a:cs typeface="Arial" pitchFamily="34" charset="0"/>
              </a:rPr>
              <a:t>     Спасибо всем за использованные материалы, а именно, за анимацию.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С уважением,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Корягина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Л.В.</a:t>
            </a:r>
          </a:p>
          <a:p>
            <a:endParaRPr lang="ru-RU" dirty="0"/>
          </a:p>
        </p:txBody>
      </p:sp>
      <p:pic>
        <p:nvPicPr>
          <p:cNvPr id="3074" name="Picture 2" descr="C:\Documents and Settings\Admin\Мои документы\Мои рисунки\Анимашки\11M6.gif"/>
          <p:cNvPicPr>
            <a:picLocks noGrp="1" noChangeAspect="1" noChangeArrowheads="1" noCrop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628" y="1960591"/>
            <a:ext cx="3000396" cy="342469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ru-RU" dirty="0" smtClean="0">
                <a:solidFill>
                  <a:srgbClr val="002060"/>
                </a:solidFill>
              </a:rPr>
              <a:t>Решение задач на движение.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000108"/>
            <a:ext cx="4038600" cy="5643602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ts val="2400"/>
              </a:lnSpc>
              <a:buNone/>
            </a:pPr>
            <a:r>
              <a:rPr lang="ru-RU" sz="7200" b="1" dirty="0" smtClean="0">
                <a:latin typeface="Arial" pitchFamily="34" charset="0"/>
                <a:cs typeface="Arial" pitchFamily="34" charset="0"/>
              </a:rPr>
              <a:t>Цель:</a:t>
            </a:r>
            <a:r>
              <a:rPr lang="ru-RU" sz="7200" dirty="0" smtClean="0">
                <a:latin typeface="Arial" pitchFamily="34" charset="0"/>
                <a:cs typeface="Arial" pitchFamily="34" charset="0"/>
              </a:rPr>
              <a:t> закрепить умение учащихся решать задачи на движение.</a:t>
            </a:r>
          </a:p>
          <a:p>
            <a:pPr>
              <a:lnSpc>
                <a:spcPts val="2400"/>
              </a:lnSpc>
              <a:buNone/>
            </a:pPr>
            <a:r>
              <a:rPr lang="ru-RU" sz="7200" b="1" dirty="0" smtClean="0">
                <a:latin typeface="Arial" pitchFamily="34" charset="0"/>
                <a:cs typeface="Arial" pitchFamily="34" charset="0"/>
              </a:rPr>
              <a:t>Задачи:</a:t>
            </a:r>
          </a:p>
          <a:p>
            <a:pPr>
              <a:lnSpc>
                <a:spcPts val="2400"/>
              </a:lnSpc>
            </a:pPr>
            <a:r>
              <a:rPr lang="ru-RU" sz="7200" dirty="0" smtClean="0">
                <a:latin typeface="Arial" pitchFamily="34" charset="0"/>
                <a:cs typeface="Arial" pitchFamily="34" charset="0"/>
              </a:rPr>
              <a:t>отработка практических умений и навыков при решении задач на движение;</a:t>
            </a:r>
          </a:p>
          <a:p>
            <a:pPr>
              <a:lnSpc>
                <a:spcPts val="2400"/>
              </a:lnSpc>
            </a:pPr>
            <a:r>
              <a:rPr lang="ru-RU" sz="7200" dirty="0" smtClean="0">
                <a:latin typeface="Arial" pitchFamily="34" charset="0"/>
                <a:cs typeface="Arial" pitchFamily="34" charset="0"/>
              </a:rPr>
              <a:t>повторить величины движения и меры, в которых они измеряются;</a:t>
            </a:r>
          </a:p>
          <a:p>
            <a:pPr>
              <a:lnSpc>
                <a:spcPts val="2400"/>
              </a:lnSpc>
            </a:pPr>
            <a:r>
              <a:rPr lang="ru-RU" sz="7200" dirty="0" smtClean="0">
                <a:latin typeface="Arial" pitchFamily="34" charset="0"/>
                <a:cs typeface="Arial" pitchFamily="34" charset="0"/>
              </a:rPr>
              <a:t>развивать словесно-логическую память;</a:t>
            </a:r>
          </a:p>
          <a:p>
            <a:pPr>
              <a:lnSpc>
                <a:spcPts val="2400"/>
              </a:lnSpc>
            </a:pPr>
            <a:r>
              <a:rPr lang="ru-RU" sz="7200" dirty="0" smtClean="0">
                <a:latin typeface="Arial" pitchFamily="34" charset="0"/>
                <a:cs typeface="Arial" pitchFamily="34" charset="0"/>
              </a:rPr>
              <a:t>развивать навыки </a:t>
            </a:r>
            <a:r>
              <a:rPr lang="ru-RU" sz="7200" dirty="0" err="1" smtClean="0">
                <a:latin typeface="Arial" pitchFamily="34" charset="0"/>
                <a:cs typeface="Arial" pitchFamily="34" charset="0"/>
              </a:rPr>
              <a:t>взаимо</a:t>
            </a:r>
            <a:r>
              <a:rPr lang="ru-RU" sz="7200" dirty="0" smtClean="0">
                <a:latin typeface="Arial" pitchFamily="34" charset="0"/>
                <a:cs typeface="Arial" pitchFamily="34" charset="0"/>
              </a:rPr>
              <a:t>- и самоконтроля;</a:t>
            </a:r>
          </a:p>
          <a:p>
            <a:pPr>
              <a:lnSpc>
                <a:spcPts val="2400"/>
              </a:lnSpc>
            </a:pPr>
            <a:r>
              <a:rPr lang="ru-RU" sz="7200" dirty="0" smtClean="0">
                <a:latin typeface="Arial" pitchFamily="34" charset="0"/>
                <a:cs typeface="Arial" pitchFamily="34" charset="0"/>
              </a:rPr>
              <a:t>повторить знания сигналов светофора;</a:t>
            </a:r>
          </a:p>
          <a:p>
            <a:pPr>
              <a:lnSpc>
                <a:spcPts val="2400"/>
              </a:lnSpc>
            </a:pPr>
            <a:r>
              <a:rPr lang="ru-RU" sz="7200" dirty="0" smtClean="0">
                <a:latin typeface="Arial" pitchFamily="34" charset="0"/>
                <a:cs typeface="Arial" pitchFamily="34" charset="0"/>
              </a:rPr>
              <a:t>применять </a:t>
            </a:r>
            <a:r>
              <a:rPr lang="ru-RU" sz="7200" dirty="0" err="1" smtClean="0">
                <a:latin typeface="Arial" pitchFamily="34" charset="0"/>
                <a:cs typeface="Arial" pitchFamily="34" charset="0"/>
              </a:rPr>
              <a:t>здоровье-сберегающие</a:t>
            </a:r>
            <a:r>
              <a:rPr lang="ru-RU" sz="7200" dirty="0" smtClean="0">
                <a:latin typeface="Arial" pitchFamily="34" charset="0"/>
                <a:cs typeface="Arial" pitchFamily="34" charset="0"/>
              </a:rPr>
              <a:t> технологии</a:t>
            </a:r>
          </a:p>
          <a:p>
            <a:endParaRPr lang="ru-RU" dirty="0"/>
          </a:p>
        </p:txBody>
      </p:sp>
      <p:pic>
        <p:nvPicPr>
          <p:cNvPr id="5" name="Picture 2" descr="C:\Program Files\Microsoft Office\MEDIA\CAGCAT10\j0216858.wmf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64256" y="3214686"/>
            <a:ext cx="4394024" cy="214313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/>
          <a:lstStyle/>
          <a:p>
            <a:r>
              <a:rPr lang="ru-RU" dirty="0" smtClean="0">
                <a:solidFill>
                  <a:srgbClr val="002060"/>
                </a:solidFill>
              </a:rPr>
              <a:t>Устный счет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500034" y="1056529"/>
            <a:ext cx="7643866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666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4795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Какие величины используются в задачах на движение?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666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47950" algn="l"/>
              </a:tabLst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Единицы измерения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666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47950" algn="l"/>
              </a:tabLst>
            </a:pPr>
            <a:r>
              <a:rPr kumimoji="0" lang="ru-RU" sz="3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кг,   т,   с,  км/ч,   см,  км,   </a:t>
            </a:r>
            <a:r>
              <a:rPr kumimoji="0" lang="ru-RU" sz="36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сут</a:t>
            </a:r>
            <a:r>
              <a:rPr kumimoji="0" lang="ru-RU" sz="3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 </a:t>
            </a:r>
            <a:r>
              <a:rPr kumimoji="0" lang="ru-RU" sz="36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ц</a:t>
            </a:r>
            <a:r>
              <a:rPr kumimoji="0" lang="ru-RU" sz="3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 ч,  мин,  м/мин,  м,   км/с,   дм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000097" y="3643313"/>
          <a:ext cx="7715306" cy="2857521"/>
        </p:xfrm>
        <a:graphic>
          <a:graphicData uri="http://schemas.openxmlformats.org/drawingml/2006/table">
            <a:tbl>
              <a:tblPr/>
              <a:tblGrid>
                <a:gridCol w="2162111"/>
                <a:gridCol w="2162111"/>
                <a:gridCol w="1695542"/>
                <a:gridCol w="1695542"/>
              </a:tblGrid>
              <a:tr h="740438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3600" i="1" dirty="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V</a:t>
                      </a:r>
                      <a:endParaRPr lang="ru-RU" sz="36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3600" i="1" dirty="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t</a:t>
                      </a:r>
                      <a:endParaRPr lang="ru-RU" sz="36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3600" i="1" dirty="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S</a:t>
                      </a:r>
                      <a:endParaRPr lang="ru-RU" sz="36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0118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600" i="1" dirty="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Машина</a:t>
                      </a:r>
                      <a:endParaRPr lang="ru-RU" sz="36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600" b="1" i="1" dirty="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?</a:t>
                      </a:r>
                      <a:endParaRPr lang="ru-RU" sz="36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600" i="1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5ч</a:t>
                      </a:r>
                      <a:endParaRPr lang="ru-RU" sz="36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600" i="1" spc="-10" dirty="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500 км</a:t>
                      </a:r>
                      <a:endParaRPr lang="ru-RU" sz="36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7546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600" i="1" spc="-30" dirty="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Турист</a:t>
                      </a:r>
                      <a:endParaRPr lang="ru-RU" sz="36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600" i="1" spc="-30" dirty="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6 км/ч</a:t>
                      </a:r>
                      <a:endParaRPr lang="ru-RU" sz="36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600" i="1" spc="-5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7 ч</a:t>
                      </a:r>
                      <a:endParaRPr lang="ru-RU" sz="36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600" i="1" dirty="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?</a:t>
                      </a:r>
                      <a:endParaRPr lang="ru-RU" sz="36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4043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600" i="1" spc="-25" dirty="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Лодка</a:t>
                      </a:r>
                      <a:endParaRPr lang="ru-RU" sz="36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600" i="1" spc="-25" dirty="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30 км/ч</a:t>
                      </a:r>
                      <a:endParaRPr lang="ru-RU" sz="36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600" i="1" dirty="0">
                          <a:solidFill>
                            <a:srgbClr val="0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?</a:t>
                      </a:r>
                      <a:endParaRPr lang="ru-RU" sz="36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60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90км</a:t>
                      </a:r>
                      <a:endParaRPr lang="ru-RU" sz="36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642910" y="3093836"/>
            <a:ext cx="585791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4795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Заполнить таблицу, решив задачи.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2000"/>
                                        <p:tgtEl>
                                          <p:spTgt spid="1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25" grpId="0"/>
      <p:bldP spid="102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Выполнить 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тесты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dirty="0" smtClean="0">
                <a:latin typeface="Arial" pitchFamily="34" charset="0"/>
                <a:cs typeface="Arial" pitchFamily="34" charset="0"/>
              </a:rPr>
            </a:b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452128"/>
          </a:xfrm>
        </p:spPr>
        <p:txBody>
          <a:bodyPr/>
          <a:lstStyle/>
          <a:p>
            <a:pPr marL="651510" indent="-514350">
              <a:buNone/>
            </a:pPr>
            <a:r>
              <a:rPr lang="ru-RU" sz="1800" smtClean="0">
                <a:latin typeface="Arial" pitchFamily="34" charset="0"/>
                <a:cs typeface="Arial" pitchFamily="34" charset="0"/>
              </a:rPr>
              <a:t>1.Соединить линиями части одного предложения:</a:t>
            </a:r>
          </a:p>
          <a:p>
            <a:pPr marL="651510" indent="-514350">
              <a:buNone/>
            </a:pPr>
            <a:r>
              <a:rPr lang="ru-RU" smtClean="0">
                <a:latin typeface="Arial" pitchFamily="34" charset="0"/>
                <a:cs typeface="Arial" pitchFamily="34" charset="0"/>
              </a:rPr>
              <a:t> 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500034" y="1357298"/>
          <a:ext cx="8429684" cy="16154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14842"/>
                <a:gridCol w="4214842"/>
              </a:tblGrid>
              <a:tr h="1214446">
                <a:tc>
                  <a:txBody>
                    <a:bodyPr/>
                    <a:lstStyle/>
                    <a:p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Чтобы найти время, надо...</a:t>
                      </a:r>
                    </a:p>
                    <a:p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Чтобы найти расстояние, надо…</a:t>
                      </a:r>
                    </a:p>
                    <a:p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Чтобы найти скорость, надо…</a:t>
                      </a:r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скорость</a:t>
                      </a:r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умножить</a:t>
                      </a:r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на</a:t>
                      </a:r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время</a:t>
                      </a:r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расстояние</a:t>
                      </a:r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разделить</a:t>
                      </a:r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на</a:t>
                      </a:r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время</a:t>
                      </a:r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расстояние</a:t>
                      </a:r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разделить</a:t>
                      </a:r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на</a:t>
                      </a:r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скорость </a:t>
                      </a:r>
                    </a:p>
                    <a:p>
                      <a:endParaRPr lang="ru-RU" sz="2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642910" y="2685935"/>
            <a:ext cx="6286544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4795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2.Соединить величины с буквами, их обозначающих: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4795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Скорость	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4795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Время	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V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4795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Расстояние	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571472" y="4521442"/>
            <a:ext cx="3643338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47950" algn="l"/>
              </a:tabLs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 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3.Соединить части формулы: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4795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 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S=                  S : t	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4795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 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V=                  S : V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4795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</a:rPr>
              <a:t> 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</a:rPr>
              <a:t> t=                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</a:rPr>
              <a:t> 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</a:rPr>
              <a:t> V · t	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</a:p>
        </p:txBody>
      </p:sp>
      <p:cxnSp>
        <p:nvCxnSpPr>
          <p:cNvPr id="8" name="Прямая со стрелкой 7"/>
          <p:cNvCxnSpPr/>
          <p:nvPr/>
        </p:nvCxnSpPr>
        <p:spPr>
          <a:xfrm>
            <a:off x="3929058" y="1643050"/>
            <a:ext cx="785818" cy="57150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flipV="1">
            <a:off x="4286248" y="1643050"/>
            <a:ext cx="500066" cy="28575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flipV="1">
            <a:off x="4214810" y="1928802"/>
            <a:ext cx="571504" cy="28575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2214546" y="3214686"/>
            <a:ext cx="1071570" cy="35719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>
            <a:off x="2214546" y="3571876"/>
            <a:ext cx="1071570" cy="35719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 flipV="1">
            <a:off x="2500298" y="3214686"/>
            <a:ext cx="857256" cy="71438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>
            <a:off x="1428728" y="5000636"/>
            <a:ext cx="1285884" cy="71438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 flipV="1">
            <a:off x="1571604" y="5000636"/>
            <a:ext cx="1143008" cy="35719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 flipV="1">
            <a:off x="1500166" y="5357826"/>
            <a:ext cx="1285884" cy="35719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6" name="j0214098.wav">
            <a:hlinkClick r:id="" action="ppaction://media"/>
          </p:cNvPr>
          <p:cNvPicPr>
            <a:picLocks noRot="1" noChangeAspect="1"/>
          </p:cNvPicPr>
          <p:nvPr>
            <a:wavAudioFile r:embed="rId1" name="j0214098.wav"/>
          </p:nvPr>
        </p:nvPicPr>
        <p:blipFill>
          <a:blip r:embed="rId3" cstate="print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3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4" fill="hold">
                      <p:stCondLst>
                        <p:cond delay="0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7" dur="4745" fill="hold"/>
                                        <p:tgtEl>
                                          <p:spTgt spid="2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audio>
              <p:cMediaNode>
                <p:cTn id="78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6"/>
                </p:tgtEl>
              </p:cMediaNode>
            </p:audio>
          </p:childTnLst>
        </p:cTn>
      </p:par>
    </p:tnLst>
    <p:bldLst>
      <p:bldP spid="2" grpId="0"/>
      <p:bldP spid="3" grpId="0" uiExpand="1" build="p"/>
      <p:bldP spid="3077" grpId="0"/>
      <p:bldP spid="307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3050"/>
            <a:ext cx="8472518" cy="655620"/>
          </a:xfrm>
        </p:spPr>
        <p:txBody>
          <a:bodyPr>
            <a:noAutofit/>
          </a:bodyPr>
          <a:lstStyle/>
          <a:p>
            <a:r>
              <a:rPr lang="ru-RU" sz="3200" dirty="0" smtClean="0">
                <a:solidFill>
                  <a:srgbClr val="FF0000"/>
                </a:solidFill>
              </a:rPr>
              <a:t>Вспомним правила дорожного движения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2"/>
          </p:nvPr>
        </p:nvSpPr>
        <p:spPr>
          <a:xfrm>
            <a:off x="457200" y="1000108"/>
            <a:ext cx="4400552" cy="5429288"/>
          </a:xfrm>
        </p:spPr>
        <p:txBody>
          <a:bodyPr>
            <a:normAutofit fontScale="92500" lnSpcReduction="10000"/>
          </a:bodyPr>
          <a:lstStyle/>
          <a:p>
            <a:r>
              <a:rPr lang="ru-RU" sz="2200" dirty="0" smtClean="0">
                <a:latin typeface="Arial" pitchFamily="34" charset="0"/>
                <a:cs typeface="Arial" pitchFamily="34" charset="0"/>
              </a:rPr>
              <a:t>Стоп, машина! Стоп мотор!</a:t>
            </a:r>
            <a:br>
              <a:rPr lang="ru-RU" sz="2200" dirty="0" smtClean="0">
                <a:latin typeface="Arial" pitchFamily="34" charset="0"/>
                <a:cs typeface="Arial" pitchFamily="34" charset="0"/>
              </a:rPr>
            </a:br>
            <a:r>
              <a:rPr lang="ru-RU" sz="2200" dirty="0" smtClean="0">
                <a:latin typeface="Arial" pitchFamily="34" charset="0"/>
                <a:cs typeface="Arial" pitchFamily="34" charset="0"/>
              </a:rPr>
              <a:t>Тормози скорей, шофёр!</a:t>
            </a:r>
            <a:br>
              <a:rPr lang="ru-RU" sz="2200" dirty="0" smtClean="0">
                <a:latin typeface="Arial" pitchFamily="34" charset="0"/>
                <a:cs typeface="Arial" pitchFamily="34" charset="0"/>
              </a:rPr>
            </a:br>
            <a:r>
              <a:rPr lang="ru-RU" sz="2200" dirty="0" smtClean="0">
                <a:latin typeface="Arial" pitchFamily="34" charset="0"/>
                <a:cs typeface="Arial" pitchFamily="34" charset="0"/>
              </a:rPr>
              <a:t>Красный глаз глядит в упор -</a:t>
            </a:r>
            <a:br>
              <a:rPr lang="ru-RU" sz="2200" dirty="0" smtClean="0">
                <a:latin typeface="Arial" pitchFamily="34" charset="0"/>
                <a:cs typeface="Arial" pitchFamily="34" charset="0"/>
              </a:rPr>
            </a:br>
            <a:r>
              <a:rPr lang="ru-RU" sz="2200" dirty="0" smtClean="0">
                <a:latin typeface="Arial" pitchFamily="34" charset="0"/>
                <a:cs typeface="Arial" pitchFamily="34" charset="0"/>
              </a:rPr>
              <a:t>Это строгий светофор.</a:t>
            </a:r>
            <a:br>
              <a:rPr lang="ru-RU" sz="2200" dirty="0" smtClean="0">
                <a:latin typeface="Arial" pitchFamily="34" charset="0"/>
                <a:cs typeface="Arial" pitchFamily="34" charset="0"/>
              </a:rPr>
            </a:br>
            <a:r>
              <a:rPr lang="ru-RU" sz="2200" dirty="0" smtClean="0">
                <a:latin typeface="Arial" pitchFamily="34" charset="0"/>
                <a:cs typeface="Arial" pitchFamily="34" charset="0"/>
              </a:rPr>
              <a:t>Вид он грозный напускает,</a:t>
            </a:r>
            <a:br>
              <a:rPr lang="ru-RU" sz="2200" dirty="0" smtClean="0">
                <a:latin typeface="Arial" pitchFamily="34" charset="0"/>
                <a:cs typeface="Arial" pitchFamily="34" charset="0"/>
              </a:rPr>
            </a:br>
            <a:r>
              <a:rPr lang="ru-RU" sz="2200" dirty="0" smtClean="0">
                <a:latin typeface="Arial" pitchFamily="34" charset="0"/>
                <a:cs typeface="Arial" pitchFamily="34" charset="0"/>
              </a:rPr>
              <a:t>Ехать дальше не пускает.</a:t>
            </a:r>
            <a:br>
              <a:rPr lang="ru-RU" sz="2200" dirty="0" smtClean="0">
                <a:latin typeface="Arial" pitchFamily="34" charset="0"/>
                <a:cs typeface="Arial" pitchFamily="34" charset="0"/>
              </a:rPr>
            </a:br>
            <a:r>
              <a:rPr lang="ru-RU" sz="2200" dirty="0" smtClean="0">
                <a:latin typeface="Arial" pitchFamily="34" charset="0"/>
                <a:cs typeface="Arial" pitchFamily="34" charset="0"/>
              </a:rPr>
              <a:t>Обождал шофёр немножко,</a:t>
            </a:r>
            <a:br>
              <a:rPr lang="ru-RU" sz="2200" dirty="0" smtClean="0">
                <a:latin typeface="Arial" pitchFamily="34" charset="0"/>
                <a:cs typeface="Arial" pitchFamily="34" charset="0"/>
              </a:rPr>
            </a:br>
            <a:r>
              <a:rPr lang="ru-RU" sz="2200" dirty="0" smtClean="0">
                <a:latin typeface="Arial" pitchFamily="34" charset="0"/>
                <a:cs typeface="Arial" pitchFamily="34" charset="0"/>
              </a:rPr>
              <a:t>Снова выглянул в окошко.</a:t>
            </a:r>
            <a:br>
              <a:rPr lang="ru-RU" sz="2200" dirty="0" smtClean="0">
                <a:latin typeface="Arial" pitchFamily="34" charset="0"/>
                <a:cs typeface="Arial" pitchFamily="34" charset="0"/>
              </a:rPr>
            </a:br>
            <a:r>
              <a:rPr lang="ru-RU" sz="2200" dirty="0" smtClean="0">
                <a:latin typeface="Arial" pitchFamily="34" charset="0"/>
                <a:cs typeface="Arial" pitchFamily="34" charset="0"/>
              </a:rPr>
              <a:t>Светофор на этот раз,</a:t>
            </a:r>
            <a:br>
              <a:rPr lang="ru-RU" sz="2200" dirty="0" smtClean="0">
                <a:latin typeface="Arial" pitchFamily="34" charset="0"/>
                <a:cs typeface="Arial" pitchFamily="34" charset="0"/>
              </a:rPr>
            </a:br>
            <a:r>
              <a:rPr lang="ru-RU" sz="2200" dirty="0" smtClean="0">
                <a:latin typeface="Arial" pitchFamily="34" charset="0"/>
                <a:cs typeface="Arial" pitchFamily="34" charset="0"/>
              </a:rPr>
              <a:t>Показал зелёный глаз,</a:t>
            </a:r>
            <a:br>
              <a:rPr lang="ru-RU" sz="2200" dirty="0" smtClean="0">
                <a:latin typeface="Arial" pitchFamily="34" charset="0"/>
                <a:cs typeface="Arial" pitchFamily="34" charset="0"/>
              </a:rPr>
            </a:br>
            <a:r>
              <a:rPr lang="ru-RU" sz="2200" dirty="0" smtClean="0">
                <a:latin typeface="Arial" pitchFamily="34" charset="0"/>
                <a:cs typeface="Arial" pitchFamily="34" charset="0"/>
              </a:rPr>
              <a:t>Подмигнул и говорит:</a:t>
            </a:r>
            <a:br>
              <a:rPr lang="ru-RU" sz="2200" dirty="0" smtClean="0">
                <a:latin typeface="Arial" pitchFamily="34" charset="0"/>
                <a:cs typeface="Arial" pitchFamily="34" charset="0"/>
              </a:rPr>
            </a:br>
            <a:r>
              <a:rPr lang="ru-RU" sz="2200" dirty="0" smtClean="0">
                <a:latin typeface="Arial" pitchFamily="34" charset="0"/>
                <a:cs typeface="Arial" pitchFamily="34" charset="0"/>
              </a:rPr>
              <a:t>“Ехать можно, путь открыт!»</a:t>
            </a:r>
          </a:p>
          <a:p>
            <a:r>
              <a:rPr lang="ru-RU" sz="2200" b="1" dirty="0" smtClean="0">
                <a:latin typeface="Arial" pitchFamily="34" charset="0"/>
                <a:cs typeface="Arial" pitchFamily="34" charset="0"/>
              </a:rPr>
              <a:t>Какие сигналы светофора вы знаете?</a:t>
            </a:r>
          </a:p>
          <a:p>
            <a:r>
              <a:rPr lang="ru-RU" sz="2200" dirty="0" smtClean="0">
                <a:latin typeface="Arial" pitchFamily="34" charset="0"/>
                <a:cs typeface="Arial" pitchFamily="34" charset="0"/>
              </a:rPr>
              <a:t>Красный – стой! </a:t>
            </a:r>
          </a:p>
          <a:p>
            <a:r>
              <a:rPr lang="ru-RU" sz="2200" dirty="0" smtClean="0">
                <a:latin typeface="Arial" pitchFamily="34" charset="0"/>
                <a:cs typeface="Arial" pitchFamily="34" charset="0"/>
              </a:rPr>
              <a:t>Желтый – внимание! </a:t>
            </a:r>
          </a:p>
          <a:p>
            <a:r>
              <a:rPr lang="ru-RU" sz="2200" dirty="0" smtClean="0">
                <a:latin typeface="Arial" pitchFamily="34" charset="0"/>
                <a:cs typeface="Arial" pitchFamily="34" charset="0"/>
              </a:rPr>
              <a:t>Зеленый – идите!</a:t>
            </a:r>
          </a:p>
          <a:p>
            <a:r>
              <a:rPr lang="ru-RU" sz="2200" dirty="0" smtClean="0">
                <a:latin typeface="Arial" pitchFamily="34" charset="0"/>
                <a:cs typeface="Arial" pitchFamily="34" charset="0"/>
              </a:rPr>
              <a:t>Путь к знаниям открыт!  </a:t>
            </a:r>
            <a:r>
              <a:rPr lang="ru-RU" sz="1500" dirty="0" err="1" smtClean="0">
                <a:latin typeface="Arial" pitchFamily="34" charset="0"/>
                <a:cs typeface="Arial" pitchFamily="34" charset="0"/>
              </a:rPr>
              <a:t>М.Пляцковский</a:t>
            </a:r>
            <a:endParaRPr lang="ru-RU" sz="1500" dirty="0" smtClean="0">
              <a:latin typeface="Arial" pitchFamily="34" charset="0"/>
              <a:cs typeface="Arial" pitchFamily="34" charset="0"/>
            </a:endParaRPr>
          </a:p>
          <a:p>
            <a:endParaRPr lang="ru-RU" sz="2000" dirty="0">
              <a:latin typeface="+mj-lt"/>
            </a:endParaRPr>
          </a:p>
        </p:txBody>
      </p:sp>
      <p:pic>
        <p:nvPicPr>
          <p:cNvPr id="1026" name="Picture 2" descr="C:\Documents and Settings\Admin\Мои документы\Мои рисунки\Анимашки\1.gif"/>
          <p:cNvPicPr>
            <a:picLocks noGrp="1" noChangeAspect="1" noChangeArrowheads="1" noCrop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00760" y="1285860"/>
            <a:ext cx="1857388" cy="3786213"/>
          </a:xfrm>
          <a:prstGeom prst="rect">
            <a:avLst/>
          </a:prstGeom>
          <a:noFill/>
        </p:spPr>
      </p:pic>
    </p:spTree>
  </p:cSld>
  <p:clrMapOvr>
    <a:masterClrMapping/>
  </p:clrMapOvr>
  <p:transition>
    <p:sndAc>
      <p:stSnd>
        <p:snd r:embed="rId2" name="applause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11288"/>
          </a:xfrm>
        </p:spPr>
        <p:txBody>
          <a:bodyPr>
            <a:normAutofit fontScale="90000"/>
          </a:bodyPr>
          <a:lstStyle/>
          <a:p>
            <a:pPr algn="l"/>
            <a:r>
              <a:rPr lang="ru-RU" sz="2000" dirty="0" smtClean="0">
                <a:solidFill>
                  <a:srgbClr val="002060"/>
                </a:solidFill>
              </a:rPr>
              <a:t>Задача 1. </a:t>
            </a:r>
            <a:r>
              <a:rPr lang="ru-RU" sz="2400" dirty="0" smtClean="0">
                <a:solidFill>
                  <a:schemeClr val="tx1"/>
                </a:solidFill>
              </a:rPr>
              <a:t>Двое детей вышли погулять в парк. Девочка шла со скоростью 2 км/ч, мальчик катался на самокате со скоростью 5 км/ч. Какое расстояние они преодолели за 2 часа, идя навстречу друг другу? </a:t>
            </a:r>
            <a:endParaRPr lang="ru-RU" sz="2400" dirty="0">
              <a:solidFill>
                <a:schemeClr val="tx1"/>
              </a:solidFill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2428860" y="4143380"/>
            <a:ext cx="457203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Правая фигурная скобка 4"/>
          <p:cNvSpPr/>
          <p:nvPr/>
        </p:nvSpPr>
        <p:spPr>
          <a:xfrm rot="5400000">
            <a:off x="4143372" y="2643182"/>
            <a:ext cx="1071570" cy="4357718"/>
          </a:xfrm>
          <a:prstGeom prst="righ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cxnSp>
        <p:nvCxnSpPr>
          <p:cNvPr id="7" name="Прямая со стрелкой 6"/>
          <p:cNvCxnSpPr/>
          <p:nvPr/>
        </p:nvCxnSpPr>
        <p:spPr>
          <a:xfrm>
            <a:off x="2428860" y="3571876"/>
            <a:ext cx="142876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rot="10800000">
            <a:off x="5715008" y="3643314"/>
            <a:ext cx="135732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rot="5400000">
            <a:off x="4536281" y="3750471"/>
            <a:ext cx="78581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Блок-схема: перфолента 11"/>
          <p:cNvSpPr/>
          <p:nvPr/>
        </p:nvSpPr>
        <p:spPr>
          <a:xfrm>
            <a:off x="4929190" y="3214686"/>
            <a:ext cx="642942" cy="428628"/>
          </a:xfrm>
          <a:prstGeom prst="flowChartPunchedTap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50" name="Picture 2" descr="C:\Documents and Settings\Admin\Мои документы\Мои рисунки\Анимашки\baby52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282" y="1928802"/>
            <a:ext cx="1928826" cy="3214710"/>
          </a:xfrm>
          <a:prstGeom prst="rect">
            <a:avLst/>
          </a:prstGeom>
          <a:noFill/>
        </p:spPr>
      </p:pic>
      <p:pic>
        <p:nvPicPr>
          <p:cNvPr id="2051" name="Picture 3" descr="C:\Documents and Settings\Admin\Мои документы\Мои рисунки\Анимашки\baby134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786578" y="2071678"/>
            <a:ext cx="1928826" cy="3000396"/>
          </a:xfrm>
          <a:prstGeom prst="rect">
            <a:avLst/>
          </a:prstGeom>
          <a:noFill/>
        </p:spPr>
      </p:pic>
      <p:sp>
        <p:nvSpPr>
          <p:cNvPr id="20" name="Прямоугольник 19"/>
          <p:cNvSpPr/>
          <p:nvPr/>
        </p:nvSpPr>
        <p:spPr>
          <a:xfrm>
            <a:off x="2428861" y="2928934"/>
            <a:ext cx="121444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5км/ч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5786446" y="3000372"/>
            <a:ext cx="121444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2км/ч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4857752" y="2428868"/>
            <a:ext cx="71438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2ч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sndAc>
      <p:stSnd>
        <p:snd r:embed="rId2" name="drumroll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2" grpId="4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68478"/>
          </a:xfrm>
        </p:spPr>
        <p:txBody>
          <a:bodyPr>
            <a:normAutofit fontScale="90000"/>
          </a:bodyPr>
          <a:lstStyle/>
          <a:p>
            <a:pPr algn="l"/>
            <a:r>
              <a:rPr lang="ru-RU" sz="2000" dirty="0" smtClean="0">
                <a:solidFill>
                  <a:srgbClr val="002060"/>
                </a:solidFill>
              </a:rPr>
              <a:t>Задача 2</a:t>
            </a:r>
            <a:r>
              <a:rPr lang="ru-RU" sz="2000" dirty="0" smtClean="0">
                <a:solidFill>
                  <a:schemeClr val="tx1"/>
                </a:solidFill>
              </a:rPr>
              <a:t>. </a:t>
            </a:r>
            <a:r>
              <a:rPr lang="ru-RU" sz="2400" dirty="0" smtClean="0">
                <a:solidFill>
                  <a:schemeClr val="tx1"/>
                </a:solidFill>
              </a:rPr>
              <a:t>От двух пристаней одновременно навстречу друг другу вышли катер и корабль. Корабль шел со скоростью 50км/ч, катер-30км/ч. Каково расстояние между пристанями, если до встречи они шли 4 часа ?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3" name="Правая фигурная скобка 2"/>
          <p:cNvSpPr/>
          <p:nvPr/>
        </p:nvSpPr>
        <p:spPr>
          <a:xfrm rot="5400000">
            <a:off x="4107653" y="2821777"/>
            <a:ext cx="1071570" cy="4000528"/>
          </a:xfrm>
          <a:prstGeom prst="righ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2643174" y="4286256"/>
            <a:ext cx="392909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2714612" y="3929066"/>
            <a:ext cx="1214446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 rot="10800000">
            <a:off x="5214942" y="4000504"/>
            <a:ext cx="142876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Блок-схема: перфолента 10"/>
          <p:cNvSpPr/>
          <p:nvPr/>
        </p:nvSpPr>
        <p:spPr>
          <a:xfrm>
            <a:off x="4357686" y="3429000"/>
            <a:ext cx="642942" cy="428628"/>
          </a:xfrm>
          <a:prstGeom prst="flowChartPunchedTap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 rot="5400000">
            <a:off x="3964777" y="3893347"/>
            <a:ext cx="78581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Прямоугольник 12"/>
          <p:cNvSpPr/>
          <p:nvPr/>
        </p:nvSpPr>
        <p:spPr>
          <a:xfrm>
            <a:off x="2285985" y="2928934"/>
            <a:ext cx="18573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50км/ч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 flipH="1">
            <a:off x="6000760" y="2857496"/>
            <a:ext cx="164307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30км/ч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4214810" y="2428868"/>
            <a:ext cx="71438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4ч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4" name="Picture 2" descr="C:\Documents and Settings\Admin\Мои документы\Мои рисунки\Анимашки\160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282" y="3857628"/>
            <a:ext cx="2714644" cy="1857388"/>
          </a:xfrm>
          <a:prstGeom prst="rect">
            <a:avLst/>
          </a:prstGeom>
          <a:noFill/>
        </p:spPr>
      </p:pic>
      <p:pic>
        <p:nvPicPr>
          <p:cNvPr id="3075" name="Picture 3" descr="C:\Documents and Settings\Admin\Мои документы\Мои рисунки\Анимашки\35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72198" y="4071942"/>
            <a:ext cx="2857520" cy="1428760"/>
          </a:xfrm>
          <a:prstGeom prst="rect">
            <a:avLst/>
          </a:prstGeom>
          <a:noFill/>
        </p:spPr>
      </p:pic>
    </p:spTree>
  </p:cSld>
  <p:clrMapOvr>
    <a:masterClrMapping/>
  </p:clrMapOvr>
  <p:transition>
    <p:sndAc>
      <p:stSnd>
        <p:snd r:embed="rId2" name="breeze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  <p:bldP spid="11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>
                <a:solidFill>
                  <a:srgbClr val="002060"/>
                </a:solidFill>
              </a:rPr>
              <a:t>Физкультминутка</a:t>
            </a: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2050" name="Picture 2" descr="C:\Documents and Settings\Admin\Мои документы\Мои рисунки\Анимашки\WRTREE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28926" y="1285860"/>
            <a:ext cx="3857652" cy="4929222"/>
          </a:xfrm>
          <a:prstGeom prst="rect">
            <a:avLst/>
          </a:prstGeom>
          <a:noFill/>
        </p:spPr>
      </p:pic>
      <p:pic>
        <p:nvPicPr>
          <p:cNvPr id="4" name="ELPHRG01.wav">
            <a:hlinkClick r:id="" action="ppaction://media"/>
          </p:cNvPr>
          <p:cNvPicPr>
            <a:picLocks noRot="1" noChangeAspect="1"/>
          </p:cNvPicPr>
          <p:nvPr>
            <a:wavAudioFile r:embed="rId1" name="ELPHRG01.wav"/>
          </p:nvPr>
        </p:nvPicPr>
        <p:blipFill>
          <a:blip r:embed="rId5" cstate="print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1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05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154230"/>
          </a:xfrm>
        </p:spPr>
        <p:txBody>
          <a:bodyPr>
            <a:normAutofit fontScale="90000"/>
          </a:bodyPr>
          <a:lstStyle/>
          <a:p>
            <a:pPr algn="l"/>
            <a:r>
              <a:rPr lang="ru-RU" sz="1800" dirty="0" smtClean="0">
                <a:solidFill>
                  <a:srgbClr val="002060"/>
                </a:solidFill>
              </a:rPr>
              <a:t>Задача 3</a:t>
            </a:r>
            <a:r>
              <a:rPr lang="ru-RU" sz="1800" dirty="0" smtClean="0">
                <a:solidFill>
                  <a:schemeClr val="tx1"/>
                </a:solidFill>
              </a:rPr>
              <a:t>. </a:t>
            </a:r>
            <a:r>
              <a:rPr lang="ru-RU" sz="2800" dirty="0" smtClean="0">
                <a:solidFill>
                  <a:schemeClr val="tx1"/>
                </a:solidFill>
              </a:rPr>
              <a:t>Приближался Новый год. Дед Мороз спешил с подарками, олени его несли со скоростью 17 км/ч.  А Вася шел из леса, тащив за собой елку, со скоростью 3км/ч. Двигаясь навстречу друг другу,  какое расстояние они преодолели за 3 часа? </a:t>
            </a:r>
            <a:endParaRPr lang="ru-RU" sz="2800" dirty="0"/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3143240" y="4214818"/>
            <a:ext cx="292895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Правая фигурная скобка 3"/>
          <p:cNvSpPr/>
          <p:nvPr/>
        </p:nvSpPr>
        <p:spPr>
          <a:xfrm rot="5400000">
            <a:off x="4071934" y="3357562"/>
            <a:ext cx="1071570" cy="2928958"/>
          </a:xfrm>
          <a:prstGeom prst="righ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cxnSp>
        <p:nvCxnSpPr>
          <p:cNvPr id="7" name="Прямая со стрелкой 6"/>
          <p:cNvCxnSpPr/>
          <p:nvPr/>
        </p:nvCxnSpPr>
        <p:spPr>
          <a:xfrm>
            <a:off x="2643174" y="3643314"/>
            <a:ext cx="1214446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 rot="10800000">
            <a:off x="5357818" y="3643314"/>
            <a:ext cx="135732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Блок-схема: перфолента 10"/>
          <p:cNvSpPr/>
          <p:nvPr/>
        </p:nvSpPr>
        <p:spPr>
          <a:xfrm>
            <a:off x="4429124" y="3429000"/>
            <a:ext cx="642942" cy="428628"/>
          </a:xfrm>
          <a:prstGeom prst="flowChartPunchedTap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 rot="5400000">
            <a:off x="4107653" y="3821909"/>
            <a:ext cx="64294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Прямоугольник 14"/>
          <p:cNvSpPr/>
          <p:nvPr/>
        </p:nvSpPr>
        <p:spPr>
          <a:xfrm>
            <a:off x="2428861" y="2928934"/>
            <a:ext cx="121444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3км/ч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5500694" y="2928934"/>
            <a:ext cx="142876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17км/ч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4357686" y="2428868"/>
            <a:ext cx="78581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3ч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3554" name="Picture 2" descr="C:\Documents and Settings\Admin\Мои документы\Мои рисунки\Анимашки\9M5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43570" y="3929066"/>
            <a:ext cx="3143271" cy="1857388"/>
          </a:xfrm>
          <a:prstGeom prst="rect">
            <a:avLst/>
          </a:prstGeom>
          <a:noFill/>
        </p:spPr>
      </p:pic>
      <p:pic>
        <p:nvPicPr>
          <p:cNvPr id="23556" name="Picture 4" descr="C:\Documents and Settings\Admin\Мои документы\Мои рисунки\Анимашки\XTREE19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472" y="3286124"/>
            <a:ext cx="2143140" cy="257176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10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30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747</TotalTime>
  <Words>431</Words>
  <Application>Microsoft Office PowerPoint</Application>
  <PresentationFormat>Экран (4:3)</PresentationFormat>
  <Paragraphs>91</Paragraphs>
  <Slides>12</Slides>
  <Notes>0</Notes>
  <HiddenSlides>0</HiddenSlides>
  <MMClips>2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Апекс</vt:lpstr>
      <vt:lpstr>Муниципальное специальное (коррекционное) образовательное учреждение для обучающихся, воспитанников с ограниченными возможностями здоровья  «Специальная (коррекционная) общеобразовательная школа № 14 VIII вида» города Губкина Белгородской области </vt:lpstr>
      <vt:lpstr>Решение задач на движение.</vt:lpstr>
      <vt:lpstr>Устный счет</vt:lpstr>
      <vt:lpstr>Выполнить тесты </vt:lpstr>
      <vt:lpstr>Вспомним правила дорожного движения</vt:lpstr>
      <vt:lpstr>Задача 1. Двое детей вышли погулять в парк. Девочка шла со скоростью 2 км/ч, мальчик катался на самокате со скоростью 5 км/ч. Какое расстояние они преодолели за 2 часа, идя навстречу друг другу? </vt:lpstr>
      <vt:lpstr>Задача 2. От двух пристаней одновременно навстречу друг другу вышли катер и корабль. Корабль шел со скоростью 50км/ч, катер-30км/ч. Каково расстояние между пристанями, если до встречи они шли 4 часа ?</vt:lpstr>
      <vt:lpstr>Физкультминутка</vt:lpstr>
      <vt:lpstr>Задача 3. Приближался Новый год. Дед Мороз спешил с подарками, олени его несли со скоростью 17 км/ч.  А Вася шел из леса, тащив за собой елку, со скоростью 3км/ч. Двигаясь навстречу друг другу,  какое расстояние они преодолели за 3 часа? </vt:lpstr>
      <vt:lpstr>Задача 4. До встречи Нового года оставалось совсем немного времени. Драконы спешили на елку. Красный летел со скоростью 45км/ч, а зеленый, выбиваясь из последних сил, полз со скоростью 5 км/ч. Двигаясь навстречу друг другу 5часов, какое расстояние преодолели драконы?</vt:lpstr>
      <vt:lpstr>Проверь себя Ответы на задачи: 1- 14км  2- 320км  3- 60км  4- 250км  Это надо запомнить!   Скорость – это частное от деления расстояния на время.  V=S : t Расстояние – это произведение скорости на время.       S=V · t Время – это частное от деления расстояния на время.  t=S : V</vt:lpstr>
      <vt:lpstr>С Новым годом!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Admin</cp:lastModifiedBy>
  <cp:revision>79</cp:revision>
  <dcterms:created xsi:type="dcterms:W3CDTF">2011-12-20T17:42:55Z</dcterms:created>
  <dcterms:modified xsi:type="dcterms:W3CDTF">2011-12-26T14:45:29Z</dcterms:modified>
</cp:coreProperties>
</file>