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865235F-8E09-485C-BB1F-4DDCD866009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2BA2B3-D640-4B17-9FBA-F76872E3A6C1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BA8D53-1481-4922-96CD-0785BBD77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A2B3-D640-4B17-9FBA-F76872E3A6C1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D53-1481-4922-96CD-0785BBD77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A2B3-D640-4B17-9FBA-F76872E3A6C1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D53-1481-4922-96CD-0785BBD77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A2B3-D640-4B17-9FBA-F76872E3A6C1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D53-1481-4922-96CD-0785BBD77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A2B3-D640-4B17-9FBA-F76872E3A6C1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D53-1481-4922-96CD-0785BBD77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A2B3-D640-4B17-9FBA-F76872E3A6C1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D53-1481-4922-96CD-0785BBD77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2BA2B3-D640-4B17-9FBA-F76872E3A6C1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BA8D53-1481-4922-96CD-0785BBD7706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2BA2B3-D640-4B17-9FBA-F76872E3A6C1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BA8D53-1481-4922-96CD-0785BBD77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A2B3-D640-4B17-9FBA-F76872E3A6C1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D53-1481-4922-96CD-0785BBD77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A2B3-D640-4B17-9FBA-F76872E3A6C1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D53-1481-4922-96CD-0785BBD77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A2B3-D640-4B17-9FBA-F76872E3A6C1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D53-1481-4922-96CD-0785BBD77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2BA2B3-D640-4B17-9FBA-F76872E3A6C1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5BA8D53-1481-4922-96CD-0785BBD770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Здоровая пища для всей семьи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Презентацию выполнила учитель начальных классов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Габдрахманова Светлана Римовна</a:t>
            </a:r>
            <a:r>
              <a:rPr lang="ru-RU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488797"/>
      </p:ext>
    </p:extLst>
  </p:cSld>
  <p:clrMapOvr>
    <a:masterClrMapping/>
  </p:clrMapOvr>
  <p:transition spd="slow" advTm="8934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74" y="1686400"/>
            <a:ext cx="7378416" cy="437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9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00808"/>
            <a:ext cx="6174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         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На припёке у пеньков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       Много тонких стебельков.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       Каждый тонкий стебелёк                                   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       Держит алый огонёк.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       Разгибаем стебельки –                 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       Собираем огоньки.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44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666">
            <a:off x="1372390" y="714167"/>
            <a:ext cx="6748638" cy="547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204864"/>
            <a:ext cx="60486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        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Круглое, румяное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   Я расту на ветке                             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   Любят меня взрослые 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   И маленькие детки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33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716">
            <a:off x="2189972" y="791783"/>
            <a:ext cx="5104981" cy="560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58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36912"/>
            <a:ext cx="7056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sz="4400" dirty="0" smtClean="0">
                <a:solidFill>
                  <a:srgbClr val="008000"/>
                </a:solidFill>
                <a:latin typeface="Times New Roman"/>
                <a:ea typeface="Times New Roman"/>
              </a:rPr>
              <a:t>   Хоть </a:t>
            </a:r>
            <a:r>
              <a:rPr lang="ru-RU" sz="4400" dirty="0">
                <a:solidFill>
                  <a:srgbClr val="008000"/>
                </a:solidFill>
                <a:latin typeface="Times New Roman"/>
                <a:ea typeface="Times New Roman"/>
              </a:rPr>
              <a:t>кислый я ребята,</a:t>
            </a:r>
            <a:endParaRPr lang="ru-RU" sz="4400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sz="4400" dirty="0">
                <a:solidFill>
                  <a:srgbClr val="008000"/>
                </a:solidFill>
                <a:latin typeface="Times New Roman"/>
                <a:ea typeface="Times New Roman"/>
              </a:rPr>
              <a:t>   </a:t>
            </a:r>
            <a:r>
              <a:rPr lang="ru-RU" sz="4400" dirty="0" smtClean="0">
                <a:solidFill>
                  <a:srgbClr val="008000"/>
                </a:solidFill>
                <a:latin typeface="Times New Roman"/>
                <a:ea typeface="Times New Roman"/>
              </a:rPr>
              <a:t>Со мною </a:t>
            </a:r>
            <a:r>
              <a:rPr lang="ru-RU" sz="4400" dirty="0">
                <a:solidFill>
                  <a:srgbClr val="008000"/>
                </a:solidFill>
                <a:latin typeface="Times New Roman"/>
                <a:ea typeface="Times New Roman"/>
              </a:rPr>
              <a:t>чай вкусней,</a:t>
            </a:r>
            <a:endParaRPr lang="ru-RU" sz="4400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sz="4400" dirty="0">
                <a:solidFill>
                  <a:srgbClr val="008000"/>
                </a:solidFill>
                <a:latin typeface="Times New Roman"/>
                <a:ea typeface="Times New Roman"/>
              </a:rPr>
              <a:t>   Добавлю аромата,</a:t>
            </a:r>
            <a:endParaRPr lang="ru-RU" sz="4400" dirty="0">
              <a:latin typeface="Times New Roman"/>
              <a:ea typeface="Times New Roman"/>
            </a:endParaRPr>
          </a:p>
          <a:p>
            <a:r>
              <a:rPr lang="ru-RU" sz="4400" dirty="0">
                <a:solidFill>
                  <a:srgbClr val="008000"/>
                </a:solidFill>
                <a:latin typeface="Times New Roman"/>
                <a:ea typeface="Times New Roman"/>
              </a:rPr>
              <a:t>   </a:t>
            </a:r>
            <a:r>
              <a:rPr lang="ru-RU" sz="4400" dirty="0" smtClean="0">
                <a:solidFill>
                  <a:srgbClr val="008000"/>
                </a:solidFill>
                <a:latin typeface="Times New Roman"/>
                <a:ea typeface="Times New Roman"/>
              </a:rPr>
              <a:t>  И </a:t>
            </a:r>
            <a:r>
              <a:rPr lang="ru-RU" sz="4400" dirty="0">
                <a:solidFill>
                  <a:srgbClr val="008000"/>
                </a:solidFill>
                <a:latin typeface="Times New Roman"/>
                <a:ea typeface="Times New Roman"/>
              </a:rPr>
              <a:t>станешь здоровей</a:t>
            </a: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8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6" t="8772" r="8397" b="20158"/>
          <a:stretch>
            <a:fillRect/>
          </a:stretch>
        </p:blipFill>
        <p:spPr bwMode="auto">
          <a:xfrm>
            <a:off x="2195736" y="1106741"/>
            <a:ext cx="4392488" cy="41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167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4888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Прочитайте стихотворение</a:t>
            </a:r>
            <a:b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С. Михалкова</a:t>
            </a:r>
            <a:b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54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« Про девочку, которая плохо кушала.»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275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Раз бабулю Люсю посетила внучка,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Крохотная девочка, милая 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Варюшка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Бабушка от радости накупила сладостей,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Вкусный суп сварила, свежий сок открыла.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-Кушай, Варечка, скорей - будешь  крепче, здоровей,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Вырастишь такая - умная, большая,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Глазки будут меткими, зубки будут крепкими.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-Скушай суп, котлетки, йогурт и ещё сырок.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-Не хочу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бабулечка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, выпью только сок.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   Снова бабушка хлопочет, угодить малышке хочет: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-Сырники, тефтели, блинчики, пельмени.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Морщит Варя носик - есть она не хочет.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-Не сердись, бабуля, ты готовишь очень вкусно,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       Но компот, конфеты, мороженое-это главная еда, 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Остальные все продукты – ерунда!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2778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76672"/>
            <a:ext cx="8004175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1976749" cy="3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450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pPr algn="ctr"/>
            <a:r>
              <a:rPr lang="ru-RU" sz="48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Аннотация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204864"/>
            <a:ext cx="8050088" cy="436897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- Классный час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«Здоровая пища для всей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семьи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может быть использован учителями начальной школы,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как на уроке, так и во внеурочной деятельности.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-Цель: научить ребенка быть здоровым душой и телом, стремиться творить свое здоровье, применяя знания и умения в согласии с законами природы и бытия</a:t>
            </a:r>
            <a:r>
              <a:rPr lang="ru-RU" b="1" dirty="0" smtClean="0">
                <a:solidFill>
                  <a:srgbClr val="0099FF"/>
                </a:solidFill>
                <a:latin typeface="Comic Sans MS" pitchFamily="66" charset="0"/>
              </a:rPr>
              <a:t>.</a:t>
            </a:r>
            <a:br>
              <a:rPr lang="ru-RU" b="1" dirty="0" smtClean="0">
                <a:solidFill>
                  <a:srgbClr val="0099FF"/>
                </a:solidFill>
                <a:latin typeface="Comic Sans MS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5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12844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8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Советы </a:t>
            </a:r>
            <a:r>
              <a:rPr lang="ru-RU" sz="28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Доктора Здоровая Пища</a:t>
            </a:r>
            <a:br>
              <a:rPr lang="ru-RU" sz="28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28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28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28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1.</a:t>
            </a:r>
            <a:r>
              <a:rPr lang="ru-RU" sz="2800" i="1" dirty="0" smtClean="0">
                <a:solidFill>
                  <a:srgbClr val="009900"/>
                </a:solidFill>
              </a:rPr>
              <a:t>Воздерживайтесь </a:t>
            </a:r>
            <a:r>
              <a:rPr lang="ru-RU" sz="2800" i="1" dirty="0">
                <a:solidFill>
                  <a:srgbClr val="009900"/>
                </a:solidFill>
              </a:rPr>
              <a:t>от жирной пищи.</a:t>
            </a:r>
            <a:br>
              <a:rPr lang="ru-RU" sz="2800" i="1" dirty="0">
                <a:solidFill>
                  <a:srgbClr val="009900"/>
                </a:solidFill>
              </a:rPr>
            </a:br>
            <a:r>
              <a:rPr lang="ru-RU" sz="28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2.</a:t>
            </a:r>
            <a:r>
              <a:rPr lang="ru-RU" sz="2800" dirty="0">
                <a:solidFill>
                  <a:srgbClr val="FF0000"/>
                </a:solidFill>
              </a:rPr>
              <a:t>Остерегайтесь очень острого и солёного.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3. </a:t>
            </a:r>
            <a:r>
              <a:rPr lang="ru-RU" sz="2800" b="1" i="1" dirty="0">
                <a:solidFill>
                  <a:srgbClr val="7030A0"/>
                </a:solidFill>
              </a:rPr>
              <a:t>Совет мамам, бабушкам: когда готовите пищу, бросьте в неё немножко любви, чуть-чуть добра, капельку радости, кусочек нежности. Эти  витамины придадут необыкновенный вкус любой пище и принесут здоровье.</a:t>
            </a: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sz="28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4.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Овощи и фрукты – полезные продукты.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4717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40624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7848872" cy="50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620689"/>
            <a:ext cx="741682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Физминутка</a:t>
            </a:r>
            <a: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730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980728"/>
            <a:ext cx="6172200" cy="548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116632"/>
            <a:ext cx="43924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Выберите!</a:t>
            </a:r>
            <a:br>
              <a:rPr kumimoji="0" lang="ru-RU" sz="44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735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Полезные продукты</a:t>
            </a:r>
            <a:r>
              <a:rPr kumimoji="0" lang="ru-RU" sz="60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60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/>
            </a:r>
            <a:b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Рыба, кефир, геркулес, подсолнечное масло, морковь, лук, капуста, яблоки, груши.</a:t>
            </a:r>
            <a:b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/>
            </a:r>
            <a:b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</a:br>
            <a: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/>
            </a:r>
            <a:b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2960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76672"/>
            <a:ext cx="692462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453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7"/>
            <a:ext cx="5742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Молодцы !</a:t>
            </a:r>
            <a:r>
              <a:rPr kumimoji="0" lang="ru-RU" sz="44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44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4" descr="mains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38" y="2492896"/>
            <a:ext cx="366679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969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Правила  питания</a:t>
            </a:r>
            <a:br>
              <a:rPr lang="ru-RU" sz="54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28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1. </a:t>
            </a:r>
            <a:r>
              <a:rPr lang="ru-RU" sz="2800" b="1" i="1" dirty="0">
                <a:solidFill>
                  <a:srgbClr val="008080"/>
                </a:solidFill>
              </a:rPr>
              <a:t>Главное - не переедайте.</a:t>
            </a:r>
            <a:br>
              <a:rPr lang="ru-RU" sz="2800" b="1" i="1" dirty="0">
                <a:solidFill>
                  <a:srgbClr val="008080"/>
                </a:solidFill>
              </a:rPr>
            </a:br>
            <a:r>
              <a:rPr lang="ru-RU" sz="2800" b="1" i="1" dirty="0">
                <a:solidFill>
                  <a:srgbClr val="008080"/>
                </a:solidFill>
              </a:rPr>
              <a:t/>
            </a:r>
            <a:br>
              <a:rPr lang="ru-RU" sz="2800" b="1" i="1" dirty="0">
                <a:solidFill>
                  <a:srgbClr val="008080"/>
                </a:solidFill>
              </a:rPr>
            </a:br>
            <a:r>
              <a:rPr lang="ru-RU" sz="28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2. </a:t>
            </a:r>
            <a:r>
              <a:rPr lang="ru-RU" sz="2800" b="1" i="1" dirty="0">
                <a:solidFill>
                  <a:srgbClr val="002060"/>
                </a:solidFill>
              </a:rPr>
              <a:t>Ешьте в одно и тоже время простую, свежеприготовленную пищу, которая </a:t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легко усваивается и соответствует потребностям организма.</a:t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/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3. </a:t>
            </a:r>
            <a:r>
              <a:rPr lang="ru-RU" sz="2800" b="1" i="1" dirty="0">
                <a:solidFill>
                  <a:srgbClr val="FF0000"/>
                </a:solidFill>
              </a:rPr>
              <a:t>Тщательно пережёвывайте пищу, 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не спешите глотать.</a:t>
            </a:r>
            <a:br>
              <a:rPr lang="ru-RU" sz="2800" b="1" i="1" dirty="0">
                <a:solidFill>
                  <a:srgbClr val="FF0000"/>
                </a:solidFill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498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5886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Итог занятия</a:t>
            </a:r>
            <a:r>
              <a:rPr lang="ru-RU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ru-RU" sz="3200" b="1" i="1" dirty="0">
                <a:solidFill>
                  <a:srgbClr val="008080"/>
                </a:solidFill>
              </a:rPr>
              <a:t>Что нового вы узнали?</a:t>
            </a:r>
            <a:br>
              <a:rPr lang="ru-RU" sz="3200" b="1" i="1" dirty="0">
                <a:solidFill>
                  <a:srgbClr val="008080"/>
                </a:solidFill>
              </a:rPr>
            </a:br>
            <a:r>
              <a:rPr lang="ru-RU" sz="3200" b="1" i="1" dirty="0">
                <a:solidFill>
                  <a:srgbClr val="008080"/>
                </a:solidFill>
              </a:rPr>
              <a:t>- Какая пища </a:t>
            </a:r>
            <a:r>
              <a:rPr lang="ru-RU" sz="3200" b="1" i="1" dirty="0" smtClean="0">
                <a:solidFill>
                  <a:srgbClr val="008080"/>
                </a:solidFill>
              </a:rPr>
              <a:t>            необходима </a:t>
            </a:r>
            <a:r>
              <a:rPr lang="ru-RU" sz="3200" b="1" i="1" dirty="0">
                <a:solidFill>
                  <a:srgbClr val="008080"/>
                </a:solidFill>
              </a:rPr>
              <a:t>человеку?</a:t>
            </a:r>
            <a:br>
              <a:rPr lang="ru-RU" sz="3200" b="1" i="1" dirty="0">
                <a:solidFill>
                  <a:srgbClr val="008080"/>
                </a:solidFill>
              </a:rPr>
            </a:br>
            <a:r>
              <a:rPr lang="ru-RU" sz="3200" b="1" i="1" dirty="0">
                <a:solidFill>
                  <a:srgbClr val="008080"/>
                </a:solidFill>
              </a:rPr>
              <a:t/>
            </a:r>
            <a:br>
              <a:rPr lang="ru-RU" sz="3200" b="1" i="1" dirty="0">
                <a:solidFill>
                  <a:srgbClr val="008080"/>
                </a:solidFill>
              </a:rPr>
            </a:br>
            <a:endParaRPr lang="ru-RU" sz="3200" dirty="0"/>
          </a:p>
        </p:txBody>
      </p:sp>
      <p:pic>
        <p:nvPicPr>
          <p:cNvPr id="3" name="Picture 6" descr="Рисун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40150"/>
            <a:ext cx="261302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87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И</a:t>
            </a:r>
            <a:r>
              <a:rPr kumimoji="0" lang="ru-RU" sz="67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тог занятия</a:t>
            </a:r>
            <a:br>
              <a:rPr kumimoji="0" lang="ru-RU" sz="67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-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Что нового вы узнали?</a:t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 Какая пища необходима человеку?</a:t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4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6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/>
            </a:r>
            <a:b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</a:br>
            <a: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                           Домашнее задание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/>
            </a:r>
            <a:b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</a:br>
            <a: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  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Проведите дома опыт.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-Определите, жирная ли пища?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</a:t>
            </a:r>
            <a: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  <a:t>(Возьмите небольшие порции разных продуктов:           кусочек хлеба,  яблока, колбасы. Срезанной частью </a:t>
            </a:r>
            <a: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  <a:t>положите </a:t>
            </a:r>
            <a: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  <a:t>на лист бумаги.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b="1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ru-RU" sz="3700" b="1" i="1" dirty="0" smtClean="0">
                <a:solidFill>
                  <a:srgbClr val="008080"/>
                </a:solidFill>
                <a:latin typeface="Calibri"/>
              </a:rPr>
              <a:t>   </a:t>
            </a:r>
            <a: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  <a:t>Через 10 минут </a:t>
            </a:r>
            <a: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  <a:t>посмотрите. </a:t>
            </a:r>
            <a: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  <a:t>    Если продукт жирный,  </a:t>
            </a:r>
            <a:b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  <a:t>    на листе бумаги останется </a:t>
            </a:r>
            <a:b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  <a:t>    жирное пятно.) </a:t>
            </a:r>
            <a:b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i="1" dirty="0">
              <a:solidFill>
                <a:srgbClr val="008080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/>
            </a:r>
            <a:b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</a:br>
            <a: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/>
            </a:r>
            <a:br>
              <a:rPr kumimoji="0" lang="ru-RU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556042"/>
              </p:ext>
            </p:extLst>
          </p:nvPr>
        </p:nvGraphicFramePr>
        <p:xfrm>
          <a:off x="5220072" y="3573016"/>
          <a:ext cx="3082925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orelDRAW" r:id="rId3" imgW="1483200" imgH="1483920" progId="CorelDRAW.Graphic.11">
                  <p:embed/>
                </p:oleObj>
              </mc:Choice>
              <mc:Fallback>
                <p:oleObj name="CorelDRAW" r:id="rId3" imgW="1483200" imgH="1483920" progId="CorelDRAW.Graphic.11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573016"/>
                        <a:ext cx="3082925" cy="260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89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828836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-Как вы думаете, какой должна быть пища?</a:t>
            </a:r>
            <a:br>
              <a:rPr lang="ru-RU" sz="36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r>
              <a:rPr lang="ru-RU" sz="36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/>
            </a:r>
            <a:br>
              <a:rPr lang="ru-RU" sz="36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r>
              <a:rPr lang="ru-RU" sz="36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-Почему?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7281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6085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1935163"/>
            <a:ext cx="9371013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724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788" y="1935163"/>
            <a:ext cx="9809163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708921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8080"/>
                </a:solidFill>
              </a:rPr>
              <a:t>Как понимаете пословицу:</a:t>
            </a:r>
            <a:br>
              <a:rPr lang="ru-RU" sz="4400" b="1" i="1" dirty="0">
                <a:solidFill>
                  <a:srgbClr val="008080"/>
                </a:solidFill>
              </a:rPr>
            </a:br>
            <a:r>
              <a:rPr lang="ru-RU" sz="4400" b="1" i="1" dirty="0">
                <a:solidFill>
                  <a:srgbClr val="008080"/>
                </a:solidFill>
              </a:rPr>
              <a:t/>
            </a:r>
            <a:br>
              <a:rPr lang="ru-RU" sz="4400" b="1" i="1" dirty="0">
                <a:solidFill>
                  <a:srgbClr val="008080"/>
                </a:solidFill>
              </a:rPr>
            </a:br>
            <a:r>
              <a:rPr lang="ru-RU" sz="4400" b="1" i="1" dirty="0">
                <a:solidFill>
                  <a:srgbClr val="008080"/>
                </a:solidFill>
              </a:rPr>
              <a:t>«</a:t>
            </a:r>
            <a:r>
              <a:rPr lang="ru-RU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Овощи – кладовая здоровья»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065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7993063" cy="34385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8080"/>
                </a:solidFill>
                <a:latin typeface="Calibri"/>
              </a:rPr>
              <a:t> </a:t>
            </a:r>
            <a:br>
              <a:rPr lang="ru-RU" sz="6000" b="1" i="1" dirty="0" smtClean="0">
                <a:solidFill>
                  <a:srgbClr val="008080"/>
                </a:solidFill>
                <a:latin typeface="Calibri"/>
              </a:rPr>
            </a:br>
            <a:r>
              <a:rPr lang="ru-RU" sz="6000" b="1" i="1" dirty="0">
                <a:solidFill>
                  <a:srgbClr val="008080"/>
                </a:solidFill>
                <a:latin typeface="Calibri"/>
              </a:rPr>
              <a:t/>
            </a:r>
            <a:br>
              <a:rPr lang="ru-RU" sz="6000" b="1" i="1" dirty="0">
                <a:solidFill>
                  <a:srgbClr val="008080"/>
                </a:solidFill>
                <a:latin typeface="Calibri"/>
              </a:rPr>
            </a:br>
            <a:r>
              <a:rPr lang="ru-RU" sz="6000" b="1" i="1" dirty="0" smtClean="0">
                <a:solidFill>
                  <a:srgbClr val="008080"/>
                </a:solidFill>
                <a:latin typeface="Calibri"/>
              </a:rPr>
              <a:t/>
            </a:r>
            <a:br>
              <a:rPr lang="ru-RU" sz="6000" b="1" i="1" dirty="0" smtClean="0">
                <a:solidFill>
                  <a:srgbClr val="008080"/>
                </a:solidFill>
                <a:latin typeface="Calibri"/>
              </a:rPr>
            </a:br>
            <a:r>
              <a:rPr lang="ru-RU" sz="6000" b="1" i="1" dirty="0" smtClean="0">
                <a:solidFill>
                  <a:srgbClr val="008080"/>
                </a:solidFill>
                <a:latin typeface="Calibri"/>
              </a:rPr>
              <a:t>         </a:t>
            </a: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ОТГАДАЙТЕ</a:t>
            </a:r>
            <a:b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ЗАГАДКИ       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060575"/>
            <a:ext cx="5111750" cy="4714875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204864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Красный </a:t>
            </a:r>
            <a:r>
              <a:rPr lang="ru-RU" sz="3200" dirty="0">
                <a:solidFill>
                  <a:srgbClr val="C00000"/>
                </a:solidFill>
              </a:rPr>
              <a:t>нос в землю врос 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 А зелёный хвост снаружи.                                   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 Нам зелёный хвост не нужен,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 Нужен только красный нос.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86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193</TotalTime>
  <Words>114</Words>
  <Application>Microsoft Office PowerPoint</Application>
  <PresentationFormat>Экран (4:3)</PresentationFormat>
  <Paragraphs>32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Городская</vt:lpstr>
      <vt:lpstr>CorelDRAW</vt:lpstr>
      <vt:lpstr>Здоровая пища для всей семьи</vt:lpstr>
      <vt:lpstr>Аннотация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ОТГАДАЙТЕ            ЗАГАДКИ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Здоровая пища для всей семьи</dc:title>
  <dc:creator>Светочек</dc:creator>
  <cp:lastModifiedBy>Светочек</cp:lastModifiedBy>
  <cp:revision>18</cp:revision>
  <dcterms:created xsi:type="dcterms:W3CDTF">2012-01-10T16:30:16Z</dcterms:created>
  <dcterms:modified xsi:type="dcterms:W3CDTF">2012-01-15T21:03:14Z</dcterms:modified>
</cp:coreProperties>
</file>