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83" r:id="rId2"/>
    <p:sldId id="299" r:id="rId3"/>
    <p:sldId id="284" r:id="rId4"/>
    <p:sldId id="270" r:id="rId5"/>
    <p:sldId id="285" r:id="rId6"/>
    <p:sldId id="296" r:id="rId7"/>
    <p:sldId id="298" r:id="rId8"/>
    <p:sldId id="310" r:id="rId9"/>
    <p:sldId id="309" r:id="rId10"/>
    <p:sldId id="272" r:id="rId11"/>
    <p:sldId id="275" r:id="rId12"/>
    <p:sldId id="300" r:id="rId13"/>
    <p:sldId id="276" r:id="rId14"/>
    <p:sldId id="277" r:id="rId15"/>
    <p:sldId id="278" r:id="rId16"/>
    <p:sldId id="279" r:id="rId17"/>
    <p:sldId id="301" r:id="rId18"/>
    <p:sldId id="280" r:id="rId19"/>
    <p:sldId id="282" r:id="rId20"/>
    <p:sldId id="288" r:id="rId21"/>
    <p:sldId id="291" r:id="rId22"/>
    <p:sldId id="292" r:id="rId23"/>
    <p:sldId id="302" r:id="rId24"/>
    <p:sldId id="305" r:id="rId25"/>
    <p:sldId id="306" r:id="rId26"/>
    <p:sldId id="311" r:id="rId27"/>
    <p:sldId id="312" r:id="rId28"/>
    <p:sldId id="313" r:id="rId29"/>
    <p:sldId id="314" r:id="rId30"/>
    <p:sldId id="315" r:id="rId31"/>
    <p:sldId id="316" r:id="rId32"/>
    <p:sldId id="317" r:id="rId33"/>
    <p:sldId id="318" r:id="rId34"/>
    <p:sldId id="319" r:id="rId35"/>
    <p:sldId id="320" r:id="rId36"/>
    <p:sldId id="321" r:id="rId37"/>
    <p:sldId id="322" r:id="rId38"/>
    <p:sldId id="323" r:id="rId39"/>
    <p:sldId id="324" r:id="rId40"/>
    <p:sldId id="325" r:id="rId41"/>
    <p:sldId id="326" r:id="rId42"/>
    <p:sldId id="327" r:id="rId4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108D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718" autoAdjust="0"/>
  </p:normalViewPr>
  <p:slideViewPr>
    <p:cSldViewPr>
      <p:cViewPr varScale="1">
        <p:scale>
          <a:sx n="108" d="100"/>
          <a:sy n="108" d="100"/>
        </p:scale>
        <p:origin x="-798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CC7C23-F07D-421D-9216-DA43B62E7D38}" type="datetimeFigureOut">
              <a:rPr lang="ru-RU"/>
              <a:pPr>
                <a:defRPr/>
              </a:pPr>
              <a:t>14.01.2012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592915-09AF-4C0E-8020-40EC5F44FD3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E86CB3-1BF7-406A-B361-7918844C0F32}" type="datetimeFigureOut">
              <a:rPr lang="ru-RU"/>
              <a:pPr>
                <a:defRPr/>
              </a:pPr>
              <a:t>14.01.2012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EF48D5-2379-4B1B-BCB7-27BFC05EE0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562FC2-4233-46B6-B9DA-A724119F42BD}" type="datetimeFigureOut">
              <a:rPr lang="ru-RU"/>
              <a:pPr>
                <a:defRPr/>
              </a:pPr>
              <a:t>14.01.2012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5FEFC5-D9B2-4A56-A6D9-4F1014C0A21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121E2C-0FA5-4ACA-92AA-B12E4F67E80A}" type="datetimeFigureOut">
              <a:rPr lang="ru-RU"/>
              <a:pPr>
                <a:defRPr/>
              </a:pPr>
              <a:t>14.01.2012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4FAEEB-6C41-4A42-AA43-C2F177DFAA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701A4E-9957-49AF-AEA7-4A83C240674F}" type="datetimeFigureOut">
              <a:rPr lang="ru-RU"/>
              <a:pPr>
                <a:defRPr/>
              </a:pPr>
              <a:t>14.01.2012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338160-1BA6-46F1-851B-F6676021C1F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0CDA7B-9691-42FB-9747-48D0E25B1ECC}" type="datetimeFigureOut">
              <a:rPr lang="ru-RU"/>
              <a:pPr>
                <a:defRPr/>
              </a:pPr>
              <a:t>14.01.2012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A3C574-BDD8-4C45-8B81-53EE1BD2BC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F5665C-0778-4667-9D77-205FCDF2CC79}" type="datetimeFigureOut">
              <a:rPr lang="ru-RU"/>
              <a:pPr>
                <a:defRPr/>
              </a:pPr>
              <a:t>14.01.2012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A078A9-0ECB-48D2-9B8F-85CFF6D312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DC76C9-CB8E-4BDD-959F-0B70BD1C2B8E}" type="datetimeFigureOut">
              <a:rPr lang="ru-RU"/>
              <a:pPr>
                <a:defRPr/>
              </a:pPr>
              <a:t>14.01.2012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AED999-3AAA-4861-8647-C00ECFFC5F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D63030-ABF3-486E-A3E4-997D0C4F40FD}" type="datetimeFigureOut">
              <a:rPr lang="ru-RU"/>
              <a:pPr>
                <a:defRPr/>
              </a:pPr>
              <a:t>14.01.2012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91B460-BF50-44B4-A90A-6A3C3ABEFC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5012E0-F128-4442-8609-284091AC4A3F}" type="datetimeFigureOut">
              <a:rPr lang="ru-RU"/>
              <a:pPr>
                <a:defRPr/>
              </a:pPr>
              <a:t>14.01.2012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4BE34E-A375-4D93-A695-54AB43098EC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44E539-2F29-4654-924E-13EF255E456A}" type="datetimeFigureOut">
              <a:rPr lang="ru-RU"/>
              <a:pPr>
                <a:defRPr/>
              </a:pPr>
              <a:t>14.01.2012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AB2AD5-777B-40B0-804C-91A96D2BA7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BCCCEDA-3BA5-4CFA-BFC2-951B9149F48A}" type="datetimeFigureOut">
              <a:rPr lang="ru-RU"/>
              <a:pPr>
                <a:defRPr/>
              </a:pPr>
              <a:t>14.01.2012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A863FD8-E62C-4043-B768-5BA6E94721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96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9pPr>
    </p:titleStyle>
    <p:bodyStyle>
      <a:lvl1pPr marL="547688" indent="-411163" algn="l" rtl="0" eaLnBrk="0" fontAlgn="base" hangingPunct="0">
        <a:spcBef>
          <a:spcPct val="20000"/>
        </a:spcBef>
        <a:spcAft>
          <a:spcPct val="0"/>
        </a:spcAft>
        <a:buClr>
          <a:srgbClr val="F9F9F9"/>
        </a:buClr>
        <a:buSzPct val="65000"/>
        <a:buFont typeface="Wingdings 2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 2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Правописание приставок</a:t>
            </a:r>
            <a:br>
              <a:rPr lang="ru-RU" dirty="0" smtClean="0"/>
            </a:br>
            <a:r>
              <a:rPr lang="ru-RU" dirty="0" smtClean="0"/>
              <a:t>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332163"/>
            <a:ext cx="6400800" cy="1752600"/>
          </a:xfrm>
        </p:spPr>
        <p:txBody>
          <a:bodyPr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dirty="0" smtClean="0"/>
              <a:t>Учебник: «Русский язык» 3 класс, Автор Л.М.Зеленина, Т.Е. Хохлова.</a:t>
            </a:r>
          </a:p>
          <a:p>
            <a:pPr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dirty="0" smtClean="0"/>
              <a:t>Урок подготовили</a:t>
            </a:r>
          </a:p>
          <a:p>
            <a:pPr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dirty="0" smtClean="0"/>
              <a:t>Серегина Л.Э. и </a:t>
            </a:r>
            <a:r>
              <a:rPr lang="ru-RU" dirty="0" err="1" smtClean="0"/>
              <a:t>Резникова</a:t>
            </a:r>
            <a:r>
              <a:rPr lang="ru-RU" dirty="0" smtClean="0"/>
              <a:t> С.С.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2530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ru-RU" sz="4000" smtClean="0"/>
              <a:t>засуха – засушить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4000" smtClean="0"/>
              <a:t>отжим – отжимать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4000" smtClean="0"/>
              <a:t>надпись – надписать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4000" smtClean="0"/>
              <a:t>подпись – подписать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4000" smtClean="0"/>
              <a:t>опись – описать</a:t>
            </a:r>
            <a:endParaRPr lang="en-US" sz="4000" smtClean="0"/>
          </a:p>
          <a:p>
            <a:pPr eaLnBrk="1" hangingPunct="1">
              <a:buFont typeface="Wingdings 2" pitchFamily="18" charset="2"/>
              <a:buNone/>
            </a:pPr>
            <a:r>
              <a:rPr lang="ru-RU" sz="4000" smtClean="0"/>
              <a:t>насыпь - насыпать</a:t>
            </a:r>
          </a:p>
          <a:p>
            <a:pPr eaLnBrk="1" hangingPunct="1">
              <a:buFont typeface="Wingdings 2" pitchFamily="18" charset="2"/>
              <a:buNone/>
            </a:pP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400" dirty="0" smtClean="0"/>
              <a:t>План.</a:t>
            </a:r>
            <a:br>
              <a:rPr lang="ru-RU" sz="4400" dirty="0" smtClean="0"/>
            </a:br>
            <a:endParaRPr lang="ru-RU" dirty="0"/>
          </a:p>
        </p:txBody>
      </p:sp>
      <p:sp>
        <p:nvSpPr>
          <p:cNvPr id="23554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ru-RU" sz="4000" smtClean="0"/>
              <a:t>1.Выделить приставку.</a:t>
            </a:r>
          </a:p>
          <a:p>
            <a:pPr eaLnBrk="1" hangingPunct="1">
              <a:buFont typeface="Wingdings 2" pitchFamily="18" charset="2"/>
              <a:buNone/>
            </a:pPr>
            <a:endParaRPr lang="ru-RU" sz="4000" smtClean="0"/>
          </a:p>
          <a:p>
            <a:pPr eaLnBrk="1" hangingPunct="1">
              <a:buFont typeface="Wingdings 2" pitchFamily="18" charset="2"/>
              <a:buNone/>
            </a:pPr>
            <a:r>
              <a:rPr lang="ru-RU" sz="4000" smtClean="0"/>
              <a:t>2.Поставить ударение.</a:t>
            </a:r>
          </a:p>
          <a:p>
            <a:pPr eaLnBrk="1" hangingPunct="1">
              <a:buFont typeface="Wingdings 2" pitchFamily="18" charset="2"/>
              <a:buNone/>
            </a:pPr>
            <a:endParaRPr lang="ru-RU" sz="4000" smtClean="0"/>
          </a:p>
          <a:p>
            <a:pPr eaLnBrk="1" hangingPunct="1">
              <a:buFont typeface="Wingdings 2" pitchFamily="18" charset="2"/>
              <a:buNone/>
            </a:pPr>
            <a:r>
              <a:rPr lang="ru-RU" sz="4000" smtClean="0"/>
              <a:t>3.Сделать вывод.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4578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ru-RU" sz="4000" smtClean="0"/>
              <a:t>За</a:t>
            </a:r>
            <a:r>
              <a:rPr lang="en-US" sz="4000" smtClean="0"/>
              <a:t>’</a:t>
            </a:r>
            <a:r>
              <a:rPr lang="ru-RU" sz="4000" smtClean="0"/>
              <a:t>суха – засуши</a:t>
            </a:r>
            <a:r>
              <a:rPr lang="en-US" sz="4000" smtClean="0"/>
              <a:t>’</a:t>
            </a:r>
            <a:r>
              <a:rPr lang="ru-RU" sz="4000" smtClean="0"/>
              <a:t>ть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4000" smtClean="0"/>
              <a:t>О</a:t>
            </a:r>
            <a:r>
              <a:rPr lang="en-US" sz="4000" smtClean="0"/>
              <a:t>’</a:t>
            </a:r>
            <a:r>
              <a:rPr lang="ru-RU" sz="4000" smtClean="0"/>
              <a:t>тжим – отжима</a:t>
            </a:r>
            <a:r>
              <a:rPr lang="en-US" sz="4000" smtClean="0"/>
              <a:t>’</a:t>
            </a:r>
            <a:r>
              <a:rPr lang="ru-RU" sz="4000" smtClean="0"/>
              <a:t>ть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4000" smtClean="0"/>
              <a:t>На</a:t>
            </a:r>
            <a:r>
              <a:rPr lang="en-US" sz="4000" smtClean="0"/>
              <a:t>’</a:t>
            </a:r>
            <a:r>
              <a:rPr lang="ru-RU" sz="4000" smtClean="0"/>
              <a:t>дпись – надписа</a:t>
            </a:r>
            <a:r>
              <a:rPr lang="en-US" sz="4000" smtClean="0"/>
              <a:t>’</a:t>
            </a:r>
            <a:r>
              <a:rPr lang="ru-RU" sz="4000" smtClean="0"/>
              <a:t>ть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4000" smtClean="0"/>
              <a:t>По</a:t>
            </a:r>
            <a:r>
              <a:rPr lang="en-US" sz="4000" smtClean="0"/>
              <a:t>’</a:t>
            </a:r>
            <a:r>
              <a:rPr lang="ru-RU" sz="4000" smtClean="0"/>
              <a:t>дпись – подписа</a:t>
            </a:r>
            <a:r>
              <a:rPr lang="en-US" sz="4000" smtClean="0"/>
              <a:t>’</a:t>
            </a:r>
            <a:r>
              <a:rPr lang="ru-RU" sz="4000" smtClean="0"/>
              <a:t>ть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4000" smtClean="0"/>
              <a:t>О</a:t>
            </a:r>
            <a:r>
              <a:rPr lang="en-US" sz="4000" smtClean="0"/>
              <a:t>’</a:t>
            </a:r>
            <a:r>
              <a:rPr lang="ru-RU" sz="4000" smtClean="0"/>
              <a:t>пись – описа</a:t>
            </a:r>
            <a:r>
              <a:rPr lang="en-US" sz="4000" smtClean="0"/>
              <a:t>’</a:t>
            </a:r>
            <a:r>
              <a:rPr lang="ru-RU" sz="4000" smtClean="0"/>
              <a:t>ть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4000" smtClean="0"/>
              <a:t>На</a:t>
            </a:r>
            <a:r>
              <a:rPr lang="en-US" sz="4000" smtClean="0"/>
              <a:t>’</a:t>
            </a:r>
            <a:r>
              <a:rPr lang="ru-RU" sz="4000" smtClean="0"/>
              <a:t>сыпь – насыпа</a:t>
            </a:r>
            <a:r>
              <a:rPr lang="en-US" sz="4000" smtClean="0"/>
              <a:t>’</a:t>
            </a:r>
            <a:r>
              <a:rPr lang="ru-RU" sz="4000" smtClean="0"/>
              <a:t>ть</a:t>
            </a:r>
            <a:endParaRPr lang="en-US" sz="4000" smtClean="0"/>
          </a:p>
          <a:p>
            <a:pPr eaLnBrk="1" hangingPunct="1"/>
            <a:endParaRPr lang="ru-RU" sz="4000" smtClean="0"/>
          </a:p>
          <a:p>
            <a:pPr eaLnBrk="1" hangingPunct="1"/>
            <a:endParaRPr lang="ru-RU" smtClean="0"/>
          </a:p>
        </p:txBody>
      </p:sp>
      <p:sp>
        <p:nvSpPr>
          <p:cNvPr id="6" name="Фигура, имеющая форму буквы L 5"/>
          <p:cNvSpPr/>
          <p:nvPr/>
        </p:nvSpPr>
        <p:spPr>
          <a:xfrm rot="10800000">
            <a:off x="642938" y="1643063"/>
            <a:ext cx="714375" cy="71437"/>
          </a:xfrm>
          <a:prstGeom prst="corner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" name="Фигура, имеющая форму буквы L 6"/>
          <p:cNvSpPr/>
          <p:nvPr/>
        </p:nvSpPr>
        <p:spPr>
          <a:xfrm rot="10800000">
            <a:off x="642938" y="2454275"/>
            <a:ext cx="785812" cy="46038"/>
          </a:xfrm>
          <a:prstGeom prst="corner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" name="Фигура, имеющая форму буквы L 9"/>
          <p:cNvSpPr/>
          <p:nvPr/>
        </p:nvSpPr>
        <p:spPr>
          <a:xfrm rot="10800000">
            <a:off x="642938" y="3143250"/>
            <a:ext cx="1000125" cy="71438"/>
          </a:xfrm>
          <a:prstGeom prst="corner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" name="Фигура, имеющая форму буквы L 10"/>
          <p:cNvSpPr/>
          <p:nvPr/>
        </p:nvSpPr>
        <p:spPr>
          <a:xfrm rot="10800000">
            <a:off x="642938" y="3857625"/>
            <a:ext cx="1071562" cy="71438"/>
          </a:xfrm>
          <a:prstGeom prst="corner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4" name="Фигура, имеющая форму буквы L 13"/>
          <p:cNvSpPr/>
          <p:nvPr/>
        </p:nvSpPr>
        <p:spPr>
          <a:xfrm rot="10800000">
            <a:off x="642938" y="4572000"/>
            <a:ext cx="428625" cy="71438"/>
          </a:xfrm>
          <a:prstGeom prst="corner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5" name="Фигура, имеющая форму буквы L 14"/>
          <p:cNvSpPr/>
          <p:nvPr/>
        </p:nvSpPr>
        <p:spPr>
          <a:xfrm rot="10800000">
            <a:off x="571500" y="5286375"/>
            <a:ext cx="714375" cy="71438"/>
          </a:xfrm>
          <a:prstGeom prst="corner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Фигура, имеющая форму буквы L 11"/>
          <p:cNvSpPr/>
          <p:nvPr/>
        </p:nvSpPr>
        <p:spPr>
          <a:xfrm rot="10800000">
            <a:off x="2714625" y="1785938"/>
            <a:ext cx="500063" cy="71437"/>
          </a:xfrm>
          <a:prstGeom prst="corner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" name="Фигура, имеющая форму буквы L 12"/>
          <p:cNvSpPr/>
          <p:nvPr/>
        </p:nvSpPr>
        <p:spPr>
          <a:xfrm rot="10800000">
            <a:off x="2857500" y="2500313"/>
            <a:ext cx="500063" cy="71437"/>
          </a:xfrm>
          <a:prstGeom prst="corner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6" name="Фигура, имеющая форму буквы L 15"/>
          <p:cNvSpPr/>
          <p:nvPr/>
        </p:nvSpPr>
        <p:spPr>
          <a:xfrm rot="10800000">
            <a:off x="3143250" y="3240088"/>
            <a:ext cx="785813" cy="46037"/>
          </a:xfrm>
          <a:prstGeom prst="corner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7" name="Фигура, имеющая форму буквы L 16"/>
          <p:cNvSpPr/>
          <p:nvPr/>
        </p:nvSpPr>
        <p:spPr>
          <a:xfrm rot="10800000">
            <a:off x="3214688" y="3929063"/>
            <a:ext cx="785812" cy="71437"/>
          </a:xfrm>
          <a:prstGeom prst="corner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8" name="Фигура, имеющая форму буквы L 17"/>
          <p:cNvSpPr/>
          <p:nvPr/>
        </p:nvSpPr>
        <p:spPr>
          <a:xfrm rot="10800000">
            <a:off x="2643188" y="4714875"/>
            <a:ext cx="285750" cy="71438"/>
          </a:xfrm>
          <a:prstGeom prst="corner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9" name="Фигура, имеющая форму буквы L 18"/>
          <p:cNvSpPr/>
          <p:nvPr/>
        </p:nvSpPr>
        <p:spPr>
          <a:xfrm rot="10800000">
            <a:off x="3000375" y="5429250"/>
            <a:ext cx="500063" cy="71438"/>
          </a:xfrm>
          <a:prstGeom prst="corner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Вывод.</a:t>
            </a:r>
            <a:endParaRPr lang="ru-RU" dirty="0"/>
          </a:p>
        </p:txBody>
      </p:sp>
      <p:sp>
        <p:nvSpPr>
          <p:cNvPr id="25602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ru-RU" sz="4000" smtClean="0"/>
              <a:t>Ударные и безударные гласные в приставках пишутся одинаково.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mtClean="0"/>
              <a:t> 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Выписать слова с приставками.</a:t>
            </a:r>
            <a:endParaRPr lang="ru-RU" dirty="0"/>
          </a:p>
        </p:txBody>
      </p:sp>
      <p:sp>
        <p:nvSpPr>
          <p:cNvPr id="26626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ru-RU" sz="4000" smtClean="0"/>
              <a:t>Заяц,  полететь,  погода,  наехать,  надписать,  ответ,  оклеить,  просьба, докрасил,  надежда,  поэт,  надо,  подбросить,  осень,  прошли,  дошкольный, заболеть.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Проверка.</a:t>
            </a:r>
            <a:endParaRPr lang="ru-RU" dirty="0"/>
          </a:p>
        </p:txBody>
      </p:sp>
      <p:sp>
        <p:nvSpPr>
          <p:cNvPr id="27650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ru-RU" sz="4000" smtClean="0"/>
              <a:t>Полететь, наехать,  надписать, оклеить, докрасил, подбросить, прошли, дошкольный, заболеть.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3987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8674" name="Содержимое 2"/>
          <p:cNvSpPr>
            <a:spLocks noGrp="1"/>
          </p:cNvSpPr>
          <p:nvPr>
            <p:ph idx="1"/>
          </p:nvPr>
        </p:nvSpPr>
        <p:spPr>
          <a:xfrm>
            <a:off x="428625" y="1143000"/>
            <a:ext cx="8229600" cy="5715000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ru-RU" sz="3600" smtClean="0"/>
              <a:t>полететь                                    наехать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3600" smtClean="0"/>
              <a:t>оклеить                                     надписать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3600" smtClean="0"/>
              <a:t>докрасил                                   заболеть            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3600" smtClean="0"/>
              <a:t>подбросить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3600" smtClean="0"/>
              <a:t>прошли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3600" smtClean="0"/>
              <a:t>дошкольный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9698" name="Содержимое 2"/>
          <p:cNvSpPr>
            <a:spLocks noGrp="1"/>
          </p:cNvSpPr>
          <p:nvPr>
            <p:ph idx="1"/>
          </p:nvPr>
        </p:nvSpPr>
        <p:spPr>
          <a:xfrm>
            <a:off x="457200" y="1557338"/>
            <a:ext cx="8229600" cy="4751387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ru-RU" sz="3200" smtClean="0"/>
              <a:t>полететь                                    наехать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3200" smtClean="0"/>
              <a:t>оклеить                                     надписать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3200" smtClean="0"/>
              <a:t>докрасил                                   заболеть            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3200" smtClean="0"/>
              <a:t>подбросить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3200" smtClean="0"/>
              <a:t>прошли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3200" smtClean="0"/>
              <a:t>дошкольный</a:t>
            </a:r>
          </a:p>
        </p:txBody>
      </p:sp>
      <p:sp>
        <p:nvSpPr>
          <p:cNvPr id="4" name="Фигура, имеющая форму буквы L 3"/>
          <p:cNvSpPr/>
          <p:nvPr/>
        </p:nvSpPr>
        <p:spPr>
          <a:xfrm rot="10800000">
            <a:off x="642938" y="1714500"/>
            <a:ext cx="428625" cy="46038"/>
          </a:xfrm>
          <a:prstGeom prst="corner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" name="Фигура, имеющая форму буквы L 4"/>
          <p:cNvSpPr/>
          <p:nvPr/>
        </p:nvSpPr>
        <p:spPr>
          <a:xfrm rot="10800000">
            <a:off x="642938" y="2286000"/>
            <a:ext cx="214312" cy="46038"/>
          </a:xfrm>
          <a:prstGeom prst="corner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Фигура, имеющая форму буквы L 5"/>
          <p:cNvSpPr/>
          <p:nvPr/>
        </p:nvSpPr>
        <p:spPr>
          <a:xfrm rot="10800000">
            <a:off x="642938" y="2857500"/>
            <a:ext cx="428625" cy="46038"/>
          </a:xfrm>
          <a:prstGeom prst="corner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" name="Фигура, имеющая форму буквы L 6"/>
          <p:cNvSpPr/>
          <p:nvPr/>
        </p:nvSpPr>
        <p:spPr>
          <a:xfrm rot="10800000">
            <a:off x="642938" y="3429000"/>
            <a:ext cx="642937" cy="46038"/>
          </a:xfrm>
          <a:prstGeom prst="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Фигура, имеющая форму буквы L 7"/>
          <p:cNvSpPr/>
          <p:nvPr/>
        </p:nvSpPr>
        <p:spPr>
          <a:xfrm rot="10800000">
            <a:off x="642938" y="4000500"/>
            <a:ext cx="642937" cy="46038"/>
          </a:xfrm>
          <a:prstGeom prst="corner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" name="Фигура, имеющая форму буквы L 8"/>
          <p:cNvSpPr/>
          <p:nvPr/>
        </p:nvSpPr>
        <p:spPr>
          <a:xfrm rot="10800000">
            <a:off x="642938" y="3429000"/>
            <a:ext cx="642937" cy="46038"/>
          </a:xfrm>
          <a:prstGeom prst="corner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" name="Фигура, имеющая форму буквы L 9"/>
          <p:cNvSpPr/>
          <p:nvPr/>
        </p:nvSpPr>
        <p:spPr>
          <a:xfrm rot="10800000">
            <a:off x="5786438" y="2286000"/>
            <a:ext cx="642937" cy="46038"/>
          </a:xfrm>
          <a:prstGeom prst="corner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" name="Фигура, имеющая форму буквы L 10"/>
          <p:cNvSpPr/>
          <p:nvPr/>
        </p:nvSpPr>
        <p:spPr>
          <a:xfrm rot="10800000">
            <a:off x="5786438" y="1714500"/>
            <a:ext cx="428625" cy="46038"/>
          </a:xfrm>
          <a:prstGeom prst="corner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Фигура, имеющая форму буквы L 11"/>
          <p:cNvSpPr/>
          <p:nvPr/>
        </p:nvSpPr>
        <p:spPr>
          <a:xfrm rot="10800000">
            <a:off x="642938" y="4643438"/>
            <a:ext cx="428625" cy="46037"/>
          </a:xfrm>
          <a:prstGeom prst="corner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" name="Фигура, имеющая форму буквы L 12"/>
          <p:cNvSpPr/>
          <p:nvPr/>
        </p:nvSpPr>
        <p:spPr>
          <a:xfrm rot="10800000">
            <a:off x="5786438" y="2857500"/>
            <a:ext cx="357187" cy="46038"/>
          </a:xfrm>
          <a:prstGeom prst="corner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0722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ru-RU" sz="4000" smtClean="0"/>
              <a:t>Приставки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4000" smtClean="0"/>
              <a:t> </a:t>
            </a:r>
            <a:r>
              <a:rPr lang="ru-RU" sz="4800" smtClean="0"/>
              <a:t>по, о, до, под, про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4000" smtClean="0"/>
              <a:t>всегда пишутся с гласной «</a:t>
            </a:r>
            <a:r>
              <a:rPr lang="ru-RU" sz="4000" smtClean="0">
                <a:solidFill>
                  <a:srgbClr val="FF0000"/>
                </a:solidFill>
              </a:rPr>
              <a:t>о</a:t>
            </a:r>
            <a:r>
              <a:rPr lang="ru-RU" sz="4000" smtClean="0"/>
              <a:t>».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1746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ru-RU" sz="4000" smtClean="0"/>
              <a:t>Приставки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4000" smtClean="0"/>
              <a:t> </a:t>
            </a:r>
            <a:r>
              <a:rPr lang="ru-RU" sz="4800" smtClean="0"/>
              <a:t>на, над, за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4000" smtClean="0"/>
              <a:t>всегда пишутся с гласной «</a:t>
            </a:r>
            <a:r>
              <a:rPr lang="ru-RU" sz="4000" smtClean="0">
                <a:solidFill>
                  <a:srgbClr val="FF0000"/>
                </a:solidFill>
              </a:rPr>
              <a:t>а</a:t>
            </a:r>
            <a:r>
              <a:rPr lang="ru-RU" sz="4000" smtClean="0"/>
              <a:t>».</a:t>
            </a:r>
          </a:p>
          <a:p>
            <a:pPr eaLnBrk="1" hangingPunct="1">
              <a:buFont typeface="Wingdings 2" pitchFamily="18" charset="2"/>
              <a:buNone/>
            </a:pP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214438" y="4572000"/>
            <a:ext cx="500062" cy="500063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002060"/>
                </a:solidFill>
                <a:latin typeface="Arial Black" pitchFamily="34" charset="0"/>
              </a:rPr>
              <a:t>к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14375" y="4572000"/>
            <a:ext cx="500063" cy="500063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002060"/>
                </a:solidFill>
                <a:latin typeface="Arial Black" pitchFamily="34" charset="0"/>
              </a:rPr>
              <a:t>о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714500" y="5572125"/>
            <a:ext cx="500063" cy="500063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002060"/>
                </a:solidFill>
                <a:latin typeface="Arial Black" pitchFamily="34" charset="0"/>
              </a:rPr>
              <a:t>а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714500" y="5072063"/>
            <a:ext cx="500063" cy="500062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002060"/>
                </a:solidFill>
                <a:latin typeface="Arial Black" pitchFamily="34" charset="0"/>
              </a:rPr>
              <a:t>в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714500" y="4572000"/>
            <a:ext cx="500063" cy="500063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002060"/>
                </a:solidFill>
                <a:latin typeface="Arial Black" pitchFamily="34" charset="0"/>
              </a:rPr>
              <a:t>о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214688" y="5072063"/>
            <a:ext cx="500062" cy="500062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FF0000"/>
                </a:solidFill>
                <a:latin typeface="Arial Black" pitchFamily="34" charset="0"/>
              </a:rPr>
              <a:t>в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214688" y="4572000"/>
            <a:ext cx="500062" cy="500063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FF0000"/>
                </a:solidFill>
                <a:latin typeface="Arial Black" pitchFamily="34" charset="0"/>
              </a:rPr>
              <a:t>а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214563" y="4572000"/>
            <a:ext cx="500062" cy="500063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 err="1">
                <a:solidFill>
                  <a:srgbClr val="002060"/>
                </a:solidFill>
                <a:latin typeface="Arial Black" pitchFamily="34" charset="0"/>
              </a:rPr>
              <a:t>н</a:t>
            </a:r>
            <a:endParaRPr lang="ru-RU" sz="2000" dirty="0">
              <a:solidFill>
                <a:srgbClr val="002060"/>
              </a:solidFill>
              <a:latin typeface="Arial Black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714500" y="4071938"/>
            <a:ext cx="500063" cy="500062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 err="1">
                <a:solidFill>
                  <a:srgbClr val="002060"/>
                </a:solidFill>
                <a:latin typeface="Arial Black" pitchFamily="34" charset="0"/>
              </a:rPr>
              <a:t>н</a:t>
            </a:r>
            <a:endParaRPr lang="ru-RU" sz="2000" dirty="0">
              <a:solidFill>
                <a:srgbClr val="002060"/>
              </a:solidFill>
              <a:latin typeface="Arial Black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214688" y="6072188"/>
            <a:ext cx="500062" cy="500062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FF0000"/>
                </a:solidFill>
                <a:latin typeface="Arial Black" pitchFamily="34" charset="0"/>
              </a:rPr>
              <a:t>а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3214688" y="5572125"/>
            <a:ext cx="500062" cy="500063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FF0000"/>
                </a:solidFill>
                <a:latin typeface="Arial Black" pitchFamily="34" charset="0"/>
              </a:rPr>
              <a:t>к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1714500" y="2571750"/>
            <a:ext cx="500063" cy="500063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rgbClr val="C00000"/>
                </a:solidFill>
                <a:latin typeface="Arial Black" pitchFamily="34" charset="0"/>
              </a:rPr>
              <a:t>2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1714500" y="3071813"/>
            <a:ext cx="500063" cy="500062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002060"/>
                </a:solidFill>
                <a:latin typeface="Arial Black" pitchFamily="34" charset="0"/>
              </a:rPr>
              <a:t>о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1714500" y="3571875"/>
            <a:ext cx="500063" cy="500063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002060"/>
                </a:solidFill>
                <a:latin typeface="Arial Black" pitchFamily="34" charset="0"/>
              </a:rPr>
              <a:t>с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3214688" y="3571875"/>
            <a:ext cx="500062" cy="500063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FF0000"/>
                </a:solidFill>
                <a:latin typeface="Arial Black" pitchFamily="34" charset="0"/>
              </a:rPr>
              <a:t>с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3214688" y="4071938"/>
            <a:ext cx="500062" cy="500062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FF0000"/>
                </a:solidFill>
                <a:latin typeface="Arial Black" pitchFamily="34" charset="0"/>
              </a:rPr>
              <a:t>т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214313" y="4572000"/>
            <a:ext cx="500062" cy="500063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rgbClr val="C00000"/>
                </a:solidFill>
                <a:latin typeface="Arial Black" pitchFamily="34" charset="0"/>
              </a:rPr>
              <a:t>1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3214688" y="1714500"/>
            <a:ext cx="500062" cy="500063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rgbClr val="C00000"/>
                </a:solidFill>
                <a:latin typeface="Arial Black" pitchFamily="34" charset="0"/>
              </a:rPr>
              <a:t>3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3214688" y="2214563"/>
            <a:ext cx="500062" cy="500062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 err="1">
                <a:solidFill>
                  <a:srgbClr val="FF0000"/>
                </a:solidFill>
                <a:latin typeface="Arial Black" pitchFamily="34" charset="0"/>
              </a:rPr>
              <a:t>п</a:t>
            </a:r>
            <a:endParaRPr lang="ru-RU" sz="20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3214688" y="2714625"/>
            <a:ext cx="500062" cy="500063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 err="1">
                <a:solidFill>
                  <a:srgbClr val="FF0000"/>
                </a:solidFill>
                <a:latin typeface="Arial Black" pitchFamily="34" charset="0"/>
              </a:rPr>
              <a:t>р</a:t>
            </a:r>
            <a:endParaRPr lang="ru-RU" sz="20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214688" y="3214688"/>
            <a:ext cx="500062" cy="500062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FF0000"/>
                </a:solidFill>
                <a:latin typeface="Arial Black" pitchFamily="34" charset="0"/>
              </a:rPr>
              <a:t>и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3714750" y="4572000"/>
            <a:ext cx="500063" cy="500063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 err="1">
                <a:solidFill>
                  <a:srgbClr val="002060"/>
                </a:solidFill>
                <a:latin typeface="Arial Black" pitchFamily="34" charset="0"/>
              </a:rPr>
              <a:t>н</a:t>
            </a:r>
            <a:endParaRPr lang="ru-RU" sz="2000" dirty="0">
              <a:solidFill>
                <a:srgbClr val="002060"/>
              </a:solidFill>
              <a:latin typeface="Arial Black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4214813" y="5572125"/>
            <a:ext cx="500062" cy="500063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002060"/>
                </a:solidFill>
                <a:latin typeface="Arial Black" pitchFamily="34" charset="0"/>
              </a:rPr>
              <a:t>с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4214813" y="5072063"/>
            <a:ext cx="500062" cy="500062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002060"/>
                </a:solidFill>
                <a:latin typeface="Arial Black" pitchFamily="34" charset="0"/>
              </a:rPr>
              <a:t>к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3714750" y="5072063"/>
            <a:ext cx="500063" cy="500062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rgbClr val="C00000"/>
                </a:solidFill>
                <a:latin typeface="Arial Black" pitchFamily="34" charset="0"/>
              </a:rPr>
              <a:t>5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5214938" y="5072063"/>
            <a:ext cx="500062" cy="500062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 err="1">
                <a:solidFill>
                  <a:srgbClr val="002060"/>
                </a:solidFill>
                <a:latin typeface="Arial Black" pitchFamily="34" charset="0"/>
              </a:rPr>
              <a:t>р</a:t>
            </a:r>
            <a:endParaRPr lang="ru-RU" sz="2000" dirty="0">
              <a:solidFill>
                <a:srgbClr val="002060"/>
              </a:solidFill>
              <a:latin typeface="Arial Black" pitchFamily="34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4714875" y="5072063"/>
            <a:ext cx="500063" cy="500062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002060"/>
                </a:solidFill>
                <a:latin typeface="Arial Black" pitchFamily="34" charset="0"/>
              </a:rPr>
              <a:t>о</a:t>
            </a:r>
          </a:p>
        </p:txBody>
      </p:sp>
      <p:sp>
        <p:nvSpPr>
          <p:cNvPr id="32" name="Прямоугольник 31"/>
          <p:cNvSpPr/>
          <p:nvPr/>
        </p:nvSpPr>
        <p:spPr>
          <a:xfrm>
            <a:off x="4214813" y="4071938"/>
            <a:ext cx="500062" cy="500062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 err="1">
                <a:solidFill>
                  <a:srgbClr val="002060"/>
                </a:solidFill>
                <a:latin typeface="Arial Black" pitchFamily="34" charset="0"/>
              </a:rPr>
              <a:t>ф</a:t>
            </a:r>
            <a:endParaRPr lang="ru-RU" sz="2000" dirty="0">
              <a:solidFill>
                <a:srgbClr val="002060"/>
              </a:solidFill>
              <a:latin typeface="Arial Black" pitchFamily="34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6572250" y="5072063"/>
            <a:ext cx="500063" cy="500062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 err="1">
                <a:solidFill>
                  <a:srgbClr val="002060"/>
                </a:solidFill>
                <a:latin typeface="Arial Black" pitchFamily="34" charset="0"/>
              </a:rPr>
              <a:t>ь</a:t>
            </a:r>
            <a:endParaRPr lang="ru-RU" sz="2000" dirty="0">
              <a:solidFill>
                <a:srgbClr val="002060"/>
              </a:solidFill>
              <a:latin typeface="Arial Black" pitchFamily="34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6143625" y="5072063"/>
            <a:ext cx="500063" cy="500062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 err="1">
                <a:solidFill>
                  <a:srgbClr val="002060"/>
                </a:solidFill>
                <a:latin typeface="Arial Black" pitchFamily="34" charset="0"/>
              </a:rPr>
              <a:t>н</a:t>
            </a:r>
            <a:endParaRPr lang="ru-RU" sz="2000" dirty="0">
              <a:solidFill>
                <a:srgbClr val="002060"/>
              </a:solidFill>
              <a:latin typeface="Arial Black" pitchFamily="34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5715000" y="5072063"/>
            <a:ext cx="500063" cy="500062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002060"/>
                </a:solidFill>
                <a:latin typeface="Arial Black" pitchFamily="34" charset="0"/>
              </a:rPr>
              <a:t>е</a:t>
            </a:r>
          </a:p>
        </p:txBody>
      </p:sp>
      <p:sp>
        <p:nvSpPr>
          <p:cNvPr id="36" name="Прямоугольник 35"/>
          <p:cNvSpPr/>
          <p:nvPr/>
        </p:nvSpPr>
        <p:spPr>
          <a:xfrm>
            <a:off x="4214813" y="2071688"/>
            <a:ext cx="500062" cy="500062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rgbClr val="C00000"/>
                </a:solidFill>
                <a:latin typeface="Arial Black" pitchFamily="34" charset="0"/>
              </a:rPr>
              <a:t>4</a:t>
            </a:r>
          </a:p>
        </p:txBody>
      </p:sp>
      <p:sp>
        <p:nvSpPr>
          <p:cNvPr id="37" name="Прямоугольник 36"/>
          <p:cNvSpPr/>
          <p:nvPr/>
        </p:nvSpPr>
        <p:spPr>
          <a:xfrm>
            <a:off x="4214813" y="2571750"/>
            <a:ext cx="500062" cy="500063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002060"/>
                </a:solidFill>
                <a:latin typeface="Arial Black" pitchFamily="34" charset="0"/>
              </a:rPr>
              <a:t>с</a:t>
            </a:r>
          </a:p>
        </p:txBody>
      </p:sp>
      <p:sp>
        <p:nvSpPr>
          <p:cNvPr id="38" name="Прямоугольник 37"/>
          <p:cNvSpPr/>
          <p:nvPr/>
        </p:nvSpPr>
        <p:spPr>
          <a:xfrm>
            <a:off x="4214813" y="3071813"/>
            <a:ext cx="500062" cy="500062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002060"/>
                </a:solidFill>
                <a:latin typeface="Arial Black" pitchFamily="34" charset="0"/>
              </a:rPr>
              <a:t>у</a:t>
            </a:r>
          </a:p>
        </p:txBody>
      </p:sp>
      <p:sp>
        <p:nvSpPr>
          <p:cNvPr id="39" name="Прямоугольник 38"/>
          <p:cNvSpPr/>
          <p:nvPr/>
        </p:nvSpPr>
        <p:spPr>
          <a:xfrm>
            <a:off x="4214813" y="3571875"/>
            <a:ext cx="500062" cy="500063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 err="1">
                <a:solidFill>
                  <a:srgbClr val="002060"/>
                </a:solidFill>
                <a:latin typeface="Arial Black" pitchFamily="34" charset="0"/>
              </a:rPr>
              <a:t>ф</a:t>
            </a:r>
            <a:endParaRPr lang="ru-RU" sz="2000" dirty="0">
              <a:solidFill>
                <a:srgbClr val="002060"/>
              </a:solidFill>
              <a:latin typeface="Arial Black" pitchFamily="34" charset="0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2643188" y="4572000"/>
            <a:ext cx="571500" cy="500063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002060"/>
                </a:solidFill>
                <a:latin typeface="Arial Black" pitchFamily="34" charset="0"/>
              </a:rPr>
              <a:t>ч</a:t>
            </a:r>
          </a:p>
        </p:txBody>
      </p:sp>
      <p:sp>
        <p:nvSpPr>
          <p:cNvPr id="41" name="Прямоугольник 40"/>
          <p:cNvSpPr/>
          <p:nvPr/>
        </p:nvSpPr>
        <p:spPr>
          <a:xfrm>
            <a:off x="4214813" y="4572000"/>
            <a:ext cx="500062" cy="500063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002060"/>
                </a:solidFill>
                <a:latin typeface="Arial Black" pitchFamily="34" charset="0"/>
              </a:rPr>
              <a:t>и</a:t>
            </a:r>
          </a:p>
        </p:txBody>
      </p:sp>
      <p:sp>
        <p:nvSpPr>
          <p:cNvPr id="42" name="Прямоугольник 41"/>
          <p:cNvSpPr/>
          <p:nvPr/>
        </p:nvSpPr>
        <p:spPr>
          <a:xfrm>
            <a:off x="4714875" y="4572000"/>
            <a:ext cx="500063" cy="500063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002060"/>
                </a:solidFill>
                <a:latin typeface="Arial Black" pitchFamily="34" charset="0"/>
              </a:rPr>
              <a:t>е</a:t>
            </a:r>
          </a:p>
        </p:txBody>
      </p:sp>
      <p:sp>
        <p:nvSpPr>
          <p:cNvPr id="14375" name="TextBox 42"/>
          <p:cNvSpPr txBox="1">
            <a:spLocks noChangeArrowheads="1"/>
          </p:cNvSpPr>
          <p:nvPr/>
        </p:nvSpPr>
        <p:spPr bwMode="auto">
          <a:xfrm>
            <a:off x="0" y="214313"/>
            <a:ext cx="3286125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solidFill>
                  <a:srgbClr val="C00000"/>
                </a:solidFill>
                <a:latin typeface="Arial Black" pitchFamily="34" charset="0"/>
              </a:rPr>
              <a:t>Кроссворд </a:t>
            </a:r>
          </a:p>
          <a:p>
            <a:pPr algn="ctr"/>
            <a:r>
              <a:rPr lang="ru-RU" sz="2800">
                <a:solidFill>
                  <a:srgbClr val="C00000"/>
                </a:solidFill>
                <a:latin typeface="Arial Black" pitchFamily="34" charset="0"/>
              </a:rPr>
              <a:t>«Части слова»</a:t>
            </a:r>
          </a:p>
        </p:txBody>
      </p:sp>
      <p:sp>
        <p:nvSpPr>
          <p:cNvPr id="44" name="TextBox 43"/>
          <p:cNvSpPr txBox="1">
            <a:spLocks noChangeArrowheads="1"/>
          </p:cNvSpPr>
          <p:nvPr/>
        </p:nvSpPr>
        <p:spPr bwMode="auto">
          <a:xfrm>
            <a:off x="5357813" y="260350"/>
            <a:ext cx="3786187" cy="424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i="1">
                <a:cs typeface="Arial" charset="0"/>
              </a:rPr>
              <a:t>1.</a:t>
            </a:r>
            <a:r>
              <a:rPr lang="ru-RU" i="1">
                <a:cs typeface="Arial" charset="0"/>
              </a:rPr>
              <a:t> Изменяемая часть слова.</a:t>
            </a:r>
          </a:p>
          <a:p>
            <a:r>
              <a:rPr lang="ru-RU" b="1" i="1">
                <a:cs typeface="Arial" charset="0"/>
              </a:rPr>
              <a:t>2.</a:t>
            </a:r>
            <a:r>
              <a:rPr lang="ru-RU" i="1">
                <a:cs typeface="Arial" charset="0"/>
              </a:rPr>
              <a:t> Часть слова без окончания.</a:t>
            </a:r>
          </a:p>
          <a:p>
            <a:r>
              <a:rPr lang="ru-RU" b="1" i="1">
                <a:cs typeface="Arial" charset="0"/>
              </a:rPr>
              <a:t>3.</a:t>
            </a:r>
            <a:r>
              <a:rPr lang="ru-RU" i="1">
                <a:cs typeface="Arial" charset="0"/>
              </a:rPr>
              <a:t> Часть слова, которая находится перед корнем и служит для образования новых слов.</a:t>
            </a:r>
          </a:p>
          <a:p>
            <a:r>
              <a:rPr lang="ru-RU" b="1" i="1">
                <a:cs typeface="Arial" charset="0"/>
              </a:rPr>
              <a:t>4.</a:t>
            </a:r>
            <a:r>
              <a:rPr lang="ru-RU" i="1">
                <a:cs typeface="Arial" charset="0"/>
              </a:rPr>
              <a:t> Часть слова, которая находится после корня и служит для образования новых слов.</a:t>
            </a:r>
          </a:p>
          <a:p>
            <a:r>
              <a:rPr lang="ru-RU" b="1" i="1">
                <a:cs typeface="Arial" charset="0"/>
              </a:rPr>
              <a:t>5. </a:t>
            </a:r>
            <a:r>
              <a:rPr lang="ru-RU" i="1">
                <a:cs typeface="Arial" charset="0"/>
              </a:rPr>
              <a:t>Главная, значимая часть слова, в которой заключено общее значение всех однокоренных слов.</a:t>
            </a:r>
          </a:p>
          <a:p>
            <a:endParaRPr lang="ru-RU">
              <a:latin typeface="Times New Roman" pitchFamily="18" charset="0"/>
            </a:endParaRPr>
          </a:p>
        </p:txBody>
      </p:sp>
      <p:sp>
        <p:nvSpPr>
          <p:cNvPr id="47" name="Фигура, имеющая форму буквы L 46"/>
          <p:cNvSpPr/>
          <p:nvPr/>
        </p:nvSpPr>
        <p:spPr>
          <a:xfrm rot="10800000">
            <a:off x="2771775" y="1268413"/>
            <a:ext cx="1141413" cy="428625"/>
          </a:xfrm>
          <a:prstGeom prst="corner">
            <a:avLst>
              <a:gd name="adj1" fmla="val 9842"/>
              <a:gd name="adj2" fmla="val 1328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8" name="Месяц 47"/>
          <p:cNvSpPr/>
          <p:nvPr/>
        </p:nvSpPr>
        <p:spPr>
          <a:xfrm rot="5400000">
            <a:off x="5940425" y="3789363"/>
            <a:ext cx="431800" cy="1727200"/>
          </a:xfrm>
          <a:prstGeom prst="moon">
            <a:avLst>
              <a:gd name="adj" fmla="val 1838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0" name="Рамка 49"/>
          <p:cNvSpPr/>
          <p:nvPr/>
        </p:nvSpPr>
        <p:spPr>
          <a:xfrm flipH="1">
            <a:off x="179388" y="3716338"/>
            <a:ext cx="1000125" cy="571500"/>
          </a:xfrm>
          <a:prstGeom prst="frame">
            <a:avLst>
              <a:gd name="adj1" fmla="val 865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46" name="Половина рамки 45"/>
          <p:cNvSpPr/>
          <p:nvPr/>
        </p:nvSpPr>
        <p:spPr>
          <a:xfrm rot="2732217">
            <a:off x="3998119" y="1639094"/>
            <a:ext cx="858837" cy="771525"/>
          </a:xfrm>
          <a:prstGeom prst="halfFrame">
            <a:avLst>
              <a:gd name="adj1" fmla="val 6498"/>
              <a:gd name="adj2" fmla="val 678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30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3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500"/>
                            </p:stCondLst>
                            <p:childTnLst>
                              <p:par>
                                <p:cTn id="1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500"/>
                            </p:stCondLst>
                            <p:childTnLst>
                              <p:par>
                                <p:cTn id="2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0"/>
                            </p:stCondLst>
                            <p:childTnLst>
                              <p:par>
                                <p:cTn id="3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500"/>
                            </p:stCondLst>
                            <p:childTnLst>
                              <p:par>
                                <p:cTn id="3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6000"/>
                            </p:stCondLst>
                            <p:childTnLst>
                              <p:par>
                                <p:cTn id="3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6500"/>
                            </p:stCondLst>
                            <p:childTnLst>
                              <p:par>
                                <p:cTn id="4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3000"/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3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000"/>
                            </p:stCondLst>
                            <p:childTnLst>
                              <p:par>
                                <p:cTn id="5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3500"/>
                            </p:stCondLst>
                            <p:childTnLst>
                              <p:par>
                                <p:cTn id="6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4000"/>
                            </p:stCondLst>
                            <p:childTnLst>
                              <p:par>
                                <p:cTn id="6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4500"/>
                            </p:stCondLst>
                            <p:childTnLst>
                              <p:par>
                                <p:cTn id="6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5000"/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30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3000"/>
                            </p:stCondLst>
                            <p:childTnLst>
                              <p:par>
                                <p:cTn id="8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3500"/>
                            </p:stCondLst>
                            <p:childTnLst>
                              <p:par>
                                <p:cTn id="8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4000"/>
                            </p:stCondLst>
                            <p:childTnLst>
                              <p:par>
                                <p:cTn id="9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4500"/>
                            </p:stCondLst>
                            <p:childTnLst>
                              <p:par>
                                <p:cTn id="9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000"/>
                            </p:stCondLst>
                            <p:childTnLst>
                              <p:par>
                                <p:cTn id="9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5500"/>
                            </p:stCondLst>
                            <p:childTnLst>
                              <p:par>
                                <p:cTn id="10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6000"/>
                            </p:stCondLst>
                            <p:childTnLst>
                              <p:par>
                                <p:cTn id="10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3" dur="5000"/>
                                        <p:tgtEl>
                                          <p:spTgt spid="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30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3000"/>
                            </p:stCondLst>
                            <p:childTnLst>
                              <p:par>
                                <p:cTn id="12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3500"/>
                            </p:stCondLst>
                            <p:childTnLst>
                              <p:par>
                                <p:cTn id="12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4000"/>
                            </p:stCondLst>
                            <p:childTnLst>
                              <p:par>
                                <p:cTn id="12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0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4500"/>
                            </p:stCondLst>
                            <p:childTnLst>
                              <p:par>
                                <p:cTn id="13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4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5000"/>
                            </p:stCondLst>
                            <p:childTnLst>
                              <p:par>
                                <p:cTn id="13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8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3" dur="5000"/>
                                        <p:tgtEl>
                                          <p:spTgt spid="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8" dur="3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3000"/>
                            </p:stCondLst>
                            <p:childTnLst>
                              <p:par>
                                <p:cTn id="15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2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3500"/>
                            </p:stCondLst>
                            <p:childTnLst>
                              <p:par>
                                <p:cTn id="15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6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4000"/>
                            </p:stCondLst>
                            <p:childTnLst>
                              <p:par>
                                <p:cTn id="15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0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4500"/>
                            </p:stCondLst>
                            <p:childTnLst>
                              <p:par>
                                <p:cTn id="16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4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2770" name="Содержимое 2"/>
          <p:cNvSpPr>
            <a:spLocks noGrp="1"/>
          </p:cNvSpPr>
          <p:nvPr>
            <p:ph idx="1"/>
          </p:nvPr>
        </p:nvSpPr>
        <p:spPr>
          <a:xfrm>
            <a:off x="468313" y="1628775"/>
            <a:ext cx="8229600" cy="4708525"/>
          </a:xfrm>
        </p:spPr>
        <p:txBody>
          <a:bodyPr/>
          <a:lstStyle/>
          <a:p>
            <a:pPr marL="742950" indent="-742950"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ru-RU" sz="4000" smtClean="0"/>
              <a:t>Приставки с гласными «</a:t>
            </a:r>
            <a:r>
              <a:rPr lang="ru-RU" sz="4000" smtClean="0">
                <a:solidFill>
                  <a:srgbClr val="FF0000"/>
                </a:solidFill>
              </a:rPr>
              <a:t>о</a:t>
            </a:r>
            <a:r>
              <a:rPr lang="ru-RU" sz="4000" smtClean="0"/>
              <a:t>» и «</a:t>
            </a:r>
            <a:r>
              <a:rPr lang="ru-RU" sz="4000" smtClean="0">
                <a:solidFill>
                  <a:srgbClr val="FF0000"/>
                </a:solidFill>
              </a:rPr>
              <a:t>а</a:t>
            </a:r>
            <a:r>
              <a:rPr lang="ru-RU" sz="4000" smtClean="0"/>
              <a:t>» всегда пишутся одинаково, независимо от того, как произносятся.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683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50"/>
            <a:ext cx="8229600" cy="6000750"/>
          </a:xfrm>
        </p:spPr>
        <p:txBody>
          <a:bodyPr>
            <a:normAutofit fontScale="70000" lnSpcReduction="20000"/>
          </a:bodyPr>
          <a:lstStyle/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4500" dirty="0" smtClean="0"/>
              <a:t>п…висла тяжелая туча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4500" dirty="0" err="1" smtClean="0"/>
              <a:t>з</a:t>
            </a:r>
            <a:r>
              <a:rPr lang="ru-RU" sz="4500" dirty="0" smtClean="0"/>
              <a:t>..сверкала молния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4500" dirty="0" smtClean="0"/>
              <a:t>п..лил дождь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4500" dirty="0" smtClean="0"/>
              <a:t>пр…мокли до нитки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4500" dirty="0" smtClean="0"/>
              <a:t>д…плыть до берега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4500" dirty="0" smtClean="0"/>
              <a:t>п…</a:t>
            </a:r>
            <a:r>
              <a:rPr lang="ru-RU" sz="4500" dirty="0" err="1" smtClean="0"/>
              <a:t>дписать</a:t>
            </a:r>
            <a:r>
              <a:rPr lang="ru-RU" sz="4500" dirty="0" smtClean="0"/>
              <a:t> тетрадь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4500" dirty="0" smtClean="0"/>
              <a:t>н..</a:t>
            </a:r>
            <a:r>
              <a:rPr lang="ru-RU" sz="4500" dirty="0" err="1" smtClean="0"/>
              <a:t>дрезать</a:t>
            </a:r>
            <a:r>
              <a:rPr lang="ru-RU" sz="4500" dirty="0" smtClean="0"/>
              <a:t> лист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4500" dirty="0" smtClean="0"/>
              <a:t>н…жарить картофель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4500" dirty="0" smtClean="0"/>
              <a:t>п…</a:t>
            </a:r>
            <a:r>
              <a:rPr lang="ru-RU" sz="4500" dirty="0" err="1" smtClean="0"/>
              <a:t>дъехать</a:t>
            </a:r>
            <a:r>
              <a:rPr lang="ru-RU" sz="4500" dirty="0" smtClean="0"/>
              <a:t> к дому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4500" dirty="0" smtClean="0"/>
              <a:t>…</a:t>
            </a:r>
            <a:r>
              <a:rPr lang="ru-RU" sz="4500" dirty="0" err="1" smtClean="0"/>
              <a:t>тбросить</a:t>
            </a:r>
            <a:r>
              <a:rPr lang="ru-RU" sz="4500" dirty="0" smtClean="0"/>
              <a:t> в сторону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4500" dirty="0" smtClean="0"/>
              <a:t>…писать  события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dirty="0" smtClean="0"/>
              <a:t> 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286375"/>
          </a:xfrm>
        </p:spPr>
        <p:txBody>
          <a:bodyPr>
            <a:normAutofit fontScale="92500" lnSpcReduction="20000"/>
          </a:bodyPr>
          <a:lstStyle/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3300" dirty="0" smtClean="0"/>
              <a:t>повисла тяжелая туча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3300" dirty="0" smtClean="0"/>
              <a:t>засверкала молния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3300" dirty="0" smtClean="0"/>
              <a:t>полил дождь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3300" dirty="0" smtClean="0"/>
              <a:t>промокли до нитки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3300" dirty="0" smtClean="0"/>
              <a:t>доплыть до берега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3300" dirty="0" smtClean="0"/>
              <a:t>подписать тетрадь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3300" dirty="0" smtClean="0"/>
              <a:t>надрезать лист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3300" dirty="0" smtClean="0"/>
              <a:t>нажарить картофель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3300" dirty="0" smtClean="0"/>
              <a:t>подъехать к дому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3300" dirty="0" smtClean="0"/>
              <a:t>отбросить в сторону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3300" dirty="0" smtClean="0"/>
              <a:t>описать  события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75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625" y="1000125"/>
            <a:ext cx="8229600" cy="5280025"/>
          </a:xfrm>
        </p:spPr>
        <p:txBody>
          <a:bodyPr>
            <a:normAutofit fontScale="92500" lnSpcReduction="20000"/>
          </a:bodyPr>
          <a:lstStyle/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3300" dirty="0" smtClean="0"/>
              <a:t>повисла тяжелая туча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3300" dirty="0" smtClean="0"/>
              <a:t>засверкала молния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3300" dirty="0" smtClean="0"/>
              <a:t>полил дождь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3300" dirty="0" smtClean="0"/>
              <a:t>промокли до нитки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3300" dirty="0" smtClean="0"/>
              <a:t>доплыть до берега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3300" dirty="0" smtClean="0"/>
              <a:t>подписать тетрадь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3300" dirty="0" smtClean="0"/>
              <a:t>надрезать лист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3300" dirty="0" smtClean="0"/>
              <a:t>нажарить картофель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3300" dirty="0" smtClean="0"/>
              <a:t>подъехать к дому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3300" dirty="0" smtClean="0"/>
              <a:t>отбросить в сторону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3300" dirty="0" smtClean="0"/>
              <a:t>описать  события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dirty="0"/>
          </a:p>
        </p:txBody>
      </p:sp>
      <p:sp>
        <p:nvSpPr>
          <p:cNvPr id="4" name="Фигура, имеющая форму буквы L 3"/>
          <p:cNvSpPr/>
          <p:nvPr/>
        </p:nvSpPr>
        <p:spPr>
          <a:xfrm rot="10800000">
            <a:off x="642938" y="1000125"/>
            <a:ext cx="428625" cy="71438"/>
          </a:xfrm>
          <a:prstGeom prst="corner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" name="Фигура, имеющая форму буквы L 4"/>
          <p:cNvSpPr/>
          <p:nvPr/>
        </p:nvSpPr>
        <p:spPr>
          <a:xfrm rot="10800000">
            <a:off x="642938" y="1500188"/>
            <a:ext cx="357187" cy="71437"/>
          </a:xfrm>
          <a:prstGeom prst="corner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Фигура, имеющая форму буквы L 5"/>
          <p:cNvSpPr/>
          <p:nvPr/>
        </p:nvSpPr>
        <p:spPr>
          <a:xfrm rot="10800000">
            <a:off x="642938" y="1928813"/>
            <a:ext cx="428625" cy="71437"/>
          </a:xfrm>
          <a:prstGeom prst="corner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Фигура, имеющая форму буквы L 7"/>
          <p:cNvSpPr/>
          <p:nvPr/>
        </p:nvSpPr>
        <p:spPr>
          <a:xfrm rot="10800000">
            <a:off x="642938" y="4357688"/>
            <a:ext cx="357187" cy="46037"/>
          </a:xfrm>
          <a:prstGeom prst="corner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" name="Фигура, имеющая форму буквы L 9"/>
          <p:cNvSpPr/>
          <p:nvPr/>
        </p:nvSpPr>
        <p:spPr>
          <a:xfrm rot="10800000">
            <a:off x="642938" y="5286375"/>
            <a:ext cx="357187" cy="71438"/>
          </a:xfrm>
          <a:prstGeom prst="corner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" name="Фигура, имеющая форму буквы L 10"/>
          <p:cNvSpPr/>
          <p:nvPr/>
        </p:nvSpPr>
        <p:spPr>
          <a:xfrm rot="10800000">
            <a:off x="642938" y="2428875"/>
            <a:ext cx="571500" cy="71438"/>
          </a:xfrm>
          <a:prstGeom prst="corner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Фигура, имеющая форму буквы L 11"/>
          <p:cNvSpPr/>
          <p:nvPr/>
        </p:nvSpPr>
        <p:spPr>
          <a:xfrm rot="10800000">
            <a:off x="571500" y="5715000"/>
            <a:ext cx="285750" cy="71438"/>
          </a:xfrm>
          <a:prstGeom prst="corner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" name="Фигура, имеющая форму буквы L 12"/>
          <p:cNvSpPr/>
          <p:nvPr/>
        </p:nvSpPr>
        <p:spPr>
          <a:xfrm rot="10800000">
            <a:off x="642938" y="4786313"/>
            <a:ext cx="642937" cy="46037"/>
          </a:xfrm>
          <a:prstGeom prst="corner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4" name="Фигура, имеющая форму буквы L 13"/>
          <p:cNvSpPr/>
          <p:nvPr/>
        </p:nvSpPr>
        <p:spPr>
          <a:xfrm rot="10800000">
            <a:off x="571500" y="3357563"/>
            <a:ext cx="642938" cy="71437"/>
          </a:xfrm>
          <a:prstGeom prst="corner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5" name="Фигура, имеющая форму буквы L 14"/>
          <p:cNvSpPr/>
          <p:nvPr/>
        </p:nvSpPr>
        <p:spPr>
          <a:xfrm rot="10800000">
            <a:off x="642938" y="3857625"/>
            <a:ext cx="642937" cy="71438"/>
          </a:xfrm>
          <a:prstGeom prst="corner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6" name="Фигура, имеющая форму буквы L 15"/>
          <p:cNvSpPr/>
          <p:nvPr/>
        </p:nvSpPr>
        <p:spPr>
          <a:xfrm rot="10800000">
            <a:off x="642938" y="2928938"/>
            <a:ext cx="428625" cy="46037"/>
          </a:xfrm>
          <a:prstGeom prst="corner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Вставьте подходящие по смыслу приставки.</a:t>
            </a:r>
            <a:endParaRPr lang="ru-RU" dirty="0"/>
          </a:p>
        </p:txBody>
      </p:sp>
      <p:sp>
        <p:nvSpPr>
          <p:cNvPr id="36866" name="Содержимое 2"/>
          <p:cNvSpPr>
            <a:spLocks noGrp="1"/>
          </p:cNvSpPr>
          <p:nvPr>
            <p:ph idx="1"/>
          </p:nvPr>
        </p:nvSpPr>
        <p:spPr>
          <a:xfrm>
            <a:off x="457200" y="1428750"/>
            <a:ext cx="8229600" cy="5429250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ru-RU" sz="3200" smtClean="0"/>
              <a:t>…шел до дома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3200" smtClean="0"/>
              <a:t>…бежал по полянке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3200" smtClean="0"/>
              <a:t>…гадать загадку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3200" smtClean="0"/>
              <a:t>…ехать на гвоздь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3200" smtClean="0"/>
              <a:t>…ставить подножку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3200" smtClean="0"/>
              <a:t>…строить над домом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3200" smtClean="0"/>
              <a:t>…читал про летчиков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3200" smtClean="0"/>
              <a:t>…смотрел по сторонам</a:t>
            </a:r>
          </a:p>
          <a:p>
            <a:pPr eaLnBrk="1" hangingPunct="1">
              <a:buFont typeface="Wingdings 2" pitchFamily="18" charset="2"/>
              <a:buNone/>
            </a:pPr>
            <a:endParaRPr lang="ru-RU" sz="3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79690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Проверка.</a:t>
            </a:r>
            <a:endParaRPr lang="ru-RU" dirty="0"/>
          </a:p>
        </p:txBody>
      </p:sp>
      <p:sp>
        <p:nvSpPr>
          <p:cNvPr id="37890" name="Содержимое 2"/>
          <p:cNvSpPr>
            <a:spLocks noGrp="1"/>
          </p:cNvSpPr>
          <p:nvPr>
            <p:ph idx="1"/>
          </p:nvPr>
        </p:nvSpPr>
        <p:spPr>
          <a:xfrm>
            <a:off x="457200" y="1214438"/>
            <a:ext cx="8229600" cy="5500687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ru-RU" sz="3600" smtClean="0">
                <a:solidFill>
                  <a:srgbClr val="FF0000"/>
                </a:solidFill>
              </a:rPr>
              <a:t>до</a:t>
            </a:r>
            <a:r>
              <a:rPr lang="ru-RU" sz="3600" smtClean="0"/>
              <a:t>шел до дома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3600" smtClean="0">
                <a:solidFill>
                  <a:srgbClr val="FF0000"/>
                </a:solidFill>
              </a:rPr>
              <a:t>по</a:t>
            </a:r>
            <a:r>
              <a:rPr lang="ru-RU" sz="3600" smtClean="0"/>
              <a:t>бежал по полянке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3600" smtClean="0">
                <a:solidFill>
                  <a:srgbClr val="FF0000"/>
                </a:solidFill>
              </a:rPr>
              <a:t>за</a:t>
            </a:r>
            <a:r>
              <a:rPr lang="ru-RU" sz="3600" smtClean="0"/>
              <a:t>гадать загадку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3600" smtClean="0">
                <a:solidFill>
                  <a:srgbClr val="FF0000"/>
                </a:solidFill>
              </a:rPr>
              <a:t>на</a:t>
            </a:r>
            <a:r>
              <a:rPr lang="ru-RU" sz="3600" smtClean="0"/>
              <a:t>ехать на гвоздь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3600" smtClean="0">
                <a:solidFill>
                  <a:srgbClr val="FF0000"/>
                </a:solidFill>
              </a:rPr>
              <a:t>под</a:t>
            </a:r>
            <a:r>
              <a:rPr lang="ru-RU" sz="3600" smtClean="0"/>
              <a:t>ставить подножку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3600" smtClean="0">
                <a:solidFill>
                  <a:srgbClr val="FF0000"/>
                </a:solidFill>
              </a:rPr>
              <a:t>над</a:t>
            </a:r>
            <a:r>
              <a:rPr lang="ru-RU" sz="3600" smtClean="0"/>
              <a:t>строить над домом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3600" smtClean="0">
                <a:solidFill>
                  <a:srgbClr val="FF0000"/>
                </a:solidFill>
              </a:rPr>
              <a:t>про</a:t>
            </a:r>
            <a:r>
              <a:rPr lang="ru-RU" sz="3600" smtClean="0"/>
              <a:t>читал про летчиков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3600" smtClean="0">
                <a:solidFill>
                  <a:srgbClr val="FF0000"/>
                </a:solidFill>
              </a:rPr>
              <a:t>по</a:t>
            </a:r>
            <a:r>
              <a:rPr lang="ru-RU" sz="3600" smtClean="0"/>
              <a:t>смотрел по сторонам</a:t>
            </a:r>
          </a:p>
          <a:p>
            <a:pPr eaLnBrk="1" hangingPunct="1"/>
            <a:endParaRPr lang="ru-RU" sz="36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3370262"/>
          </a:xfrm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ru-RU" smtClean="0">
                <a:ln>
                  <a:noFill/>
                </a:ln>
                <a:solidFill>
                  <a:schemeClr val="tx1"/>
                </a:solidFill>
                <a:effectLst/>
              </a:rPr>
              <a:t>Материал для работы в группах </a:t>
            </a:r>
            <a:br>
              <a:rPr lang="ru-RU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lang="ru-RU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lang="ru-RU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lang="ru-RU" smtClean="0">
                <a:ln>
                  <a:noFill/>
                </a:ln>
                <a:solidFill>
                  <a:schemeClr val="tx1"/>
                </a:solidFill>
                <a:effectLst/>
              </a:rPr>
              <a:t>Группа 1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endParaRPr lang="ru-RU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4617B"/>
                </a:outerShdw>
              </a:effectLst>
            </a:endParaRPr>
          </a:p>
        </p:txBody>
      </p:sp>
      <p:pic>
        <p:nvPicPr>
          <p:cNvPr id="45059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2"/>
          <a:srcRect/>
          <a:stretch>
            <a:fillRect/>
          </a:stretch>
        </p:blipFill>
        <p:spPr>
          <a:xfrm>
            <a:off x="3400425" y="2978150"/>
            <a:ext cx="2343150" cy="1952625"/>
          </a:xfrm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400" dirty="0" smtClean="0"/>
              <a:t>Найди в каждом ряду «лишнее» слово.</a:t>
            </a:r>
            <a:r>
              <a:rPr lang="ru-RU" sz="5400" dirty="0" smtClean="0"/>
              <a:t/>
            </a:r>
            <a:br>
              <a:rPr lang="ru-RU" sz="5400" dirty="0" smtClean="0"/>
            </a:br>
            <a:endParaRPr lang="ru-RU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928688" y="1857375"/>
            <a:ext cx="21431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Times New Roman" pitchFamily="18" charset="0"/>
              </a:rPr>
              <a:t>1.Позолота,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928938" y="1857375"/>
            <a:ext cx="21431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Times New Roman" pitchFamily="18" charset="0"/>
              </a:rPr>
              <a:t>золотить, 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572000" y="1857375"/>
            <a:ext cx="17145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Times New Roman" pitchFamily="18" charset="0"/>
              </a:rPr>
              <a:t>злой,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5643563" y="1857375"/>
            <a:ext cx="2286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Times New Roman" pitchFamily="18" charset="0"/>
              </a:rPr>
              <a:t>золотой.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4643438" y="1857375"/>
            <a:ext cx="20716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solidFill>
                  <a:srgbClr val="FF0000"/>
                </a:solidFill>
                <a:latin typeface="Times New Roman" pitchFamily="18" charset="0"/>
              </a:rPr>
              <a:t>злой,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928688" y="2428875"/>
            <a:ext cx="26431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Times New Roman" pitchFamily="18" charset="0"/>
              </a:rPr>
              <a:t>2.Серебриться, 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3357563" y="2428875"/>
            <a:ext cx="27146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Times New Roman" pitchFamily="18" charset="0"/>
              </a:rPr>
              <a:t>сердиться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3429000" y="2428875"/>
            <a:ext cx="27146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solidFill>
                  <a:srgbClr val="FF0000"/>
                </a:solidFill>
                <a:latin typeface="Times New Roman" pitchFamily="18" charset="0"/>
              </a:rPr>
              <a:t>сердиться,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5214938" y="2428875"/>
            <a:ext cx="21431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Times New Roman" pitchFamily="18" charset="0"/>
              </a:rPr>
              <a:t>серебро,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6715125" y="2428875"/>
            <a:ext cx="24288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Times New Roman" pitchFamily="18" charset="0"/>
              </a:rPr>
              <a:t>серебряный.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1071563" y="3071813"/>
            <a:ext cx="24288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Times New Roman" pitchFamily="18" charset="0"/>
              </a:rPr>
              <a:t>3.Брынза, 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1000125" y="3071813"/>
            <a:ext cx="24288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solidFill>
                  <a:srgbClr val="FF0000"/>
                </a:solidFill>
                <a:latin typeface="Times New Roman" pitchFamily="18" charset="0"/>
              </a:rPr>
              <a:t>3.Брынза, </a:t>
            </a: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2928938" y="3071813"/>
            <a:ext cx="27146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Times New Roman" pitchFamily="18" charset="0"/>
              </a:rPr>
              <a:t>бронза,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4214813" y="3071813"/>
            <a:ext cx="26431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Times New Roman" pitchFamily="18" charset="0"/>
              </a:rPr>
              <a:t>бронзовый,</a:t>
            </a: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6143625" y="3071813"/>
            <a:ext cx="25717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Times New Roman" pitchFamily="18" charset="0"/>
              </a:rPr>
              <a:t>бронзовщик.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1000125" y="3571875"/>
            <a:ext cx="25717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Times New Roman" pitchFamily="18" charset="0"/>
              </a:rPr>
              <a:t>4.Камин,</a:t>
            </a: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1143000" y="3571875"/>
            <a:ext cx="23574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solidFill>
                  <a:srgbClr val="FF0000"/>
                </a:solidFill>
                <a:latin typeface="Times New Roman" pitchFamily="18" charset="0"/>
              </a:rPr>
              <a:t>4.Камин,</a:t>
            </a: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2786063" y="3571875"/>
            <a:ext cx="278606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Times New Roman" pitchFamily="18" charset="0"/>
              </a:rPr>
              <a:t>камень,</a:t>
            </a: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4143375" y="3571875"/>
            <a:ext cx="27860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Times New Roman" pitchFamily="18" charset="0"/>
              </a:rPr>
              <a:t>окаменел,</a:t>
            </a: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5857875" y="3571875"/>
            <a:ext cx="28575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Times New Roman" pitchFamily="18" charset="0"/>
              </a:rPr>
              <a:t>каменный.</a:t>
            </a: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1000125" y="4071938"/>
            <a:ext cx="23574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Times New Roman" pitchFamily="18" charset="0"/>
              </a:rPr>
              <a:t>5.Розарий,</a:t>
            </a: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2857500" y="4071938"/>
            <a:ext cx="26431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Times New Roman" pitchFamily="18" charset="0"/>
              </a:rPr>
              <a:t>розочка,</a:t>
            </a: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4429125" y="4071938"/>
            <a:ext cx="21431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Times New Roman" pitchFamily="18" charset="0"/>
              </a:rPr>
              <a:t>проза,</a:t>
            </a: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4500563" y="4071938"/>
            <a:ext cx="26431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solidFill>
                  <a:srgbClr val="FF0000"/>
                </a:solidFill>
                <a:latin typeface="Times New Roman" pitchFamily="18" charset="0"/>
              </a:rPr>
              <a:t>проза,</a:t>
            </a: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5572125" y="4071938"/>
            <a:ext cx="25003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Times New Roman" pitchFamily="18" charset="0"/>
              </a:rPr>
              <a:t>роза.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2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2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000"/>
                            </p:stCondLst>
                            <p:childTnLst>
                              <p:par>
                                <p:cTn id="72" presetID="2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00"/>
                            </p:stCondLst>
                            <p:childTnLst>
                              <p:par>
                                <p:cTn id="8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10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000"/>
                            </p:stCondLst>
                            <p:childTnLst>
                              <p:par>
                                <p:cTn id="90" presetID="2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000"/>
                            </p:stCondLst>
                            <p:childTnLst>
                              <p:par>
                                <p:cTn id="99" presetID="2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000"/>
                            </p:stCondLst>
                            <p:childTnLst>
                              <p:par>
                                <p:cTn id="108" presetID="2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1000"/>
                            </p:stCondLst>
                            <p:childTnLst>
                              <p:par>
                                <p:cTn id="126" presetID="2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1000"/>
                            </p:stCondLst>
                            <p:childTnLst>
                              <p:par>
                                <p:cTn id="135" presetID="2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4" presetID="2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6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0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1000"/>
                            </p:stCondLst>
                            <p:childTnLst>
                              <p:par>
                                <p:cTn id="153" presetID="2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5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1000"/>
                            </p:stCondLst>
                            <p:childTnLst>
                              <p:par>
                                <p:cTn id="162" presetID="2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4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8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1000"/>
                            </p:stCondLst>
                            <p:childTnLst>
                              <p:par>
                                <p:cTn id="17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3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1000"/>
                            </p:stCondLst>
                            <p:childTnLst>
                              <p:par>
                                <p:cTn id="180" presetID="2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2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7" grpId="0"/>
      <p:bldP spid="10" grpId="0"/>
      <p:bldP spid="10" grpId="1"/>
      <p:bldP spid="12" grpId="0"/>
      <p:bldP spid="13" grpId="0"/>
      <p:bldP spid="13" grpId="1"/>
      <p:bldP spid="15" grpId="0"/>
      <p:bldP spid="16" grpId="0"/>
      <p:bldP spid="20" grpId="0"/>
      <p:bldP spid="20" grpId="1"/>
      <p:bldP spid="21" grpId="0"/>
      <p:bldP spid="21" grpId="1"/>
      <p:bldP spid="22" grpId="0"/>
      <p:bldP spid="24" grpId="0"/>
      <p:bldP spid="24" grpId="1"/>
      <p:bldP spid="25" grpId="0"/>
      <p:bldP spid="25" grpId="1"/>
      <p:bldP spid="26" grpId="0"/>
      <p:bldP spid="26" grpId="1"/>
      <p:bldP spid="27" grpId="0"/>
      <p:bldP spid="28" grpId="0"/>
      <p:bldP spid="29" grpId="0"/>
      <p:bldP spid="29" grpId="1"/>
      <p:bldP spid="30" grpId="0"/>
      <p:bldP spid="30" grpId="1"/>
      <p:bldP spid="31" grpId="0"/>
      <p:bldP spid="31" grpId="1"/>
      <p:bldP spid="32" grpId="0"/>
      <p:bldP spid="32" grpId="1"/>
      <p:bldP spid="33" grpId="0"/>
      <p:bldP spid="33" grpId="1"/>
      <p:bldP spid="34" grpId="0"/>
      <p:bldP spid="35" grpId="0"/>
      <p:bldP spid="36" grpId="0"/>
      <p:bldP spid="36" grpId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dirty="0" smtClean="0"/>
              <a:t>Проверка.</a:t>
            </a:r>
            <a:endParaRPr lang="ru-RU" dirty="0"/>
          </a:p>
        </p:txBody>
      </p:sp>
      <p:sp>
        <p:nvSpPr>
          <p:cNvPr id="47107" name="Содержимое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mtClean="0"/>
              <a:t>1.Позолота, золотить, золотой.</a:t>
            </a:r>
          </a:p>
          <a:p>
            <a:pPr>
              <a:buFont typeface="Wingdings 2" pitchFamily="18" charset="2"/>
              <a:buNone/>
            </a:pPr>
            <a:r>
              <a:rPr lang="ru-RU" smtClean="0"/>
              <a:t>2.Серебриться, серебро, серебряный.</a:t>
            </a:r>
          </a:p>
          <a:p>
            <a:pPr>
              <a:buFont typeface="Wingdings 2" pitchFamily="18" charset="2"/>
              <a:buNone/>
            </a:pPr>
            <a:r>
              <a:rPr lang="ru-RU" smtClean="0"/>
              <a:t>3.Бронза, бронзовый, бронзовщик.</a:t>
            </a:r>
          </a:p>
          <a:p>
            <a:pPr>
              <a:buFont typeface="Wingdings 2" pitchFamily="18" charset="2"/>
              <a:buNone/>
            </a:pPr>
            <a:r>
              <a:rPr lang="ru-RU" smtClean="0"/>
              <a:t>4.Камень, окаменел, каменный.</a:t>
            </a:r>
          </a:p>
          <a:p>
            <a:pPr>
              <a:buFont typeface="Wingdings 2" pitchFamily="18" charset="2"/>
              <a:buNone/>
            </a:pPr>
            <a:r>
              <a:rPr lang="ru-RU" smtClean="0"/>
              <a:t>5.Розарий, розочка, роза.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Эти разные приставки.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3370262"/>
          </a:xfrm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ru-RU" smtClean="0">
                <a:ln>
                  <a:noFill/>
                </a:ln>
                <a:solidFill>
                  <a:schemeClr val="tx1"/>
                </a:solidFill>
                <a:effectLst/>
              </a:rPr>
              <a:t>Материал для работы в группах </a:t>
            </a:r>
            <a:br>
              <a:rPr lang="ru-RU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lang="ru-RU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lang="ru-RU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lang="ru-RU" smtClean="0">
                <a:ln>
                  <a:noFill/>
                </a:ln>
                <a:solidFill>
                  <a:schemeClr val="tx1"/>
                </a:solidFill>
                <a:effectLst/>
              </a:rPr>
              <a:t>Группа 2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endParaRPr lang="ru-RU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4617B"/>
                </a:outerShdw>
              </a:effectLst>
            </a:endParaRPr>
          </a:p>
        </p:txBody>
      </p:sp>
      <p:pic>
        <p:nvPicPr>
          <p:cNvPr id="49155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2"/>
          <a:srcRect/>
          <a:stretch>
            <a:fillRect/>
          </a:stretch>
        </p:blipFill>
        <p:spPr>
          <a:xfrm>
            <a:off x="2700338" y="2420938"/>
            <a:ext cx="3816350" cy="3216275"/>
          </a:xfrm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422030" y="1371600"/>
            <a:ext cx="8229600" cy="1914524"/>
          </a:xfrm>
          <a:solidFill>
            <a:schemeClr val="tx1">
              <a:lumMod val="85000"/>
            </a:schemeClr>
          </a:solidFill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8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З…СВЕРКАЛА МОЛНИЯ</a:t>
            </a:r>
            <a:endParaRPr lang="ru-RU" sz="48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1">
                  <a:lumMod val="7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1371600" y="3331698"/>
            <a:ext cx="1200136" cy="1752600"/>
          </a:xfrm>
          <a:noFill/>
          <a:ln/>
        </p:spPr>
        <p:txBody>
          <a:bodyPr>
            <a:normAutofit/>
          </a:bodyPr>
          <a:lstStyle/>
          <a:p>
            <a:pPr marL="0" indent="0" algn="ctr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5400" b="1" dirty="0" smtClean="0">
                <a:ln w="10541" cmpd="sng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</a:rPr>
              <a:t>О</a:t>
            </a:r>
            <a:endParaRPr lang="ru-RU" sz="5400" b="1" dirty="0">
              <a:ln w="10541" cmpd="sng">
                <a:solidFill>
                  <a:srgbClr val="C00000"/>
                </a:solidFill>
                <a:prstDash val="solid"/>
              </a:ln>
              <a:solidFill>
                <a:srgbClr val="C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928926" y="3714752"/>
            <a:ext cx="1214446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0541" cmpd="sng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latin typeface="+mn-lt"/>
              </a:rPr>
              <a:t>А</a:t>
            </a:r>
            <a:endParaRPr lang="ru-RU" sz="5400" b="1" dirty="0">
              <a:ln w="10541" cmpd="sng">
                <a:solidFill>
                  <a:srgbClr val="C00000"/>
                </a:solidFill>
                <a:prstDash val="solid"/>
              </a:ln>
              <a:solidFill>
                <a:srgbClr val="C00000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81 0.01063 C -0.07326 -0.07609 -0.15399 -0.16235 -0.18594 -0.1963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7" y="-1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928662" y="1371600"/>
            <a:ext cx="7143800" cy="1914524"/>
          </a:xfrm>
          <a:solidFill>
            <a:schemeClr val="tx1">
              <a:lumMod val="85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800" cap="all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rPr>
              <a:t>П…ЛИЛ  ДОЖДЬ</a:t>
            </a:r>
            <a:endParaRPr lang="ru-RU" sz="4800" cap="all" dirty="0">
              <a:solidFill>
                <a:schemeClr val="accent1">
                  <a:lumMod val="75000"/>
                </a:schemeClr>
              </a:solidFill>
              <a:effectLst>
                <a:outerShdw blurRad="127000" dist="200000" dir="27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1371600" y="3331698"/>
            <a:ext cx="1557326" cy="1752600"/>
          </a:xfrm>
          <a:noFill/>
          <a:ln/>
        </p:spPr>
        <p:txBody>
          <a:bodyPr>
            <a:normAutofit/>
          </a:bodyPr>
          <a:lstStyle/>
          <a:p>
            <a:pPr marL="0" indent="0" algn="ctr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5400" b="1" dirty="0" smtClean="0">
                <a:ln w="10541" cmpd="sng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</a:rPr>
              <a:t>А</a:t>
            </a:r>
            <a:endParaRPr lang="ru-RU" sz="5400" b="1" dirty="0">
              <a:ln w="10541" cmpd="sng">
                <a:solidFill>
                  <a:srgbClr val="C00000"/>
                </a:solidFill>
                <a:prstDash val="solid"/>
              </a:ln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57620" y="3286124"/>
            <a:ext cx="1214446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0541" cmpd="sng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latin typeface="+mn-lt"/>
              </a:rPr>
              <a:t>О</a:t>
            </a:r>
            <a:endParaRPr lang="ru-RU" sz="5400" b="1" dirty="0">
              <a:ln w="10541" cmpd="sng">
                <a:solidFill>
                  <a:srgbClr val="C00000"/>
                </a:solidFill>
                <a:prstDash val="solid"/>
              </a:ln>
              <a:solidFill>
                <a:srgbClr val="C00000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4.18131E-6 C -0.06823 -0.0518 -0.13559 -0.10337 -0.16146 -0.1234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1" y="-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428596" y="1643050"/>
            <a:ext cx="8229600" cy="1785950"/>
          </a:xfrm>
          <a:solidFill>
            <a:schemeClr val="tx1">
              <a:lumMod val="85000"/>
            </a:schemeClr>
          </a:solidFill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800" cap="all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rPr>
              <a:t>П…ВИСЛА ТЯЖЁЛАЯ ТУЧА</a:t>
            </a:r>
            <a:endParaRPr lang="ru-RU" sz="4800" cap="all" dirty="0">
              <a:solidFill>
                <a:schemeClr val="accent1">
                  <a:lumMod val="75000"/>
                </a:schemeClr>
              </a:solidFill>
              <a:effectLst>
                <a:outerShdw blurRad="127000" dist="200000" dir="27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1371600" y="3331698"/>
            <a:ext cx="1557326" cy="1752600"/>
          </a:xfrm>
          <a:noFill/>
          <a:ln/>
        </p:spPr>
        <p:txBody>
          <a:bodyPr>
            <a:normAutofit/>
          </a:bodyPr>
          <a:lstStyle/>
          <a:p>
            <a:pPr marL="0" indent="0" algn="ctr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5400" b="1" dirty="0" smtClean="0">
                <a:ln w="10541" cmpd="sng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</a:rPr>
              <a:t>А</a:t>
            </a:r>
            <a:endParaRPr lang="ru-RU" sz="5400" dirty="0">
              <a:ln w="10541" cmpd="sng">
                <a:solidFill>
                  <a:srgbClr val="C00000"/>
                </a:solidFill>
                <a:prstDash val="solid"/>
              </a:ln>
              <a:solidFill>
                <a:srgbClr val="C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071934" y="3786190"/>
            <a:ext cx="1714512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0541" cmpd="sng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latin typeface="+mn-lt"/>
              </a:rPr>
              <a:t>О</a:t>
            </a:r>
            <a:endParaRPr lang="ru-RU" sz="5400" dirty="0">
              <a:ln w="10541" cmpd="sng">
                <a:solidFill>
                  <a:srgbClr val="C00000"/>
                </a:solidFill>
                <a:prstDash val="solid"/>
              </a:ln>
              <a:solidFill>
                <a:srgbClr val="C00000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11111E-6 1.54487E-6 L -0.25208 -0.2833 " pathEditMode="relative" ptsTypes="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422030" y="1371600"/>
            <a:ext cx="8079060" cy="1771648"/>
          </a:xfrm>
          <a:solidFill>
            <a:schemeClr val="tx1">
              <a:lumMod val="85000"/>
            </a:schemeClr>
          </a:solidFill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800" cap="all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rPr>
              <a:t>ПР…МОКЛИ  ДО  НИТКИ</a:t>
            </a:r>
            <a:endParaRPr lang="ru-RU" sz="4800" cap="all" dirty="0">
              <a:solidFill>
                <a:schemeClr val="accent1">
                  <a:lumMod val="75000"/>
                </a:schemeClr>
              </a:solidFill>
              <a:effectLst>
                <a:outerShdw blurRad="127000" dist="200000" dir="27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857224" y="4071942"/>
            <a:ext cx="1071570" cy="1012356"/>
          </a:xfrm>
          <a:noFill/>
          <a:ln/>
        </p:spPr>
        <p:txBody>
          <a:bodyPr>
            <a:normAutofit/>
          </a:bodyPr>
          <a:lstStyle/>
          <a:p>
            <a:pPr marL="0" indent="0" algn="ctr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5400" b="1" dirty="0" smtClean="0">
                <a:ln w="10541" cmpd="sng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</a:rPr>
              <a:t>О</a:t>
            </a:r>
            <a:endParaRPr lang="ru-RU" sz="5400" dirty="0">
              <a:ln w="10541" cmpd="sng">
                <a:solidFill>
                  <a:srgbClr val="C00000"/>
                </a:solidFill>
                <a:prstDash val="solid"/>
              </a:ln>
              <a:solidFill>
                <a:srgbClr val="C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43306" y="4071942"/>
            <a:ext cx="1643074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0541" cmpd="sng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latin typeface="+mn-lt"/>
              </a:rPr>
              <a:t>А</a:t>
            </a:r>
            <a:endParaRPr lang="ru-RU" sz="5400" dirty="0">
              <a:ln w="10541" cmpd="sng">
                <a:solidFill>
                  <a:srgbClr val="C00000"/>
                </a:solidFill>
                <a:prstDash val="solid"/>
              </a:ln>
              <a:solidFill>
                <a:srgbClr val="C00000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322 0.05944 L -0.24809 -0.2134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2" y="-1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4809 -0.21345 L 0.00382 -0.05596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6" y="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214282" y="1357298"/>
            <a:ext cx="8158162" cy="1828800"/>
          </a:xfrm>
          <a:solidFill>
            <a:schemeClr val="tx1">
              <a:lumMod val="85000"/>
            </a:schemeClr>
          </a:solidFill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54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/>
              </a:rPr>
              <a:t>Д…ПЛЫТЬ ДО БЕРЕГА</a:t>
            </a:r>
            <a:endParaRPr lang="ru-RU" sz="5400" cap="all" dirty="0">
              <a:solidFill>
                <a:schemeClr val="accent1">
                  <a:lumMod val="75000"/>
                </a:schemeClr>
              </a:solidFill>
              <a:effectLst>
                <a:outerShdw blurRad="127000" dist="200000" dir="27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1371600" y="3714752"/>
            <a:ext cx="1771640" cy="1369546"/>
          </a:xfrm>
          <a:noFill/>
          <a:ln/>
        </p:spPr>
        <p:txBody>
          <a:bodyPr>
            <a:normAutofit/>
          </a:bodyPr>
          <a:lstStyle/>
          <a:p>
            <a:pPr marL="0" indent="0" algn="ctr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5400" b="1" dirty="0" smtClean="0">
                <a:ln w="10541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cs typeface="Arial" pitchFamily="34" charset="0"/>
              </a:rPr>
              <a:t>А</a:t>
            </a:r>
            <a:endParaRPr lang="ru-RU" sz="5400" b="1" dirty="0">
              <a:ln w="10541" cmpd="sng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00364" y="3714752"/>
            <a:ext cx="1357322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latin typeface="+mn-lt"/>
              </a:rPr>
              <a:t>О</a:t>
            </a:r>
            <a:endParaRPr lang="ru-RU" sz="5400" b="1" dirty="0">
              <a:ln>
                <a:solidFill>
                  <a:srgbClr val="FF0000"/>
                </a:solidFill>
              </a:ln>
              <a:solidFill>
                <a:srgbClr val="FF0000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82 -0.01064 C -0.09305 -0.09574 -0.19375 -0.18039 -0.23298 -0.2139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0" y="-10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285720" y="1357298"/>
            <a:ext cx="8229600" cy="1828800"/>
          </a:xfrm>
          <a:solidFill>
            <a:schemeClr val="tx1">
              <a:lumMod val="85000"/>
            </a:schemeClr>
          </a:solidFill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800" cap="all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rPr>
              <a:t>П…ДПИСАТЬ ТЕТРАДЬ</a:t>
            </a:r>
            <a:endParaRPr lang="ru-RU" sz="4800" cap="all" dirty="0">
              <a:solidFill>
                <a:schemeClr val="accent1">
                  <a:lumMod val="75000"/>
                </a:schemeClr>
              </a:solidFill>
              <a:effectLst>
                <a:outerShdw blurRad="127000" dist="200000" dir="27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1371600" y="3786190"/>
            <a:ext cx="1271574" cy="1298108"/>
          </a:xfrm>
          <a:noFill/>
          <a:ln/>
        </p:spPr>
        <p:txBody>
          <a:bodyPr>
            <a:normAutofit/>
          </a:bodyPr>
          <a:lstStyle/>
          <a:p>
            <a:pPr marL="0" indent="0" algn="ctr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5400" b="1" dirty="0" smtClean="0">
                <a:ln w="10541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</a:rPr>
              <a:t>О</a:t>
            </a:r>
            <a:endParaRPr lang="ru-RU" sz="5400" b="1" dirty="0">
              <a:ln w="10541" cmpd="sng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00364" y="3929066"/>
            <a:ext cx="214314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0541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+mn-lt"/>
              </a:rPr>
              <a:t>А</a:t>
            </a:r>
            <a:endParaRPr lang="ru-RU" sz="5400" dirty="0">
              <a:ln w="10541" cmpd="sng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500034" y="1643050"/>
            <a:ext cx="8229600" cy="1828800"/>
          </a:xfrm>
          <a:solidFill>
            <a:schemeClr val="tx1">
              <a:lumMod val="85000"/>
            </a:schemeClr>
          </a:solidFill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8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/>
                <a:cs typeface="Arial" pitchFamily="34" charset="0"/>
              </a:rPr>
              <a:t>Н…ДРЕЗАТЬ ЛИСТ</a:t>
            </a:r>
            <a:endParaRPr lang="ru-RU" sz="48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1">
                  <a:lumMod val="7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85786" y="3857628"/>
            <a:ext cx="1214446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0541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+mn-lt"/>
              </a:rPr>
              <a:t>А</a:t>
            </a:r>
            <a:endParaRPr lang="ru-RU" sz="5400" dirty="0">
              <a:ln w="10541" cmpd="sng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14546" y="3857628"/>
            <a:ext cx="1285884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0541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+mn-lt"/>
              </a:rPr>
              <a:t>О</a:t>
            </a:r>
            <a:endParaRPr lang="ru-RU" sz="5400" dirty="0">
              <a:ln w="10541" cmpd="sng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1.55412E-6 L 0.14305 -0.1822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" y="-9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428596" y="1214422"/>
            <a:ext cx="8229600" cy="1828800"/>
          </a:xfrm>
          <a:solidFill>
            <a:schemeClr val="tx1">
              <a:lumMod val="85000"/>
            </a:schemeClr>
          </a:solidFill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800" cap="all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rPr>
              <a:t>Н…ЖАРИТЬ КАРТОФЕЛЬ</a:t>
            </a:r>
            <a:endParaRPr lang="ru-RU" sz="4800" cap="all" dirty="0">
              <a:solidFill>
                <a:schemeClr val="accent1">
                  <a:lumMod val="75000"/>
                </a:schemeClr>
              </a:solidFill>
              <a:effectLst>
                <a:outerShdw blurRad="127000" dist="200000" dir="27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1371600" y="3857628"/>
            <a:ext cx="1628764" cy="1226670"/>
          </a:xfrm>
          <a:noFill/>
          <a:ln/>
        </p:spPr>
        <p:txBody>
          <a:bodyPr>
            <a:normAutofit/>
          </a:bodyPr>
          <a:lstStyle/>
          <a:p>
            <a:pPr marL="0" indent="0" algn="ctr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5400" b="1" dirty="0" smtClean="0">
                <a:ln w="10541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</a:rPr>
              <a:t>О</a:t>
            </a:r>
            <a:endParaRPr lang="ru-RU" sz="5400" b="1" dirty="0">
              <a:ln w="10541" cmpd="sng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143240" y="4071942"/>
            <a:ext cx="1643074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0541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+mn-lt"/>
              </a:rPr>
              <a:t>А</a:t>
            </a:r>
            <a:endParaRPr lang="ru-RU" sz="5400" dirty="0">
              <a:ln w="10541" cmpd="sng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Прямоугольник 1"/>
          <p:cNvSpPr>
            <a:spLocks noChangeArrowheads="1"/>
          </p:cNvSpPr>
          <p:nvPr/>
        </p:nvSpPr>
        <p:spPr bwMode="auto">
          <a:xfrm>
            <a:off x="395288" y="1268413"/>
            <a:ext cx="8353425" cy="193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>
                <a:latin typeface="Times New Roman" pitchFamily="18" charset="0"/>
              </a:rPr>
              <a:t>Приставка - это часть основы, которая стоит перед корнем и служит для образования новых слов.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500034" y="1428736"/>
            <a:ext cx="8229600" cy="1828800"/>
          </a:xfrm>
          <a:solidFill>
            <a:schemeClr val="tx1">
              <a:lumMod val="85000"/>
            </a:schemeClr>
          </a:solidFill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800" cap="all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rPr>
              <a:t>П…ДЪЕХАТЬ К ДОМУ</a:t>
            </a:r>
            <a:endParaRPr lang="ru-RU" sz="4800" cap="all" dirty="0">
              <a:solidFill>
                <a:schemeClr val="accent1">
                  <a:lumMod val="75000"/>
                </a:schemeClr>
              </a:solidFill>
              <a:effectLst>
                <a:outerShdw blurRad="127000" dist="200000" dir="27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3786188" y="3714750"/>
            <a:ext cx="1214437" cy="1538288"/>
          </a:xfrm>
        </p:spPr>
        <p:txBody>
          <a:bodyPr/>
          <a:lstStyle/>
          <a:p>
            <a:pPr marL="0" indent="0" algn="ctr">
              <a:buFont typeface="Wingdings 2" pitchFamily="18" charset="2"/>
              <a:buNone/>
            </a:pPr>
            <a:r>
              <a:rPr lang="ru-RU" sz="5400" b="1" smtClean="0">
                <a:solidFill>
                  <a:srgbClr val="FF0000"/>
                </a:solidFill>
              </a:rPr>
              <a:t>А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57224" y="3786190"/>
            <a:ext cx="178595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0541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+mn-lt"/>
              </a:rPr>
              <a:t>О</a:t>
            </a:r>
            <a:endParaRPr lang="ru-RU" sz="5400" dirty="0">
              <a:ln w="10541" cmpd="sng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25208 -0.18895 " pathEditMode="relative" ptsTypes="AA">
                                      <p:cBhvr>
                                        <p:cTn id="6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000"/>
                            </p:stCondLst>
                            <p:childTnLst>
                              <p:par>
                                <p:cTn id="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5209 -0.18894 L -0.0474 0.15726 " pathEditMode="relative" rAng="0" ptsTypes="AA">
                                      <p:cBhvr>
                                        <p:cTn id="9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2" y="1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422030" y="1371600"/>
            <a:ext cx="8229600" cy="1828800"/>
          </a:xfrm>
          <a:solidFill>
            <a:schemeClr val="tx1">
              <a:lumMod val="85000"/>
            </a:schemeClr>
          </a:solidFill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8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/>
              </a:rPr>
              <a:t>…ТБРОСИТЬ В СТОРОНУ</a:t>
            </a:r>
            <a:endParaRPr lang="ru-RU" sz="4800" cap="all" dirty="0">
              <a:solidFill>
                <a:schemeClr val="accent1">
                  <a:lumMod val="75000"/>
                </a:schemeClr>
              </a:solidFill>
              <a:effectLst>
                <a:outerShdw blurRad="127000" dist="200000" dir="27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1371600" y="4214818"/>
            <a:ext cx="1271574" cy="1071570"/>
          </a:xfrm>
          <a:noFill/>
          <a:ln/>
        </p:spPr>
        <p:txBody>
          <a:bodyPr>
            <a:normAutofit/>
          </a:bodyPr>
          <a:lstStyle/>
          <a:p>
            <a:pPr marL="0" indent="0" algn="ctr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5400" b="1" dirty="0" smtClean="0">
                <a:ln w="10541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</a:rPr>
              <a:t>А</a:t>
            </a:r>
            <a:endParaRPr lang="ru-RU" sz="5400" dirty="0">
              <a:ln w="10541" cmpd="sng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42910" y="3786190"/>
            <a:ext cx="928694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0541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+mn-lt"/>
              </a:rPr>
              <a:t>О</a:t>
            </a:r>
            <a:endParaRPr lang="ru-RU" sz="5400" dirty="0">
              <a:ln w="10541" cmpd="sng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428596" y="1357298"/>
            <a:ext cx="8229600" cy="1828800"/>
          </a:xfrm>
          <a:solidFill>
            <a:schemeClr val="tx1">
              <a:lumMod val="85000"/>
            </a:schemeClr>
          </a:solidFill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800" cap="all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rPr>
              <a:t>…ПИСАТЬ СОБЫТИЯ</a:t>
            </a:r>
            <a:endParaRPr lang="ru-RU" sz="4800" cap="all" dirty="0">
              <a:solidFill>
                <a:schemeClr val="accent1">
                  <a:lumMod val="75000"/>
                </a:schemeClr>
              </a:solidFill>
              <a:effectLst>
                <a:outerShdw blurRad="127000" dist="200000" dir="27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1371600" y="3786190"/>
            <a:ext cx="1128698" cy="1298108"/>
          </a:xfrm>
          <a:noFill/>
          <a:ln/>
        </p:spPr>
        <p:txBody>
          <a:bodyPr>
            <a:normAutofit/>
          </a:bodyPr>
          <a:lstStyle/>
          <a:p>
            <a:pPr marL="0" indent="0" algn="ctr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5400" b="1" dirty="0" smtClean="0">
                <a:ln w="10541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</a:rPr>
              <a:t>А</a:t>
            </a:r>
            <a:endParaRPr lang="ru-RU" sz="5400" b="1" dirty="0">
              <a:ln w="10541" cmpd="sng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85786" y="4857760"/>
            <a:ext cx="1000132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0541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+mn-lt"/>
              </a:rPr>
              <a:t>О</a:t>
            </a:r>
            <a:endParaRPr lang="ru-RU" sz="5400" b="1" dirty="0">
              <a:ln w="10541" cmpd="sng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2.49769E-6 L 0.03767 -0.36771 " pathEditMode="relative" rAng="0" ptsTypes="AA">
                                      <p:cBhvr>
                                        <p:cTn id="6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" y="-1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1741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700338" y="2420938"/>
            <a:ext cx="3816350" cy="321627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dirty="0" smtClean="0"/>
              <a:t>Зачеркните  в каждом ряду «лишнее» слово.</a:t>
            </a:r>
            <a:r>
              <a:rPr lang="ru-RU" sz="4400" dirty="0" smtClean="0"/>
              <a:t/>
            </a:r>
            <a:br>
              <a:rPr lang="ru-RU" sz="4400" dirty="0" smtClean="0"/>
            </a:br>
            <a:endParaRPr lang="ru-RU" dirty="0"/>
          </a:p>
        </p:txBody>
      </p:sp>
      <p:sp>
        <p:nvSpPr>
          <p:cNvPr id="18434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ru-RU" smtClean="0"/>
              <a:t>1.Позолота, золотить, злой, золотой.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mtClean="0"/>
              <a:t>2.Серебриться, сердиться, серебро, серебряный.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mtClean="0"/>
              <a:t>3.Брынза, бронза, бронзовый, бронзовщик.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mtClean="0"/>
              <a:t>4.Камин, камень, окаменел, каменный.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mtClean="0"/>
              <a:t>5.Розарий, розочка, проза, роза.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dirty="0" smtClean="0"/>
              <a:t>Проверка.</a:t>
            </a:r>
            <a:endParaRPr lang="ru-RU" dirty="0"/>
          </a:p>
        </p:txBody>
      </p:sp>
      <p:sp>
        <p:nvSpPr>
          <p:cNvPr id="19458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ru-RU" smtClean="0"/>
              <a:t>1.Позолота, золотить, </a:t>
            </a:r>
            <a:r>
              <a:rPr lang="ru-RU" smtClean="0">
                <a:solidFill>
                  <a:srgbClr val="FF0000"/>
                </a:solidFill>
              </a:rPr>
              <a:t>злой</a:t>
            </a:r>
            <a:r>
              <a:rPr lang="ru-RU" smtClean="0"/>
              <a:t>, золотой.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mtClean="0"/>
              <a:t>2.Серебриться, </a:t>
            </a:r>
            <a:r>
              <a:rPr lang="ru-RU" smtClean="0">
                <a:solidFill>
                  <a:srgbClr val="FF0000"/>
                </a:solidFill>
              </a:rPr>
              <a:t>сердиться</a:t>
            </a:r>
            <a:r>
              <a:rPr lang="ru-RU" smtClean="0"/>
              <a:t>, серебро, серебряный.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mtClean="0"/>
              <a:t>3.</a:t>
            </a:r>
            <a:r>
              <a:rPr lang="ru-RU" smtClean="0">
                <a:solidFill>
                  <a:srgbClr val="FF0000"/>
                </a:solidFill>
              </a:rPr>
              <a:t>Брынза</a:t>
            </a:r>
            <a:r>
              <a:rPr lang="ru-RU" smtClean="0"/>
              <a:t>, бронза, бронзовый, бронзовщик.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mtClean="0"/>
              <a:t>4.</a:t>
            </a:r>
            <a:r>
              <a:rPr lang="ru-RU" smtClean="0">
                <a:solidFill>
                  <a:srgbClr val="FF0000"/>
                </a:solidFill>
              </a:rPr>
              <a:t>Камин</a:t>
            </a:r>
            <a:r>
              <a:rPr lang="ru-RU" smtClean="0"/>
              <a:t>, камень, окаменел, каменный.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mtClean="0"/>
              <a:t>5.Розарий, розочка, </a:t>
            </a:r>
            <a:r>
              <a:rPr lang="ru-RU" smtClean="0">
                <a:solidFill>
                  <a:srgbClr val="FF0000"/>
                </a:solidFill>
              </a:rPr>
              <a:t>проза</a:t>
            </a:r>
            <a:r>
              <a:rPr lang="ru-RU" smtClean="0"/>
              <a:t>, роза.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dirty="0" smtClean="0"/>
              <a:t>Проверка.</a:t>
            </a:r>
            <a:endParaRPr lang="ru-RU" dirty="0"/>
          </a:p>
        </p:txBody>
      </p:sp>
      <p:sp>
        <p:nvSpPr>
          <p:cNvPr id="20482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ru-RU" smtClean="0"/>
              <a:t>1.Позолота, золотить, золотой.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mtClean="0"/>
              <a:t>2.Серебриться, серебро, серебряный.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mtClean="0"/>
              <a:t>3.Бронза, бронзовый, бронзовщик.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mtClean="0"/>
              <a:t>4.Камень, окаменел, каменный.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mtClean="0"/>
              <a:t>5.Розарий, розочка, роза.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1506" name="Содержимое 2"/>
          <p:cNvSpPr>
            <a:spLocks noGrp="1"/>
          </p:cNvSpPr>
          <p:nvPr>
            <p:ph idx="1"/>
          </p:nvPr>
        </p:nvSpPr>
        <p:spPr>
          <a:xfrm>
            <a:off x="428625" y="1571625"/>
            <a:ext cx="8229600" cy="4708525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ru-RU" sz="6600" smtClean="0"/>
              <a:t>позолота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ru-RU" sz="6600" smtClean="0"/>
              <a:t>окаменел</a:t>
            </a:r>
          </a:p>
        </p:txBody>
      </p:sp>
      <p:sp>
        <p:nvSpPr>
          <p:cNvPr id="4" name="Фигура, имеющая форму буквы L 3"/>
          <p:cNvSpPr/>
          <p:nvPr/>
        </p:nvSpPr>
        <p:spPr>
          <a:xfrm rot="10800000">
            <a:off x="3000375" y="1857375"/>
            <a:ext cx="857250" cy="142875"/>
          </a:xfrm>
          <a:prstGeom prst="corner">
            <a:avLst>
              <a:gd name="adj1" fmla="val 10000"/>
              <a:gd name="adj2" fmla="val 644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" name="Фигура, имеющая форму буквы L 4"/>
          <p:cNvSpPr/>
          <p:nvPr/>
        </p:nvSpPr>
        <p:spPr>
          <a:xfrm rot="10800000">
            <a:off x="2928938" y="3071813"/>
            <a:ext cx="428625" cy="142875"/>
          </a:xfrm>
          <a:prstGeom prst="corner">
            <a:avLst>
              <a:gd name="adj1" fmla="val 10000"/>
              <a:gd name="adj2" fmla="val 644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542</TotalTime>
  <Words>499</Words>
  <Application>Microsoft Office PowerPoint</Application>
  <PresentationFormat>Экран (4:3)</PresentationFormat>
  <Paragraphs>189</Paragraphs>
  <Slides>42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Шаблон оформления</vt:lpstr>
      </vt:variant>
      <vt:variant>
        <vt:i4>2</vt:i4>
      </vt:variant>
      <vt:variant>
        <vt:lpstr>Заголовки слайдов</vt:lpstr>
      </vt:variant>
      <vt:variant>
        <vt:i4>42</vt:i4>
      </vt:variant>
    </vt:vector>
  </HeadingPairs>
  <TitlesOfParts>
    <vt:vector size="52" baseType="lpstr">
      <vt:lpstr>Arial</vt:lpstr>
      <vt:lpstr>Times New Roman</vt:lpstr>
      <vt:lpstr>Wingdings 2</vt:lpstr>
      <vt:lpstr>Wingdings</vt:lpstr>
      <vt:lpstr>Wingdings 3</vt:lpstr>
      <vt:lpstr>Calibri</vt:lpstr>
      <vt:lpstr>Arial Black</vt:lpstr>
      <vt:lpstr>Book Antiqua</vt:lpstr>
      <vt:lpstr>Апекс</vt:lpstr>
      <vt:lpstr>Апекс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Материал для работы в группах   Группа 1</vt:lpstr>
      <vt:lpstr>Слайд 27</vt:lpstr>
      <vt:lpstr>Слайд 28</vt:lpstr>
      <vt:lpstr>Слайд 29</vt:lpstr>
      <vt:lpstr>Материал для работы в группах   Группа 2</vt:lpstr>
      <vt:lpstr>Слайд 31</vt:lpstr>
      <vt:lpstr>Слайд 32</vt:lpstr>
      <vt:lpstr>Слайд 33</vt:lpstr>
      <vt:lpstr>Слайд 34</vt:lpstr>
      <vt:lpstr>Слайд 35</vt:lpstr>
      <vt:lpstr>Слайд 36</vt:lpstr>
      <vt:lpstr>Слайд 37</vt:lpstr>
      <vt:lpstr>Слайд 38</vt:lpstr>
      <vt:lpstr>Слайд 39</vt:lpstr>
      <vt:lpstr>Слайд 40</vt:lpstr>
      <vt:lpstr>Слайд 41</vt:lpstr>
      <vt:lpstr>Слайд 42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    висла тяжелая туча</dc:title>
  <cp:lastModifiedBy>AS</cp:lastModifiedBy>
  <cp:revision>114</cp:revision>
  <dcterms:modified xsi:type="dcterms:W3CDTF">2012-01-14T09:21:30Z</dcterms:modified>
</cp:coreProperties>
</file>