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95" r:id="rId2"/>
    <p:sldId id="308" r:id="rId3"/>
    <p:sldId id="309" r:id="rId4"/>
    <p:sldId id="293" r:id="rId5"/>
    <p:sldId id="272" r:id="rId6"/>
    <p:sldId id="296" r:id="rId7"/>
    <p:sldId id="271" r:id="rId8"/>
    <p:sldId id="330" r:id="rId9"/>
    <p:sldId id="270" r:id="rId10"/>
    <p:sldId id="334" r:id="rId11"/>
    <p:sldId id="298" r:id="rId12"/>
    <p:sldId id="297" r:id="rId13"/>
    <p:sldId id="261" r:id="rId14"/>
    <p:sldId id="331" r:id="rId15"/>
    <p:sldId id="319" r:id="rId16"/>
    <p:sldId id="320" r:id="rId17"/>
    <p:sldId id="321" r:id="rId18"/>
    <p:sldId id="324" r:id="rId19"/>
    <p:sldId id="323" r:id="rId20"/>
    <p:sldId id="276" r:id="rId21"/>
    <p:sldId id="299" r:id="rId22"/>
    <p:sldId id="300" r:id="rId23"/>
    <p:sldId id="311" r:id="rId24"/>
    <p:sldId id="301" r:id="rId25"/>
    <p:sldId id="282" r:id="rId26"/>
    <p:sldId id="325" r:id="rId27"/>
    <p:sldId id="326" r:id="rId28"/>
    <p:sldId id="310" r:id="rId29"/>
    <p:sldId id="327" r:id="rId30"/>
    <p:sldId id="285" r:id="rId31"/>
    <p:sldId id="328" r:id="rId32"/>
    <p:sldId id="286" r:id="rId33"/>
    <p:sldId id="332" r:id="rId34"/>
    <p:sldId id="289" r:id="rId35"/>
    <p:sldId id="335" r:id="rId36"/>
    <p:sldId id="336" r:id="rId37"/>
    <p:sldId id="337" r:id="rId38"/>
    <p:sldId id="329" r:id="rId39"/>
    <p:sldId id="287" r:id="rId40"/>
    <p:sldId id="307" r:id="rId41"/>
    <p:sldId id="305" r:id="rId42"/>
    <p:sldId id="333" r:id="rId43"/>
    <p:sldId id="303" r:id="rId44"/>
    <p:sldId id="306" r:id="rId45"/>
    <p:sldId id="314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9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9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9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9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9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9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9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9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9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81DEFF"/>
    <a:srgbClr val="FFCCFF"/>
    <a:srgbClr val="FFFF99"/>
    <a:srgbClr val="66FF99"/>
    <a:srgbClr val="00FFCC"/>
    <a:srgbClr val="99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C86603D-CDDD-4EDD-938B-DA049485BC61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0AE3AF5-C952-423E-8FCC-7198080ADC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E6BCF7-CB72-4663-A9A1-C9CB162222D9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A7B0ED6-C5B4-49AA-B106-DF020A8DC72C}" type="slidenum">
              <a:rPr lang="ru-RU" smtClean="0"/>
              <a:pPr/>
              <a:t>39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B88BC-95BA-4476-968A-2599F55EC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BEF33-E433-45F7-B9A3-F0E81E562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A646B-BB85-4EC1-8195-6945745FC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9C761-D2CB-4924-8C2F-B91BA01E5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3F96A-AA55-4AA3-9853-3F3EC8F2D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0DE48-B415-4E88-885F-CB89D2EDE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29BF1-F8F3-402E-BA18-AFF2CFA2C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42709-7105-4783-9E3E-576E91DD3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747C0-A0EF-41B2-B65C-92E91F8ECE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8323A-F601-400F-A52C-6F01C8235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ADCF8-9BAE-4FB5-8C18-4AFCEF8127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B93746B-94E7-44D2-838A-D36DEB1D8B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.MYCOMP.000\&#1056;&#1072;&#1073;&#1086;&#1095;&#1080;&#1081;%20&#1089;&#1090;&#1086;&#1083;\&#1055;&#1088;&#1077;&#1079;&#1077;&#1085;&#1090;&#1072;&#1094;&#1080;&#1103;\&#1087;&#1077;&#1089;&#1085;&#1103;%20&#1087;&#1072;&#1088;&#1086;&#1074;&#1086;&#1079;&#1080;&#1082;&#1072;.wma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Documents%20and%20Settings\Admin.MYCOMP.000\&#1056;&#1072;&#1073;&#1086;&#1095;&#1080;&#1081;%20&#1089;&#1090;&#1086;&#1083;\&#1055;&#1088;&#1077;&#1079;&#1077;&#1085;&#1090;&#1072;&#1094;&#1080;&#1103;\012.WAV" TargetMode="Externa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1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ishinginfo.ru/foto/fotoalbum/fotoalbum_single/FAID__2078/FID__4848/" TargetMode="External"/><Relationship Id="rId13" Type="http://schemas.openxmlformats.org/officeDocument/2006/relationships/hyperlink" Target="http://mikha-pirog.ya.ru/replies.xml?item_no=4841" TargetMode="External"/><Relationship Id="rId3" Type="http://schemas.openxmlformats.org/officeDocument/2006/relationships/hyperlink" Target="http://ru.picscdn.com/domain/pedsovet.org/" TargetMode="External"/><Relationship Id="rId7" Type="http://schemas.openxmlformats.org/officeDocument/2006/relationships/hyperlink" Target="http://www.karusel-toys.ru/catalog.php?division=976&amp;menu=48&amp;smenu=11&amp;page_item=6&amp;num_item=40&amp;style=2" TargetMode="External"/><Relationship Id="rId12" Type="http://schemas.openxmlformats.org/officeDocument/2006/relationships/hyperlink" Target="http://pavlograd.pl.ua/podcat.php?podcat=43" TargetMode="External"/><Relationship Id="rId17" Type="http://schemas.openxmlformats.org/officeDocument/2006/relationships/hyperlink" Target="http://www.fabrikaglamura.ru/forum/t4025,8-star-factory-3.htm" TargetMode="External"/><Relationship Id="rId2" Type="http://schemas.openxmlformats.org/officeDocument/2006/relationships/image" Target="../media/image2.jpeg"/><Relationship Id="rId16" Type="http://schemas.openxmlformats.org/officeDocument/2006/relationships/hyperlink" Target="http://www.afisha.ru/movie/photo/178706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900igr.net/kartinki/kosmos-gorod-transport/Transport-8.files/028-Poezd.html" TargetMode="External"/><Relationship Id="rId11" Type="http://schemas.openxmlformats.org/officeDocument/2006/relationships/hyperlink" Target="http://900igr.net/kartinki/skazki-i-igry/Pervoklassnik.files/031-Kogda-uchitel-zadaet-vopros-vsemu-klassu-i-ty-znaesh-pravilnyj-otvet.html" TargetMode="External"/><Relationship Id="rId5" Type="http://schemas.openxmlformats.org/officeDocument/2006/relationships/hyperlink" Target="http://bash-science.ru/goroda.html" TargetMode="External"/><Relationship Id="rId15" Type="http://schemas.openxmlformats.org/officeDocument/2006/relationships/hyperlink" Target="http://www.weblancer.net/users/Evgenija/portfolio/703075.html" TargetMode="External"/><Relationship Id="rId10" Type="http://schemas.openxmlformats.org/officeDocument/2006/relationships/hyperlink" Target="http://nedv-buy.ucoz.ru/index/podrobnaja_karta_rb_respubliki_bashkortostan_s_granicami_rajonov_goroda_dorogi_naselennye_punkty/0-6" TargetMode="External"/><Relationship Id="rId4" Type="http://schemas.openxmlformats.org/officeDocument/2006/relationships/hyperlink" Target="http://blogs.mail.ru/mail/bugr_1980/3F0AC924CC01B1A7.html" TargetMode="External"/><Relationship Id="rId9" Type="http://schemas.openxmlformats.org/officeDocument/2006/relationships/hyperlink" Target="http://bashturist.ru/?keywords=89&amp;s=5" TargetMode="External"/><Relationship Id="rId14" Type="http://schemas.openxmlformats.org/officeDocument/2006/relationships/hyperlink" Target="http://www.instructables.com/id/Match-Protector-Save-your-Fingers-from-burns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Documents%20and%20Settings\Admin.MYCOMP.000\&#1056;&#1072;&#1073;&#1086;&#1095;&#1080;&#1081;%20&#1089;&#1090;&#1086;&#1083;\&#1055;&#1088;&#1077;&#1079;&#1077;&#1085;&#1090;&#1072;&#1094;&#1080;&#1103;\012.WAV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642918"/>
            <a:ext cx="4543427" cy="1214437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класс.</a:t>
            </a:r>
          </a:p>
          <a:p>
            <a:pPr eaLnBrk="1" hangingPunct="1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Презентацию составила</a:t>
            </a:r>
          </a:p>
          <a:p>
            <a:pPr eaLnBrk="1" hangingPunct="1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 МОБУ СОШ № 3 г.Белорецк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Сучкова Светлана</a:t>
            </a:r>
          </a:p>
          <a:p>
            <a:pPr eaLnBrk="1" hangingPunct="1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Александровна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235-826-724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Documents and Settings\Admin.MYCOMP.000\Мои документы\Мои рисунки\bashk_300-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290" y="3143248"/>
            <a:ext cx="3214710" cy="371475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214282" y="214290"/>
            <a:ext cx="2857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540 000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488" y="214290"/>
            <a:ext cx="6286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500000 + 40000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285860"/>
            <a:ext cx="2857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420 000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488" y="1285860"/>
            <a:ext cx="6286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400000 + 20000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429264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1 430 000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8794" y="4000504"/>
            <a:ext cx="32861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1640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6380" y="4000504"/>
            <a:ext cx="32861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1586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4810" y="3929066"/>
            <a:ext cx="32861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6" name="Rectangle 30"/>
          <p:cNvSpPr>
            <a:spLocks noChangeArrowheads="1"/>
          </p:cNvSpPr>
          <p:nvPr/>
        </p:nvSpPr>
        <p:spPr bwMode="auto">
          <a:xfrm>
            <a:off x="7143768" y="2357430"/>
            <a:ext cx="1643073" cy="135732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0" name="AutoShape 22"/>
          <p:cNvSpPr>
            <a:spLocks noChangeArrowheads="1"/>
          </p:cNvSpPr>
          <p:nvPr/>
        </p:nvSpPr>
        <p:spPr bwMode="auto">
          <a:xfrm>
            <a:off x="5000628" y="2428868"/>
            <a:ext cx="1928826" cy="13684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16398" name="Oval 20"/>
          <p:cNvSpPr>
            <a:spLocks noChangeArrowheads="1"/>
          </p:cNvSpPr>
          <p:nvPr/>
        </p:nvSpPr>
        <p:spPr bwMode="auto">
          <a:xfrm>
            <a:off x="2786050" y="2428868"/>
            <a:ext cx="1584325" cy="1500198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9" name="Oval 4"/>
          <p:cNvSpPr>
            <a:spLocks noChangeArrowheads="1"/>
          </p:cNvSpPr>
          <p:nvPr/>
        </p:nvSpPr>
        <p:spPr bwMode="auto">
          <a:xfrm>
            <a:off x="7143750" y="357188"/>
            <a:ext cx="1584325" cy="1511300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4" name="Rectangle 28"/>
          <p:cNvSpPr>
            <a:spLocks noChangeArrowheads="1"/>
          </p:cNvSpPr>
          <p:nvPr/>
        </p:nvSpPr>
        <p:spPr bwMode="auto">
          <a:xfrm>
            <a:off x="5143504" y="428604"/>
            <a:ext cx="1654175" cy="1368425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0" y="0"/>
            <a:ext cx="2357438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87" name="AutoShape 2"/>
          <p:cNvSpPr>
            <a:spLocks noChangeArrowheads="1"/>
          </p:cNvSpPr>
          <p:nvPr/>
        </p:nvSpPr>
        <p:spPr bwMode="auto">
          <a:xfrm>
            <a:off x="2643188" y="357188"/>
            <a:ext cx="1946275" cy="13684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57150">
            <a:solidFill>
              <a:srgbClr val="00206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2786050" y="4500570"/>
            <a:ext cx="1657346" cy="1366838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Oval 10"/>
          <p:cNvSpPr>
            <a:spLocks noChangeArrowheads="1"/>
          </p:cNvSpPr>
          <p:nvPr/>
        </p:nvSpPr>
        <p:spPr bwMode="auto">
          <a:xfrm>
            <a:off x="3357563" y="928688"/>
            <a:ext cx="503237" cy="5048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1" name="AutoShape 11"/>
          <p:cNvSpPr>
            <a:spLocks noChangeArrowheads="1"/>
          </p:cNvSpPr>
          <p:nvPr/>
        </p:nvSpPr>
        <p:spPr bwMode="auto">
          <a:xfrm>
            <a:off x="5643563" y="785813"/>
            <a:ext cx="625475" cy="504825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2" name="Line 12"/>
          <p:cNvSpPr>
            <a:spLocks noChangeShapeType="1"/>
          </p:cNvSpPr>
          <p:nvPr/>
        </p:nvSpPr>
        <p:spPr bwMode="auto">
          <a:xfrm>
            <a:off x="3571875" y="1714500"/>
            <a:ext cx="0" cy="503238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3" name="Line 13"/>
          <p:cNvSpPr>
            <a:spLocks noChangeShapeType="1"/>
          </p:cNvSpPr>
          <p:nvPr/>
        </p:nvSpPr>
        <p:spPr bwMode="auto">
          <a:xfrm>
            <a:off x="3214688" y="1714500"/>
            <a:ext cx="0" cy="503238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4" name="Line 14"/>
          <p:cNvSpPr>
            <a:spLocks noChangeShapeType="1"/>
          </p:cNvSpPr>
          <p:nvPr/>
        </p:nvSpPr>
        <p:spPr bwMode="auto">
          <a:xfrm>
            <a:off x="3929063" y="1714500"/>
            <a:ext cx="0" cy="503238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5" name="Line 15"/>
          <p:cNvSpPr>
            <a:spLocks noChangeShapeType="1"/>
          </p:cNvSpPr>
          <p:nvPr/>
        </p:nvSpPr>
        <p:spPr bwMode="auto">
          <a:xfrm>
            <a:off x="5643563" y="1785938"/>
            <a:ext cx="0" cy="503237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6" name="Line 16"/>
          <p:cNvSpPr>
            <a:spLocks noChangeShapeType="1"/>
          </p:cNvSpPr>
          <p:nvPr/>
        </p:nvSpPr>
        <p:spPr bwMode="auto">
          <a:xfrm>
            <a:off x="6286500" y="1785938"/>
            <a:ext cx="0" cy="503237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7" name="Line 19"/>
          <p:cNvSpPr>
            <a:spLocks noChangeShapeType="1"/>
          </p:cNvSpPr>
          <p:nvPr/>
        </p:nvSpPr>
        <p:spPr bwMode="auto">
          <a:xfrm>
            <a:off x="7929563" y="1857375"/>
            <a:ext cx="0" cy="43180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9" name="Line 21"/>
          <p:cNvSpPr>
            <a:spLocks noChangeShapeType="1"/>
          </p:cNvSpPr>
          <p:nvPr/>
        </p:nvSpPr>
        <p:spPr bwMode="auto">
          <a:xfrm>
            <a:off x="3357554" y="3929066"/>
            <a:ext cx="0" cy="43180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1" name="Line 24"/>
          <p:cNvSpPr>
            <a:spLocks noChangeShapeType="1"/>
          </p:cNvSpPr>
          <p:nvPr/>
        </p:nvSpPr>
        <p:spPr bwMode="auto">
          <a:xfrm>
            <a:off x="3786182" y="3929066"/>
            <a:ext cx="0" cy="43180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2" name="AutoShape 25"/>
          <p:cNvSpPr>
            <a:spLocks noChangeArrowheads="1"/>
          </p:cNvSpPr>
          <p:nvPr/>
        </p:nvSpPr>
        <p:spPr bwMode="auto">
          <a:xfrm>
            <a:off x="3286116" y="2928934"/>
            <a:ext cx="627063" cy="500066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3" name="Line 27"/>
          <p:cNvSpPr>
            <a:spLocks noChangeShapeType="1"/>
          </p:cNvSpPr>
          <p:nvPr/>
        </p:nvSpPr>
        <p:spPr bwMode="auto">
          <a:xfrm>
            <a:off x="6000750" y="3786188"/>
            <a:ext cx="0" cy="503237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5" name="Oval 29"/>
          <p:cNvSpPr>
            <a:spLocks noChangeArrowheads="1"/>
          </p:cNvSpPr>
          <p:nvPr/>
        </p:nvSpPr>
        <p:spPr bwMode="auto">
          <a:xfrm>
            <a:off x="7715272" y="2714620"/>
            <a:ext cx="574675" cy="576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7" name="Oval 31"/>
          <p:cNvSpPr>
            <a:spLocks noChangeArrowheads="1"/>
          </p:cNvSpPr>
          <p:nvPr/>
        </p:nvSpPr>
        <p:spPr bwMode="auto">
          <a:xfrm>
            <a:off x="5214942" y="4357694"/>
            <a:ext cx="1584325" cy="1511300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8" name="Line 32"/>
          <p:cNvSpPr>
            <a:spLocks noChangeShapeType="1"/>
          </p:cNvSpPr>
          <p:nvPr/>
        </p:nvSpPr>
        <p:spPr bwMode="auto">
          <a:xfrm>
            <a:off x="7572396" y="3714752"/>
            <a:ext cx="0" cy="503238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9" name="Line 33"/>
          <p:cNvSpPr>
            <a:spLocks noChangeShapeType="1"/>
          </p:cNvSpPr>
          <p:nvPr/>
        </p:nvSpPr>
        <p:spPr bwMode="auto">
          <a:xfrm>
            <a:off x="7929563" y="3714750"/>
            <a:ext cx="0" cy="503238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0" name="Line 34"/>
          <p:cNvSpPr>
            <a:spLocks noChangeShapeType="1"/>
          </p:cNvSpPr>
          <p:nvPr/>
        </p:nvSpPr>
        <p:spPr bwMode="auto">
          <a:xfrm>
            <a:off x="8286750" y="3714750"/>
            <a:ext cx="0" cy="503238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1" name="Line 35"/>
          <p:cNvSpPr>
            <a:spLocks noChangeShapeType="1"/>
          </p:cNvSpPr>
          <p:nvPr/>
        </p:nvSpPr>
        <p:spPr bwMode="auto">
          <a:xfrm>
            <a:off x="3571868" y="5857892"/>
            <a:ext cx="0" cy="503238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2" name="Line 36"/>
          <p:cNvSpPr>
            <a:spLocks noChangeShapeType="1"/>
          </p:cNvSpPr>
          <p:nvPr/>
        </p:nvSpPr>
        <p:spPr bwMode="auto">
          <a:xfrm>
            <a:off x="6357938" y="5786438"/>
            <a:ext cx="0" cy="503237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3" name="Line 37"/>
          <p:cNvSpPr>
            <a:spLocks noChangeShapeType="1"/>
          </p:cNvSpPr>
          <p:nvPr/>
        </p:nvSpPr>
        <p:spPr bwMode="auto">
          <a:xfrm>
            <a:off x="5643563" y="5786438"/>
            <a:ext cx="0" cy="503237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4" name="Line 38"/>
          <p:cNvSpPr>
            <a:spLocks noChangeShapeType="1"/>
          </p:cNvSpPr>
          <p:nvPr/>
        </p:nvSpPr>
        <p:spPr bwMode="auto">
          <a:xfrm>
            <a:off x="6000750" y="5857875"/>
            <a:ext cx="0" cy="503238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5" name="Oval 39"/>
          <p:cNvSpPr>
            <a:spLocks noChangeArrowheads="1"/>
          </p:cNvSpPr>
          <p:nvPr/>
        </p:nvSpPr>
        <p:spPr bwMode="auto">
          <a:xfrm>
            <a:off x="5715008" y="4786322"/>
            <a:ext cx="576263" cy="576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6" name="Text Box 40"/>
          <p:cNvSpPr txBox="1">
            <a:spLocks noChangeArrowheads="1"/>
          </p:cNvSpPr>
          <p:nvPr/>
        </p:nvSpPr>
        <p:spPr bwMode="auto">
          <a:xfrm>
            <a:off x="7500938" y="4357688"/>
            <a:ext cx="12684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?</a:t>
            </a:r>
          </a:p>
        </p:txBody>
      </p:sp>
      <p:sp>
        <p:nvSpPr>
          <p:cNvPr id="32" name="AutoShape 22"/>
          <p:cNvSpPr>
            <a:spLocks noChangeArrowheads="1"/>
          </p:cNvSpPr>
          <p:nvPr/>
        </p:nvSpPr>
        <p:spPr bwMode="auto">
          <a:xfrm>
            <a:off x="7000892" y="4357694"/>
            <a:ext cx="1928826" cy="13684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33" name="AutoShape 25"/>
          <p:cNvSpPr>
            <a:spLocks noChangeArrowheads="1"/>
          </p:cNvSpPr>
          <p:nvPr/>
        </p:nvSpPr>
        <p:spPr bwMode="auto">
          <a:xfrm>
            <a:off x="7643813" y="4857750"/>
            <a:ext cx="627062" cy="504825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" name="Line 24"/>
          <p:cNvSpPr>
            <a:spLocks noChangeShapeType="1"/>
          </p:cNvSpPr>
          <p:nvPr/>
        </p:nvSpPr>
        <p:spPr bwMode="auto">
          <a:xfrm>
            <a:off x="8215313" y="5715000"/>
            <a:ext cx="0" cy="43180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Line 24"/>
          <p:cNvSpPr>
            <a:spLocks noChangeShapeType="1"/>
          </p:cNvSpPr>
          <p:nvPr/>
        </p:nvSpPr>
        <p:spPr bwMode="auto">
          <a:xfrm>
            <a:off x="7643813" y="5715000"/>
            <a:ext cx="0" cy="43180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1" name="Oval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285728"/>
            <a:ext cx="1584325" cy="1511300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22" name="Line 15"/>
          <p:cNvSpPr>
            <a:spLocks noChangeShapeType="1"/>
          </p:cNvSpPr>
          <p:nvPr/>
        </p:nvSpPr>
        <p:spPr bwMode="auto">
          <a:xfrm>
            <a:off x="857250" y="1785938"/>
            <a:ext cx="0" cy="503237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3" name="Line 15"/>
          <p:cNvSpPr>
            <a:spLocks noChangeShapeType="1"/>
          </p:cNvSpPr>
          <p:nvPr/>
        </p:nvSpPr>
        <p:spPr bwMode="auto">
          <a:xfrm>
            <a:off x="1285875" y="1785938"/>
            <a:ext cx="0" cy="503237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4" name="AutoShape 25"/>
          <p:cNvSpPr>
            <a:spLocks noChangeArrowheads="1"/>
          </p:cNvSpPr>
          <p:nvPr/>
        </p:nvSpPr>
        <p:spPr bwMode="auto">
          <a:xfrm>
            <a:off x="785786" y="714356"/>
            <a:ext cx="627062" cy="504825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25" name="Rectangle 3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57158" y="4429132"/>
            <a:ext cx="1658938" cy="135732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16426" name="Line 35"/>
          <p:cNvSpPr>
            <a:spLocks noChangeShapeType="1"/>
          </p:cNvSpPr>
          <p:nvPr/>
        </p:nvSpPr>
        <p:spPr bwMode="auto">
          <a:xfrm>
            <a:off x="1214414" y="5786454"/>
            <a:ext cx="0" cy="503238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7" name="AutoShape 25"/>
          <p:cNvSpPr>
            <a:spLocks noChangeArrowheads="1"/>
          </p:cNvSpPr>
          <p:nvPr/>
        </p:nvSpPr>
        <p:spPr bwMode="auto">
          <a:xfrm>
            <a:off x="857224" y="4786322"/>
            <a:ext cx="627062" cy="504825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16428" name="Line 35"/>
          <p:cNvSpPr>
            <a:spLocks noChangeShapeType="1"/>
          </p:cNvSpPr>
          <p:nvPr/>
        </p:nvSpPr>
        <p:spPr bwMode="auto">
          <a:xfrm>
            <a:off x="1500166" y="5786454"/>
            <a:ext cx="0" cy="503238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9" name="Line 35"/>
          <p:cNvSpPr>
            <a:spLocks noChangeShapeType="1"/>
          </p:cNvSpPr>
          <p:nvPr/>
        </p:nvSpPr>
        <p:spPr bwMode="auto">
          <a:xfrm>
            <a:off x="928662" y="5786454"/>
            <a:ext cx="0" cy="503238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30" name="AutoShape 2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14282" y="2357430"/>
            <a:ext cx="1928826" cy="13684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16431" name="Line 24"/>
          <p:cNvSpPr>
            <a:spLocks noChangeShapeType="1"/>
          </p:cNvSpPr>
          <p:nvPr/>
        </p:nvSpPr>
        <p:spPr bwMode="auto">
          <a:xfrm>
            <a:off x="1357290" y="3714752"/>
            <a:ext cx="0" cy="43180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32" name="Line 24"/>
          <p:cNvSpPr>
            <a:spLocks noChangeShapeType="1"/>
          </p:cNvSpPr>
          <p:nvPr/>
        </p:nvSpPr>
        <p:spPr bwMode="auto">
          <a:xfrm>
            <a:off x="928688" y="3714750"/>
            <a:ext cx="0" cy="43180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33" name="AutoShape 25"/>
          <p:cNvSpPr>
            <a:spLocks noChangeArrowheads="1"/>
          </p:cNvSpPr>
          <p:nvPr/>
        </p:nvSpPr>
        <p:spPr bwMode="auto">
          <a:xfrm>
            <a:off x="857224" y="2928934"/>
            <a:ext cx="627062" cy="504825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1500174"/>
            <a:ext cx="7715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единицы длины вы уже знаете? Назовите их в порядке увеличения.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857628"/>
            <a:ext cx="1928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мм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3857628"/>
            <a:ext cx="1928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3857628"/>
            <a:ext cx="1928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дм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15140" y="3857628"/>
            <a:ext cx="1928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928926" y="3286124"/>
            <a:ext cx="58578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1м =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дм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1500174"/>
            <a:ext cx="2786050" cy="5357826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571472" y="3286124"/>
            <a:ext cx="228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8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285720" y="1643050"/>
            <a:ext cx="264318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</a:t>
            </a:r>
            <a:endParaRPr lang="ru-RU" sz="8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0" y="4857760"/>
            <a:ext cx="314325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1000  </a:t>
            </a:r>
            <a:endParaRPr lang="ru-RU" sz="8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1500174"/>
            <a:ext cx="2786050" cy="5357826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571472" y="3286124"/>
            <a:ext cx="228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8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285720" y="1643050"/>
            <a:ext cx="264318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</a:t>
            </a:r>
            <a:endParaRPr lang="ru-RU" sz="8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0" y="4857760"/>
            <a:ext cx="314325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1000  </a:t>
            </a:r>
            <a:endParaRPr lang="ru-RU" sz="8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3286124"/>
            <a:ext cx="58578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1м =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см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1500174"/>
            <a:ext cx="2786050" cy="5357826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571472" y="3286124"/>
            <a:ext cx="228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8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214282" y="1714488"/>
            <a:ext cx="271462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</a:t>
            </a:r>
            <a:endParaRPr lang="ru-RU" sz="8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0" y="4857760"/>
            <a:ext cx="31432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1000  </a:t>
            </a:r>
            <a:endParaRPr lang="ru-RU" sz="8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3286124"/>
            <a:ext cx="58578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1м =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мм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2786058"/>
            <a:ext cx="4605236" cy="132343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Молодец!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501090" y="6143644"/>
            <a:ext cx="428628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2786058"/>
            <a:ext cx="4622997" cy="132343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Подумай!</a:t>
            </a: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429652" y="6000768"/>
            <a:ext cx="357216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500063" y="1595438"/>
            <a:ext cx="7929562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Единицы длины. Километр.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УМК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«Школа России». Моро М.И.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Цели: </a:t>
            </a:r>
          </a:p>
          <a:p>
            <a:pPr>
              <a:buFont typeface="Arial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формирование умений выражать длину в заданных единицах (м→км, км →м); сравнивать предметы по длине; решать текстовые задачи, содержащие единицы длины; отработка вычислительных навыков;</a:t>
            </a:r>
          </a:p>
          <a:p>
            <a:pPr>
              <a:buFont typeface="Arial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развитие образного и логического мышления и воображения; </a:t>
            </a:r>
          </a:p>
          <a:p>
            <a:pPr>
              <a:buFont typeface="Arial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воспитание интереса к математике, стремления использовать математические знания в повседневной жизни;</a:t>
            </a:r>
          </a:p>
          <a:p>
            <a:pPr>
              <a:buFont typeface="Arial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формирование навыков самостоятельной индивидуальной и коллективной работы: взаимоконтроля и самопроверки, обсуждения информации, планирования познавательной деятельности и самооценки.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0" y="450057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мм </a:t>
            </a:r>
            <a:r>
              <a:rPr lang="en-US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&lt;</a:t>
            </a:r>
            <a:r>
              <a:rPr lang="ru-RU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80мм</a:t>
            </a:r>
            <a:r>
              <a:rPr lang="en-US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&gt;</a:t>
            </a:r>
            <a:r>
              <a:rPr lang="en-US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50мм</a:t>
            </a:r>
            <a:r>
              <a:rPr lang="en-US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214414" y="2143116"/>
            <a:ext cx="700090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en-US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CD     MK </a:t>
            </a:r>
            <a:endParaRPr lang="ru-RU" sz="72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28625" y="3357563"/>
            <a:ext cx="7929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см </a:t>
            </a:r>
            <a:r>
              <a:rPr lang="en-US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8 см</a:t>
            </a:r>
            <a:r>
              <a:rPr lang="en-US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sz="72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en-US" sz="72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1928802"/>
            <a:ext cx="785812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&lt;</a:t>
            </a:r>
            <a:endParaRPr lang="ru-RU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4942" y="1928802"/>
            <a:ext cx="785812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&gt;</a:t>
            </a:r>
            <a:endParaRPr lang="ru-RU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6" y="3286124"/>
            <a:ext cx="714375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&lt;</a:t>
            </a:r>
            <a:endParaRPr lang="ru-RU" sz="8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5572132" y="2143116"/>
            <a:ext cx="714375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&lt; </a:t>
            </a:r>
            <a:r>
              <a:rPr lang="ru-RU" sz="8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8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1571625"/>
            <a:ext cx="8286750" cy="928688"/>
          </a:xfrm>
        </p:spPr>
        <p:txBody>
          <a:bodyPr/>
          <a:lstStyle/>
          <a:p>
            <a:pPr>
              <a:defRPr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Работа в парах.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2500306"/>
            <a:ext cx="7000875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620 </a:t>
            </a: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      </a:t>
            </a:r>
            <a:r>
              <a:rPr lang="ru-RU" sz="66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</a:t>
            </a: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620мм =       см</a:t>
            </a:r>
          </a:p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620дм =       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00562" y="2500306"/>
            <a:ext cx="1428750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62  </a:t>
            </a:r>
          </a:p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62</a:t>
            </a:r>
          </a:p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071678"/>
            <a:ext cx="8715375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756 =     </a:t>
            </a:r>
            <a:r>
              <a:rPr lang="ru-RU" sz="66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</a:t>
            </a: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ед.</a:t>
            </a:r>
          </a:p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756мм =     см     мм</a:t>
            </a:r>
          </a:p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756дм =     м       дм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57950" y="2071678"/>
            <a:ext cx="1428750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 </a:t>
            </a:r>
          </a:p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43306" y="2071678"/>
            <a:ext cx="1428750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  </a:t>
            </a:r>
          </a:p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</a:t>
            </a:r>
          </a:p>
          <a:p>
            <a:pPr>
              <a:defRPr/>
            </a:pP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63" y="4929188"/>
            <a:ext cx="607218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Молодцы!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25" y="500063"/>
            <a:ext cx="7286625" cy="3046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</a:t>
            </a:r>
            <a:r>
              <a:rPr lang="ru-RU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</a:t>
            </a:r>
            <a:r>
              <a:rPr lang="ru-RU" b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</a:t>
            </a:r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</a:t>
            </a:r>
            <a:r>
              <a:rPr lang="ru-RU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</a:t>
            </a:r>
            <a:r>
              <a:rPr lang="ru-RU" b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</a:t>
            </a:r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</a:t>
            </a:r>
            <a:r>
              <a:rPr lang="ru-RU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</a:t>
            </a:r>
            <a:r>
              <a:rPr lang="ru-RU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</a:t>
            </a:r>
          </a:p>
        </p:txBody>
      </p:sp>
      <p:pic>
        <p:nvPicPr>
          <p:cNvPr id="38916" name="Picture 4" descr="C:\Documents and Settings\Admin.MYCOMP.000\Мои документы\Мои рисунки\1297620757_parovozik-iz-romashkova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18613" y="4572000"/>
            <a:ext cx="22828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песня паровозик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14313" y="6357938"/>
            <a:ext cx="500062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97 -0.00857 L -0.99531 -0.01898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9532 -0.01898 L -1.00313 -0.55393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0313 -0.55393 L -0.22344 -0.54328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12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514 -0.33673 C -0.29288 -0.13021 -0.44063 -0.00139 -0.60434 -0.00139 C -0.76788 -0.00139 -0.91563 -0.13021 -1.01424 -0.33673 C -0.91563 -0.54279 -0.76788 -0.67276 -0.60434 -0.67276 C -0.44063 -0.67276 -0.29288 -0.54279 -0.19514 -0.33673 Z " pathEditMode="relative" rAng="10800000" ptsTypes="fffff">
                                      <p:cBhvr>
                                        <p:cTn id="24" dur="3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514 -0.33719 L -0.6283 -0.33696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0"/>
                            </p:stCondLst>
                            <p:childTnLst>
                              <p:par>
                                <p:cTn id="29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0"/>
                            </p:stCondLst>
                            <p:childTnLst>
                              <p:par>
                                <p:cTn id="32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3003 -0.33727 C -1.03003 -0.52731 -0.93698 -0.67268 -0.82361 -0.67268 C -0.7066 -0.67268 -0.61285 -0.52731 -0.61285 -0.33727 C -0.61285 -0.14722 -0.51979 -0.00162 -0.4026 -0.00162 C -0.28923 -0.00162 -0.19531 -0.14722 -0.19531 -0.33727 " pathEditMode="relative" rAng="0" ptsTypes="fffff">
                                      <p:cBhvr>
                                        <p:cTn id="33" dur="3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0"/>
                            </p:stCondLst>
                            <p:childTnLst>
                              <p:par>
                                <p:cTn id="35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514 -0.33681 C -0.19514 -0.14676 -0.28785 -0.00185 -0.40157 -0.00185 C -0.51875 -0.00185 -0.61198 -0.14676 -0.61198 -0.33681 C -0.61198 -0.52593 -0.70539 -0.67153 -0.8224 -0.67153 C -0.93611 -0.67153 -1.02969 -0.52593 -1.02969 -0.33681 " pathEditMode="relative" rAng="10800000" ptsTypes="fffff">
                                      <p:cBhvr>
                                        <p:cTn id="36" dur="3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9844 -0.43964 C -0.97865 -0.45653 -0.90868 -0.47341 -0.88455 -0.47341 C -0.72969 -0.47341 -0.57031 -0.20583 -0.57031 0.06174 C -0.57031 -0.07332 -0.4908 -0.20583 -0.41545 -0.20583 C -0.33594 -0.20583 -0.26077 -0.07123 -0.26077 0.06174 C -0.26077 -0.00486 -0.22101 -0.07332 -0.18108 -0.07332 C -0.14132 -0.07332 -0.10156 -0.00671 -0.10156 0.06174 C -0.10156 0.02752 -0.0816 -0.00486 -0.06181 -0.00486 C -0.04184 -0.00486 -0.02205 0.02937 -0.02205 0.06174 C -0.02205 0.0444 -0.01163 0.02752 -0.00209 0.02752 C 0.0033 0.02752 0.01771 0.0444 0.01771 0.06174 C 0.01771 0.05296 0.02309 0.0444 0.0283 0.0444 C 0.0283 0.04671 0.03871 0.05296 0.03871 0.06174 C 0.03871 0.05689 0.03871 0.05296 0.04375 0.05296 C 0.04375 0.05504 0.04896 0.05735 0.04896 0.06174 C 0.04896 0.0592 0.04896 0.05689 0.04896 0.05504 C 0.05416 0.05504 0.05416 0.05735 0.05416 0.05966 C 0.05937 0.05966 0.05937 0.05735 0.05937 0.05504 C 0.06475 0.05504 0.06475 0.05735 0.06475 0.05966 " pathEditMode="relative" rAng="0" ptsTypes="fffffffffffffffffff">
                                      <p:cBhvr>
                                        <p:cTn id="39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2" y="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C:\Documents and Settings\Admin.MYCOMP.000\Мои документы\Мои рисунки\d63a91c731c098ca797c380bdb788f96_600.jpg"/>
          <p:cNvPicPr>
            <a:picLocks noChangeAspect="1" noChangeArrowheads="1"/>
          </p:cNvPicPr>
          <p:nvPr/>
        </p:nvPicPr>
        <p:blipFill>
          <a:blip r:embed="rId3"/>
          <a:srcRect r="-3574" b="-6897"/>
          <a:stretch>
            <a:fillRect/>
          </a:stretch>
        </p:blipFill>
        <p:spPr bwMode="auto">
          <a:xfrm rot="-626762">
            <a:off x="1184275" y="4170363"/>
            <a:ext cx="20716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C:\Documents and Settings\Admin.MYCOMP.000\Мои документы\Мои рисунки\spichka-new.jpg"/>
          <p:cNvPicPr>
            <a:picLocks noChangeAspect="1" noChangeArrowheads="1"/>
          </p:cNvPicPr>
          <p:nvPr/>
        </p:nvPicPr>
        <p:blipFill>
          <a:blip r:embed="rId4"/>
          <a:srcRect t="75539" b="13300"/>
          <a:stretch>
            <a:fillRect/>
          </a:stretch>
        </p:blipFill>
        <p:spPr bwMode="auto">
          <a:xfrm rot="-2005026">
            <a:off x="5191125" y="5195888"/>
            <a:ext cx="362902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" descr="C:\Documents and Settings\Admin.MYCOMP.000\Мои документы\Мои рисунки\plastikovye-okna-i-konditsionery_34944481_1_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88" y="1571625"/>
            <a:ext cx="3786187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-1500230" y="3643314"/>
          <a:ext cx="4500594" cy="3214686"/>
        </p:xfrm>
        <a:graphic>
          <a:graphicData uri="http://schemas.openxmlformats.org/presentationml/2006/ole">
            <p:oleObj spid="_x0000_s2050" name="CorelDRAW CMX" r:id="rId4" imgW="8496360" imgH="4178520" progId="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85875" y="-285750"/>
            <a:ext cx="6929438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Километр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7224" y="1214422"/>
            <a:ext cx="7500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км = 1000м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214422"/>
            <a:ext cx="7500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км = 1000м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483" y="2643182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Сколько метров в 3 км?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429000"/>
            <a:ext cx="8072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Сколько метров в 5 км?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4214818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Сколько метров в 10 км?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72264" y="2643182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3000 м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2264" y="3429000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5000 м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596" y="5072074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10 000 м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214422"/>
            <a:ext cx="7500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км = 1000м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483" y="2643182"/>
            <a:ext cx="7858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 станции «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Смекалкино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проехали 20 000 метров. Сколько это километров?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5000636"/>
            <a:ext cx="6143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20 000 м = 20 км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214422"/>
            <a:ext cx="7500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км = 1000м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483" y="2643182"/>
            <a:ext cx="7858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 станции «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Задачкино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проехали 60 000 метров. Сколько это километров?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5000636"/>
            <a:ext cx="6143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60 000 м = 60 км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.MYCOMP.000\Мои документы\Мои рисунки\motivaci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0"/>
            <a:ext cx="64293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1500" y="5214938"/>
            <a:ext cx="8001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Мы пришли сюда учиться,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85813" y="5214938"/>
            <a:ext cx="7858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Не лениться, а трудиться.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85813" y="5214938"/>
            <a:ext cx="7858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Слушаем внимательно,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42938" y="5214938"/>
            <a:ext cx="7858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Работаем старательно.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1643042" y="0"/>
            <a:ext cx="6143668" cy="1857388"/>
          </a:xfrm>
          <a:prstGeom prst="cloud">
            <a:avLst/>
          </a:prstGeom>
          <a:solidFill>
            <a:schemeClr val="bg1"/>
          </a:solidFill>
          <a:ln w="38100">
            <a:solidFill>
              <a:srgbClr val="81DE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71538" y="0"/>
            <a:ext cx="65008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Gautami" pitchFamily="2"/>
              </a:rPr>
              <a:t>     </a:t>
            </a:r>
            <a:r>
              <a:rPr lang="ru-RU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Задачи.</a:t>
            </a:r>
          </a:p>
          <a:p>
            <a:pPr algn="ctr">
              <a:defRPr/>
            </a:pPr>
            <a:r>
              <a:rPr lang="ru-RU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с.41</a:t>
            </a:r>
            <a:r>
              <a:rPr lang="ru-RU" sz="4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№ 203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57290" y="1571612"/>
            <a:ext cx="6500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 за другом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85728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движется транспорт?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214546" y="1428736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714876" y="1428736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214546" y="2928934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4714876" y="2928934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85852" y="3071810"/>
            <a:ext cx="6500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навстречу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4714876" y="4429132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>
            <a:off x="2214546" y="4429132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285852" y="4572008"/>
            <a:ext cx="6500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разные стороны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643063" y="1214438"/>
            <a:ext cx="5643562" cy="158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1143794" y="1427957"/>
            <a:ext cx="998537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6801644" y="1413669"/>
            <a:ext cx="97155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500313" y="1214438"/>
            <a:ext cx="5715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144419" y="1213644"/>
            <a:ext cx="571500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714500" y="928688"/>
            <a:ext cx="1071563" cy="15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>
            <a:off x="571500" y="2786063"/>
            <a:ext cx="1071563" cy="15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643063" y="1857375"/>
            <a:ext cx="5643562" cy="158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00063" y="3214688"/>
            <a:ext cx="7858125" cy="158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6787356" y="3285332"/>
            <a:ext cx="1000125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1143000" y="3286126"/>
            <a:ext cx="100012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643063" y="3500438"/>
            <a:ext cx="5643562" cy="1587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286625" y="2786063"/>
            <a:ext cx="1071563" cy="15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0800000">
            <a:off x="6429375" y="928688"/>
            <a:ext cx="785813" cy="15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571604" y="214290"/>
            <a:ext cx="15001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160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286512" y="214290"/>
            <a:ext cx="13573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143240" y="1785926"/>
            <a:ext cx="12144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км</a:t>
            </a:r>
          </a:p>
        </p:txBody>
      </p:sp>
      <p:sp>
        <p:nvSpPr>
          <p:cNvPr id="30" name="Дуга 29"/>
          <p:cNvSpPr/>
          <p:nvPr/>
        </p:nvSpPr>
        <p:spPr>
          <a:xfrm>
            <a:off x="2786063" y="642938"/>
            <a:ext cx="3643312" cy="1000125"/>
          </a:xfrm>
          <a:prstGeom prst="arc">
            <a:avLst>
              <a:gd name="adj1" fmla="val 225421"/>
              <a:gd name="adj2" fmla="val 10630986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429125" y="1142984"/>
            <a:ext cx="4286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28596" y="2214554"/>
            <a:ext cx="13572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160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072330" y="2214554"/>
            <a:ext cx="13572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214810" y="3357562"/>
            <a:ext cx="12144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км</a:t>
            </a:r>
          </a:p>
        </p:txBody>
      </p:sp>
      <p:sp>
        <p:nvSpPr>
          <p:cNvPr id="38" name="Дуга 37"/>
          <p:cNvSpPr/>
          <p:nvPr/>
        </p:nvSpPr>
        <p:spPr>
          <a:xfrm rot="5400000">
            <a:off x="3679032" y="-750094"/>
            <a:ext cx="1500188" cy="7858125"/>
          </a:xfrm>
          <a:prstGeom prst="arc">
            <a:avLst>
              <a:gd name="adj1" fmla="val 16253445"/>
              <a:gd name="adj2" fmla="val 530991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429125" y="4000500"/>
            <a:ext cx="4286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7" name="Дуга 36"/>
          <p:cNvSpPr/>
          <p:nvPr/>
        </p:nvSpPr>
        <p:spPr>
          <a:xfrm flipV="1">
            <a:off x="1643042" y="928670"/>
            <a:ext cx="1143008" cy="500067"/>
          </a:xfrm>
          <a:prstGeom prst="arc">
            <a:avLst>
              <a:gd name="adj1" fmla="val 10764717"/>
              <a:gd name="adj2" fmla="val 2148754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/>
          <p:cNvSpPr/>
          <p:nvPr/>
        </p:nvSpPr>
        <p:spPr>
          <a:xfrm flipV="1">
            <a:off x="6429388" y="928669"/>
            <a:ext cx="857256" cy="500067"/>
          </a:xfrm>
          <a:prstGeom prst="arc">
            <a:avLst>
              <a:gd name="adj1" fmla="val 10764717"/>
              <a:gd name="adj2" fmla="val 2131174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214810" y="1785926"/>
            <a:ext cx="22860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= 1000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>
            <a:hlinkClick r:id="rId3" action="ppaction://hlinksldjump"/>
          </p:cNvPr>
          <p:cNvSpPr/>
          <p:nvPr/>
        </p:nvSpPr>
        <p:spPr>
          <a:xfrm>
            <a:off x="8572528" y="3071810"/>
            <a:ext cx="428628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7" grpId="0"/>
      <p:bldP spid="30" grpId="0" animBg="1"/>
      <p:bldP spid="31" grpId="0"/>
      <p:bldP spid="32" grpId="0"/>
      <p:bldP spid="33" grpId="0"/>
      <p:bldP spid="34" grpId="0"/>
      <p:bldP spid="38" grpId="0" animBg="1"/>
      <p:bldP spid="39" grpId="0"/>
      <p:bldP spid="37" grpId="0" animBg="1"/>
      <p:bldP spid="40" grpId="0" animBg="1"/>
      <p:bldP spid="42" grpId="0"/>
      <p:bldP spid="4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785794"/>
            <a:ext cx="83582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/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914400" indent="-914400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160 + 140 = 300 (м)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км = 1000 м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3) 1000 + 300 = 1300 (м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)=1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км 300 м</a:t>
            </a:r>
          </a:p>
          <a:p>
            <a:pPr marL="914400" indent="-914400"/>
            <a:r>
              <a:rPr lang="en-US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расстояние между </a:t>
            </a:r>
            <a:r>
              <a:rPr lang="en-US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автобусами </a:t>
            </a: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км 300 м. 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возврат 6">
            <a:hlinkClick r:id="" action="ppaction://hlinkshowjump?jump=nextslide" highlightClick="1"/>
          </p:cNvPr>
          <p:cNvSpPr/>
          <p:nvPr/>
        </p:nvSpPr>
        <p:spPr>
          <a:xfrm rot="10800000">
            <a:off x="8429652" y="5643578"/>
            <a:ext cx="500066" cy="57150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57224" y="0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Проверь себя!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86750" cy="1500188"/>
          </a:xfrm>
        </p:spPr>
        <p:txBody>
          <a:bodyPr/>
          <a:lstStyle/>
          <a:p>
            <a:pPr>
              <a:defRPr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работа.</a:t>
            </a:r>
            <a:b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41 № 202 (по выбору)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1428736"/>
            <a:ext cx="60722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(830 + 170)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:10=</a:t>
            </a:r>
            <a:endParaRPr lang="ru-RU" sz="6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214554"/>
            <a:ext cx="8001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Расстояние от носа короля Генриха </a:t>
            </a: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 конца среднего пальца его вытянутой руки.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549676"/>
            <a:ext cx="8001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Ответы: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10 - аршин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– ярд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1000 - сажень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388" y="1428736"/>
            <a:ext cx="18573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endParaRPr lang="ru-RU" sz="6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071802" y="6072206"/>
            <a:ext cx="2643206" cy="15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428736"/>
            <a:ext cx="6572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650</a:t>
            </a:r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500</a:t>
            </a:r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·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=</a:t>
            </a:r>
            <a:endParaRPr lang="ru-RU" sz="6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285992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Расстояние от конца 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паль-цев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одной руки до конца пальцев другой.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099" y="4431436"/>
            <a:ext cx="8001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Ответы: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5000 - фут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1500 – локоть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15000 - сажень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1428736"/>
            <a:ext cx="25003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15000</a:t>
            </a:r>
            <a:endParaRPr lang="ru-RU" sz="6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071802" y="6643710"/>
            <a:ext cx="4143404" cy="15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428736"/>
            <a:ext cx="8215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350+250</a:t>
            </a:r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: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(350–250) =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44" y="2285992"/>
            <a:ext cx="850112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Старинная русская мера длины, равная ширине двух пальцев руки (указательного и среднего).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549676"/>
            <a:ext cx="8001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Ответы: 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 – вершок</a:t>
            </a:r>
          </a:p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600 – верста</a:t>
            </a:r>
          </a:p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1 - дюйм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72462" y="1428736"/>
            <a:ext cx="785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214678" y="5286388"/>
            <a:ext cx="3143272" cy="15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214422"/>
            <a:ext cx="7500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км = 1000м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2428868"/>
            <a:ext cx="7858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От «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Вычисляйкино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до Белорецка 100 000 м. Сколько это километров?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4786322"/>
            <a:ext cx="6143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100 000 м = 100 км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C:\Documents and Settings\Admin.MYCOMP.000\Мои документы\Мои рисунки\1238.jpeg"/>
          <p:cNvPicPr>
            <a:picLocks noChangeAspect="1" noChangeArrowheads="1"/>
          </p:cNvPicPr>
          <p:nvPr/>
        </p:nvPicPr>
        <p:blipFill>
          <a:blip r:embed="rId4">
            <a:lum contrast="-2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outerShdw blurRad="1270000" dist="50800" dir="5400000" algn="ctr" rotWithShape="0">
              <a:srgbClr val="000000">
                <a:alpha val="53000"/>
              </a:srgbClr>
            </a:outerShdw>
          </a:effectLst>
        </p:spPr>
      </p:pic>
      <p:pic>
        <p:nvPicPr>
          <p:cNvPr id="23555" name="Picture 3" descr="C:\Documents and Settings\Admin.MYCOMP.000\Мои документы\Мои рисунки\d36249eb886afb9d69bd4917eff_pre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3500438"/>
            <a:ext cx="1857359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3556" name="Picture 4" descr="C:\Documents and Settings\Admin.MYCOMP.000\Мои документы\Мои рисунки\p_f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500438"/>
            <a:ext cx="1785921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3557" name="Picture 5" descr="C:\Documents and Settings\Admin.MYCOMP.000\Мои документы\Мои рисунки\4732099757529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85728"/>
            <a:ext cx="21431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6626" name="WordArt 2"/>
          <p:cNvSpPr>
            <a:spLocks noChangeArrowheads="1" noChangeShapeType="1" noTextEdit="1"/>
          </p:cNvSpPr>
          <p:nvPr/>
        </p:nvSpPr>
        <p:spPr bwMode="auto">
          <a:xfrm>
            <a:off x="428596" y="500063"/>
            <a:ext cx="8215370" cy="56880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           </a:t>
            </a: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сажень = 3 аршина =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              </a:t>
            </a: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= 7 </a:t>
            </a: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футов = 2м 13см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фут = 12 дюймов = 30см 5мм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    </a:t>
            </a: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аршин = 71см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  </a:t>
            </a: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вершок = 4см 4мм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   </a:t>
            </a: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дюйм = 2см 5мм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428625" y="1357313"/>
            <a:ext cx="83534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17 октября.</a:t>
            </a:r>
          </a:p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Классная работа.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-4214813" y="3286125"/>
          <a:ext cx="9144001" cy="4495800"/>
        </p:xfrm>
        <a:graphic>
          <a:graphicData uri="http://schemas.openxmlformats.org/presentationml/2006/ole">
            <p:oleObj spid="_x0000_s4098" name="CorelDRAW CMX" r:id="rId5" imgW="8496360" imgH="4178520" progId="">
              <p:embed/>
            </p:oleObj>
          </a:graphicData>
        </a:graphic>
      </p:graphicFrame>
      <p:pic>
        <p:nvPicPr>
          <p:cNvPr id="3" name="01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5718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85813" y="0"/>
            <a:ext cx="7643812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Белорецку 250 лет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9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38" y="1500188"/>
            <a:ext cx="8229600" cy="53578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я узнал…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Было интересно…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Было трудно…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выполнял задание…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понял, что…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Меня удивило…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Мне захотелось…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попробую…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дал мне для жизни…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смог…</a:t>
            </a:r>
          </a:p>
          <a:p>
            <a:pPr>
              <a:lnSpc>
                <a:spcPct val="90000"/>
              </a:lnSpc>
            </a:pPr>
            <a:endParaRPr lang="ru-RU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1857364"/>
            <a:ext cx="8229600" cy="714375"/>
          </a:xfrm>
        </p:spPr>
        <p:txBody>
          <a:bodyPr/>
          <a:lstStyle/>
          <a:p>
            <a:pPr>
              <a:defRPr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Рефлексия: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6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6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  <p:bldP spid="430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7572428" cy="114300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Оцени себя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14348" y="2285992"/>
            <a:ext cx="972000" cy="97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14348" y="3714752"/>
            <a:ext cx="972000" cy="97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14348" y="5214950"/>
            <a:ext cx="972000" cy="97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857356" y="2571744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доволен своей работой!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7356" y="3571876"/>
            <a:ext cx="65008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работе допускал ошибки, но я справился.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7356" y="5143512"/>
            <a:ext cx="65008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доволен своей работой.</a:t>
            </a:r>
          </a:p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Мне нужна помощь!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428625" y="1643063"/>
            <a:ext cx="81438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pPr>
              <a:defRPr/>
            </a:pP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41, № 200 </a:t>
            </a:r>
            <a:r>
              <a:rPr lang="ru-RU" sz="48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800" b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2), 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204,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*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составить похожую задачу.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auto">
          <a:xfrm>
            <a:off x="928688" y="2000250"/>
            <a:ext cx="7027862" cy="37147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Молодцы!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Спасибо за урок!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1643050"/>
            <a:ext cx="78581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презентации использованы интернет – ресурсы: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Фоны для презентаций по математике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http://ru.picscdn.com/domain/pedsovet.org/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Фоны детские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http://blogs.mail.ru/mail/bugr_1980/3F0AC924CC01B1A7.html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Город Белорецк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http://bash-science.ru/goroda.html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Поезд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http://900igr.net/kartinki/kosmos-gorod-transport/Transport-8.files/028-Poezd.html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Паровозик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http://www.karusel-toys.ru/catalog.php?division=976&amp;menu=48&amp;smenu=11&amp;page_item=6&amp;num_item=40&amp;style=2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Природа Башкортостана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http://www.fishinginfo.ru/foto/fotoalbum/fotoalbum_single/FAID__2078/FID__4848/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http://bashturist.ru/?keywords=89&amp;s=5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Карта Башкортостана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http://nedv-buy.ucoz.ru/index/podrobnaja_karta_rb_respubliki_bashkortostan_s_granicami_rajonov_goroda_dorogi_naselennye_punkty/0-6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Рисунки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http://900igr.net/kartinki/skazki-i-igry/Pervoklassnik.files/031-Kogda-uchitel-zadaet-vopros-vsemu-klassu-i-ty-znaesh-pravilnyj-otvet.html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Окно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http://pavlograd.pl.ua/podcat.php?podcat=43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Карандаш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http://mikha-pirog.ya.ru/replies.xml?item_no=4841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Спичка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http://www.instructables.com/id/Match-Protector-Save-your-Fingers-from-burns/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Кораблик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http://www.weblancer.net/users/Evgenija/portfolio/703075.html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Мальчик -с- пальчик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http://www.afisha.ru/movie/photo/178706/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http://www.fabrikaglamura.ru/forum/t4025,8-star-factory-3.htm</a:t>
            </a:r>
            <a:endParaRPr lang="en-US" sz="1400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576263" y="-1390650"/>
            <a:ext cx="7993062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1571625"/>
            <a:ext cx="620871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580" name="Group 4"/>
          <p:cNvGraphicFramePr>
            <a:graphicFrameLocks noGrp="1"/>
          </p:cNvGraphicFramePr>
          <p:nvPr/>
        </p:nvGraphicFramePr>
        <p:xfrm>
          <a:off x="576263" y="-1466850"/>
          <a:ext cx="7993062" cy="863600"/>
        </p:xfrm>
        <a:graphic>
          <a:graphicData uri="http://schemas.openxmlformats.org/drawingml/2006/table">
            <a:tbl>
              <a:tblPr/>
              <a:tblGrid>
                <a:gridCol w="7993062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46" name="Rectangle 10"/>
          <p:cNvSpPr>
            <a:spLocks noChangeArrowheads="1"/>
          </p:cNvSpPr>
          <p:nvPr/>
        </p:nvSpPr>
        <p:spPr bwMode="auto">
          <a:xfrm>
            <a:off x="576263" y="46038"/>
            <a:ext cx="184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800"/>
              <a:t/>
            </a:r>
            <a:br>
              <a:rPr lang="ru-RU" sz="1800"/>
            </a:br>
            <a:endParaRPr lang="ru-RU" sz="1800"/>
          </a:p>
          <a:p>
            <a:pPr eaLnBrk="0" hangingPunct="0"/>
            <a:endParaRPr lang="ru-RU" sz="1800"/>
          </a:p>
        </p:txBody>
      </p:sp>
      <p:sp>
        <p:nvSpPr>
          <p:cNvPr id="12295" name="TextBox 7"/>
          <p:cNvSpPr txBox="1">
            <a:spLocks noChangeArrowheads="1"/>
          </p:cNvSpPr>
          <p:nvPr/>
        </p:nvSpPr>
        <p:spPr bwMode="auto">
          <a:xfrm>
            <a:off x="3000375" y="3286125"/>
            <a:ext cx="3286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с. 38 № 12</a:t>
            </a:r>
          </a:p>
        </p:txBody>
      </p:sp>
      <p:sp>
        <p:nvSpPr>
          <p:cNvPr id="11272" name="TextBox 7"/>
          <p:cNvSpPr txBox="1">
            <a:spLocks noChangeArrowheads="1"/>
          </p:cNvSpPr>
          <p:nvPr/>
        </p:nvSpPr>
        <p:spPr bwMode="auto">
          <a:xfrm>
            <a:off x="500063" y="1714500"/>
            <a:ext cx="80724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12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8625" y="1571625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Times New Roman" pitchFamily="18" charset="0"/>
                <a:cs typeface="Times New Roman" pitchFamily="18" charset="0"/>
              </a:rPr>
              <a:t>184</a:t>
            </a:r>
            <a:endParaRPr lang="ru-RU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625" y="2143125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Times New Roman" pitchFamily="18" charset="0"/>
                <a:cs typeface="Times New Roman" pitchFamily="18" charset="0"/>
              </a:rPr>
              <a:t>520</a:t>
            </a:r>
            <a:endParaRPr lang="ru-RU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625" y="2786063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Times New Roman" pitchFamily="18" charset="0"/>
                <a:cs typeface="Times New Roman" pitchFamily="18" charset="0"/>
              </a:rPr>
              <a:t>88</a:t>
            </a:r>
            <a:endParaRPr lang="ru-RU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3" name="TextBox 6"/>
          <p:cNvSpPr txBox="1">
            <a:spLocks noChangeArrowheads="1"/>
          </p:cNvSpPr>
          <p:nvPr/>
        </p:nvSpPr>
        <p:spPr bwMode="auto">
          <a:xfrm>
            <a:off x="2428875" y="1571625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985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85875" y="2143125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85875" y="1571625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85875" y="2786063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428875" y="2143125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76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428875" y="2786063"/>
            <a:ext cx="1571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706 </a:t>
            </a:r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214688" y="2143125"/>
            <a:ext cx="1357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2300" name="TextBox 14"/>
          <p:cNvSpPr txBox="1">
            <a:spLocks noChangeArrowheads="1"/>
          </p:cNvSpPr>
          <p:nvPr/>
        </p:nvSpPr>
        <p:spPr bwMode="auto">
          <a:xfrm>
            <a:off x="3214688" y="1571625"/>
            <a:ext cx="1357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00563" y="2786063"/>
            <a:ext cx="1357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>
                <a:latin typeface="Times New Roman" pitchFamily="18" charset="0"/>
                <a:cs typeface="Times New Roman" pitchFamily="18" charset="0"/>
              </a:rPr>
              <a:t>07</a:t>
            </a:r>
          </a:p>
        </p:txBody>
      </p:sp>
      <p:sp>
        <p:nvSpPr>
          <p:cNvPr id="12302" name="TextBox 16"/>
          <p:cNvSpPr txBox="1">
            <a:spLocks noChangeArrowheads="1"/>
          </p:cNvSpPr>
          <p:nvPr/>
        </p:nvSpPr>
        <p:spPr bwMode="auto">
          <a:xfrm>
            <a:off x="4500563" y="2143125"/>
            <a:ext cx="1357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864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500563" y="1571625"/>
            <a:ext cx="1785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1085 </a:t>
            </a:r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500688" y="2786063"/>
            <a:ext cx="1357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12305" name="TextBox 19"/>
          <p:cNvSpPr txBox="1">
            <a:spLocks noChangeArrowheads="1"/>
          </p:cNvSpPr>
          <p:nvPr/>
        </p:nvSpPr>
        <p:spPr bwMode="auto">
          <a:xfrm>
            <a:off x="5500688" y="2143125"/>
            <a:ext cx="1357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715125" y="2786063"/>
            <a:ext cx="1500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844 </a:t>
            </a:r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2307" name="TextBox 22"/>
          <p:cNvSpPr txBox="1">
            <a:spLocks noChangeArrowheads="1"/>
          </p:cNvSpPr>
          <p:nvPr/>
        </p:nvSpPr>
        <p:spPr bwMode="auto">
          <a:xfrm>
            <a:off x="6715125" y="2143125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921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715125" y="1571625"/>
            <a:ext cx="1571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17   </a:t>
            </a:r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11285" name="TextBox 24"/>
          <p:cNvSpPr txBox="1">
            <a:spLocks noChangeArrowheads="1"/>
          </p:cNvSpPr>
          <p:nvPr/>
        </p:nvSpPr>
        <p:spPr bwMode="auto">
          <a:xfrm>
            <a:off x="7500938" y="2214563"/>
            <a:ext cx="1357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10" name="TextBox 25"/>
          <p:cNvSpPr txBox="1">
            <a:spLocks noChangeArrowheads="1"/>
          </p:cNvSpPr>
          <p:nvPr/>
        </p:nvSpPr>
        <p:spPr bwMode="auto">
          <a:xfrm>
            <a:off x="7500938" y="2143125"/>
            <a:ext cx="1357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57188" y="3286125"/>
            <a:ext cx="85010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Расположите числа в порядке возрастания и назовите тему урока.</a:t>
            </a:r>
          </a:p>
        </p:txBody>
      </p:sp>
      <p:sp>
        <p:nvSpPr>
          <p:cNvPr id="11288" name="TextBox 25"/>
          <p:cNvSpPr txBox="1">
            <a:spLocks noChangeArrowheads="1"/>
          </p:cNvSpPr>
          <p:nvPr/>
        </p:nvSpPr>
        <p:spPr bwMode="auto">
          <a:xfrm>
            <a:off x="-214313" y="0"/>
            <a:ext cx="257175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с. 39 </a:t>
            </a:r>
          </a:p>
          <a:p>
            <a:pPr algn="ctr"/>
            <a:r>
              <a:rPr lang="ru-RU" sz="4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№ 25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4 0.05185 L -0.24931 0.3458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47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75 0.05185 L -0.33524 0.4402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37 0.04213 L 0.06406 0.258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10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3 0.04213 L -0.02969 0.34653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52 0.03634 L -0.28681 0.2567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" y="11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45 0.0257 L -0.39618 0.3407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45 0.05578 L 0.26875 0.43379 " pathEditMode="relative" ptsTypes="AA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8 0.0618 L 0.175 0.5238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0.36319 0.3564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17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8 0.05185 L 0.27743 0.4402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1 0.03079 L 0.02031 0.3562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16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65 0.05185 L -0.08906 0.44028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82 0.03079 L -0.11945 0.35625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16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72 0.05185 L -0.20538 0.43565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0.04537 L 0.45955 0.43379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194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2 0.04537 L 0.37362 0.51782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2293" grpId="0"/>
      <p:bldP spid="8" grpId="0"/>
      <p:bldP spid="9" grpId="0"/>
      <p:bldP spid="10" grpId="0"/>
      <p:bldP spid="11" grpId="0"/>
      <p:bldP spid="12" grpId="0"/>
      <p:bldP spid="14" grpId="0"/>
      <p:bldP spid="12300" grpId="0"/>
      <p:bldP spid="16" grpId="0"/>
      <p:bldP spid="12302" grpId="0"/>
      <p:bldP spid="18" grpId="0"/>
      <p:bldP spid="19" grpId="0"/>
      <p:bldP spid="12305" grpId="0"/>
      <p:bldP spid="22" grpId="0"/>
      <p:bldP spid="12307" grpId="0"/>
      <p:bldP spid="24" grpId="0"/>
      <p:bldP spid="12310" grpId="0"/>
      <p:bldP spid="27" grpId="0"/>
      <p:bldP spid="2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j03008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000250"/>
            <a:ext cx="3671888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j02341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3" y="2143125"/>
            <a:ext cx="381635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-4214813" y="3286125"/>
          <a:ext cx="9144001" cy="4495800"/>
        </p:xfrm>
        <a:graphic>
          <a:graphicData uri="http://schemas.openxmlformats.org/presentationml/2006/ole">
            <p:oleObj spid="_x0000_s1026" name="CorelDRAW CMX" r:id="rId5" imgW="8496360" imgH="4178520" progId="">
              <p:embed/>
            </p:oleObj>
          </a:graphicData>
        </a:graphic>
      </p:graphicFrame>
      <p:pic>
        <p:nvPicPr>
          <p:cNvPr id="3" name="01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5718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85813" y="0"/>
            <a:ext cx="7643812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Белорецку 250 лет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3042" y="0"/>
            <a:ext cx="60722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1762 - 2012</a:t>
            </a:r>
            <a:endParaRPr lang="ru-RU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39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2559</TotalTime>
  <Words>837</Words>
  <Application>Microsoft Office PowerPoint</Application>
  <PresentationFormat>Экран (4:3)</PresentationFormat>
  <Paragraphs>206</Paragraphs>
  <Slides>45</Slides>
  <Notes>2</Notes>
  <HiddenSlides>3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7" baseType="lpstr">
      <vt:lpstr>Оформление по умолчанию</vt:lpstr>
      <vt:lpstr>CorelDRAW CMX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1 430 000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Работа в парах.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Самостоятельная работа. с. 41 № 202 (по выбору)</vt:lpstr>
      <vt:lpstr>Слайд 35</vt:lpstr>
      <vt:lpstr>Слайд 36</vt:lpstr>
      <vt:lpstr>Слайд 37</vt:lpstr>
      <vt:lpstr>Слайд 38</vt:lpstr>
      <vt:lpstr>Слайд 39</vt:lpstr>
      <vt:lpstr>Слайд 40</vt:lpstr>
      <vt:lpstr>Рефлексия:</vt:lpstr>
      <vt:lpstr>Оцени себя</vt:lpstr>
      <vt:lpstr>Слайд 43</vt:lpstr>
      <vt:lpstr>Слайд 44</vt:lpstr>
      <vt:lpstr>Слайд 45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Саша</dc:creator>
  <cp:lastModifiedBy>Admin</cp:lastModifiedBy>
  <cp:revision>230</cp:revision>
  <dcterms:created xsi:type="dcterms:W3CDTF">2007-10-13T05:58:00Z</dcterms:created>
  <dcterms:modified xsi:type="dcterms:W3CDTF">2012-01-22T11:33:30Z</dcterms:modified>
</cp:coreProperties>
</file>