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313" r:id="rId4"/>
    <p:sldId id="259" r:id="rId5"/>
    <p:sldId id="335" r:id="rId6"/>
    <p:sldId id="339" r:id="rId7"/>
    <p:sldId id="338" r:id="rId8"/>
    <p:sldId id="333" r:id="rId9"/>
    <p:sldId id="341" r:id="rId10"/>
    <p:sldId id="296" r:id="rId11"/>
    <p:sldId id="297" r:id="rId12"/>
    <p:sldId id="298" r:id="rId13"/>
    <p:sldId id="299" r:id="rId14"/>
    <p:sldId id="300" r:id="rId15"/>
    <p:sldId id="301" r:id="rId16"/>
    <p:sldId id="342" r:id="rId17"/>
    <p:sldId id="343" r:id="rId18"/>
    <p:sldId id="303" r:id="rId19"/>
    <p:sldId id="304" r:id="rId20"/>
    <p:sldId id="305" r:id="rId21"/>
    <p:sldId id="306" r:id="rId22"/>
    <p:sldId id="316" r:id="rId23"/>
    <p:sldId id="344" r:id="rId24"/>
    <p:sldId id="317" r:id="rId25"/>
    <p:sldId id="318" r:id="rId26"/>
    <p:sldId id="319" r:id="rId27"/>
    <p:sldId id="345" r:id="rId28"/>
    <p:sldId id="322" r:id="rId29"/>
    <p:sldId id="325" r:id="rId30"/>
    <p:sldId id="349" r:id="rId31"/>
    <p:sldId id="346" r:id="rId32"/>
    <p:sldId id="350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478F6-67A3-4950-B9BE-0E2A134A4768}" type="datetimeFigureOut">
              <a:rPr lang="ru-RU" smtClean="0"/>
              <a:pPr/>
              <a:t>08.05.2012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D11BA-EEF6-4B5F-8520-3730168AA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://ps.1september.ru/" TargetMode="External"/><Relationship Id="rId3" Type="http://schemas.openxmlformats.org/officeDocument/2006/relationships/hyperlink" Target="http://www.rusedu.ru/detail_2259.html" TargetMode="External"/><Relationship Id="rId7" Type="http://schemas.openxmlformats.org/officeDocument/2006/relationships/hyperlink" Target="http://&#1088;&#1077;&#1092;&#1072;&#1082;.&#1088;&#1092;/1726_gotovye_prezentatsii_po_literature_o_karamzine/" TargetMode="External"/><Relationship Id="rId2" Type="http://schemas.openxmlformats.org/officeDocument/2006/relationships/hyperlink" Target="http://www.rusedu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&#1088;&#1077;&#1092;&#1072;&#1082;.&#1088;&#1092;/" TargetMode="External"/><Relationship Id="rId5" Type="http://schemas.openxmlformats.org/officeDocument/2006/relationships/hyperlink" Target="http://power-point-ppt.narod.ru/biografiya/biographiesk/prezentaciya-biografiya-nikolaya-karamzina-bednaya-liza-presentation.htm" TargetMode="External"/><Relationship Id="rId4" Type="http://schemas.openxmlformats.org/officeDocument/2006/relationships/hyperlink" Target="http://power-point-ppt.narod.ru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357298"/>
            <a:ext cx="8215370" cy="4929222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Презентация: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«И крестьянки любить умеют!» (по повести Н. М. Карамзина «Бедная Лиза»)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Борзенкова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Людмила Геннадьевна, учитель русского языка и литературы МБОУ СОШ№2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г.Покачи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ХМАО-Югры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Предмет: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литература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Класс: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 класс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Межпредметные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связи: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литература,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культурология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Форма проведения урока: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урок с использованием ИКТ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Тип урока: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урок изучения нового материала и первичного закрепления знаний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6" descr="1397811c81b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621775" y="3193256"/>
            <a:ext cx="578648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1397811c81b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6315075"/>
            <a:ext cx="7572428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1397811c81b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0"/>
            <a:ext cx="7643866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1397811c81b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943578" y="3157539"/>
            <a:ext cx="5857916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WordArt 4" descr="ф2"/>
          <p:cNvSpPr>
            <a:spLocks noChangeArrowheads="1" noChangeShapeType="1" noTextEdit="1"/>
          </p:cNvSpPr>
          <p:nvPr/>
        </p:nvSpPr>
        <p:spPr bwMode="auto">
          <a:xfrm>
            <a:off x="1071538" y="0"/>
            <a:ext cx="7099325" cy="15557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noFill/>
                <a:round/>
                <a:headEnd/>
                <a:tailEnd/>
              </a:ln>
              <a:blipFill dpi="0" rotWithShape="1">
                <a:blip r:embed="rId2"/>
                <a:srcRect/>
                <a:stretch>
                  <a:fillRect/>
                </a:stretch>
              </a:blip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WordArt 5" descr="ф2"/>
          <p:cNvSpPr>
            <a:spLocks noChangeArrowheads="1" noChangeShapeType="1" noTextEdit="1"/>
          </p:cNvSpPr>
          <p:nvPr/>
        </p:nvSpPr>
        <p:spPr bwMode="auto">
          <a:xfrm>
            <a:off x="1258888" y="5157788"/>
            <a:ext cx="6481762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noFill/>
                <a:round/>
                <a:headEnd/>
                <a:tailEnd/>
              </a:ln>
              <a:blipFill dpi="0" rotWithShape="1">
                <a:blip r:embed="rId2"/>
                <a:srcRect/>
                <a:stretch>
                  <a:fillRect/>
                </a:stretch>
              </a:blip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42910" y="1785926"/>
            <a:ext cx="7920037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«Может быть, никто из живущих в Москве не знает так хорошо окрестностей города сего, как я, потому что никто чаще моего не бродит пешком, без плана, без цели – куда глаза глядят – по лугам и рощам, по холмам 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равнинам»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0"/>
            <a:ext cx="612783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Заочная экскурсия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 окрестностям Москвы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симонов монастыр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928669"/>
            <a:ext cx="5715000" cy="3697305"/>
          </a:xfrm>
          <a:prstGeom prst="rect">
            <a:avLst/>
          </a:prstGeom>
          <a:noFill/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611188" y="4797425"/>
            <a:ext cx="79930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«Но всего приятнее для меня то место, на котором возвышаются мрачные готические башни Си…нова монастыря».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14480" y="0"/>
            <a:ext cx="56436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CC99FF"/>
                </a:solidFill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Симонов монастырь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москва-ре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000108"/>
            <a:ext cx="6667500" cy="4071966"/>
          </a:xfrm>
          <a:prstGeom prst="rect">
            <a:avLst/>
          </a:prstGeom>
          <a:noFill/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95288" y="5300663"/>
            <a:ext cx="83518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«На другой стороне реки видна дубовая роща, подле которой пасутся многочисленные стада: там молодые пастухи, сидя под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тенью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дерев, поют простые, унылые песни и сокращают тем летние дни, столь для них однообразные».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14480" y="0"/>
            <a:ext cx="56436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Москва-река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Данилов монастыр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071546"/>
            <a:ext cx="6264275" cy="4121150"/>
          </a:xfrm>
          <a:prstGeom prst="rect">
            <a:avLst/>
          </a:prstGeom>
          <a:noFill/>
        </p:spPr>
      </p:pic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11188" y="5445125"/>
            <a:ext cx="80645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«…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подалее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в густой зелени древних вязов, блистает златоглавый Данилов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монастырь».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14480" y="0"/>
            <a:ext cx="56436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Данилов монастырь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вор горы утр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4071966" cy="4876800"/>
          </a:xfrm>
          <a:prstGeom prst="rect">
            <a:avLst/>
          </a:prstGeom>
          <a:noFill/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786314" y="1916113"/>
            <a:ext cx="367347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«…ещё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далее, почти на краю горизонта, синеются Воробьёвы горы».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14480" y="0"/>
            <a:ext cx="56436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Воробьёвы горы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село коломенсок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214422"/>
            <a:ext cx="5929354" cy="3810000"/>
          </a:xfrm>
          <a:prstGeom prst="rect">
            <a:avLst/>
          </a:prstGeom>
          <a:noFill/>
        </p:spPr>
      </p:pic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0" y="5300663"/>
            <a:ext cx="89297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«…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вдали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село Коломенское с высоким дворцом своим».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14480" y="0"/>
            <a:ext cx="56436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Село Коломенское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755650" y="1773238"/>
            <a:ext cx="770413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Пейзаж у Карамзина не только фон действия, но и средство психологической характеристики героя, «зеркало души». Вся история любви Лизы и Эраста погружена в картину жизни природы, постоянно меняющуюся соответственно стадиям развития любовного чувства.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85918" y="0"/>
            <a:ext cx="56436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Роль пейзажа в повести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11188" y="2122488"/>
            <a:ext cx="8064500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Рассказчик является полноценным героем повести.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Посредник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между читателем и жизнью героев, воплощенной его словом.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Рассказчик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задаёт эмоциональный тон повести своим переживанием за судьбы героев, его эмоции передаются читателю.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85918" y="0"/>
            <a:ext cx="564360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Образ повествователя в повести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2000232" y="1928802"/>
            <a:ext cx="21145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«Золушка»</a:t>
            </a:r>
            <a:endParaRPr lang="ru-RU" sz="3600" b="1" kern="10" dirty="0">
              <a:ln w="9525">
                <a:noFill/>
                <a:round/>
                <a:headEnd/>
                <a:tailEnd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500035" y="2997200"/>
            <a:ext cx="4359304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«Повесть </a:t>
            </a:r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о Петре </a:t>
            </a:r>
          </a:p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600" b="1" kern="10" dirty="0" err="1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Февронии</a:t>
            </a:r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kern="10" dirty="0" smtClean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Муромских»</a:t>
            </a:r>
            <a:endParaRPr lang="ru-RU" sz="3600" kern="10" dirty="0">
              <a:ln w="9525">
                <a:noFill/>
                <a:round/>
                <a:headEnd/>
                <a:tailEnd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4" name="WordArt 8"/>
          <p:cNvSpPr>
            <a:spLocks noChangeArrowheads="1" noChangeShapeType="1" noTextEdit="1"/>
          </p:cNvSpPr>
          <p:nvPr/>
        </p:nvSpPr>
        <p:spPr bwMode="auto">
          <a:xfrm>
            <a:off x="357158" y="5357826"/>
            <a:ext cx="47339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«Барышня-крестьянка»</a:t>
            </a:r>
            <a:endParaRPr lang="ru-RU" sz="3600" b="1" kern="10" dirty="0">
              <a:ln w="9525">
                <a:noFill/>
                <a:round/>
                <a:headEnd/>
                <a:tailEnd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6" name="WordArt 10"/>
          <p:cNvSpPr>
            <a:spLocks noChangeArrowheads="1" noChangeShapeType="1" noTextEdit="1"/>
          </p:cNvSpPr>
          <p:nvPr/>
        </p:nvSpPr>
        <p:spPr bwMode="auto">
          <a:xfrm>
            <a:off x="5786446" y="5072074"/>
            <a:ext cx="285752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Шарль Перро</a:t>
            </a:r>
          </a:p>
        </p:txBody>
      </p:sp>
      <p:sp>
        <p:nvSpPr>
          <p:cNvPr id="19467" name="WordArt 11"/>
          <p:cNvSpPr>
            <a:spLocks noChangeArrowheads="1" noChangeShapeType="1" noTextEdit="1"/>
          </p:cNvSpPr>
          <p:nvPr/>
        </p:nvSpPr>
        <p:spPr bwMode="auto">
          <a:xfrm>
            <a:off x="6072198" y="3143248"/>
            <a:ext cx="2490814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А.С.Пушкин</a:t>
            </a:r>
          </a:p>
        </p:txBody>
      </p:sp>
      <p:sp>
        <p:nvSpPr>
          <p:cNvPr id="19468" name="WordArt 12"/>
          <p:cNvSpPr>
            <a:spLocks noChangeArrowheads="1" noChangeShapeType="1" noTextEdit="1"/>
          </p:cNvSpPr>
          <p:nvPr/>
        </p:nvSpPr>
        <p:spPr bwMode="auto">
          <a:xfrm>
            <a:off x="5429256" y="1844675"/>
            <a:ext cx="3143272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err="1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Ермолай-Еразм</a:t>
            </a:r>
            <a:endParaRPr lang="ru-RU" sz="3600" b="1" kern="10" dirty="0">
              <a:ln w="9525">
                <a:noFill/>
                <a:round/>
                <a:headEnd/>
                <a:tailEnd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 flipV="1">
            <a:off x="4211638" y="2060575"/>
            <a:ext cx="1439862" cy="3384550"/>
          </a:xfrm>
          <a:prstGeom prst="line">
            <a:avLst/>
          </a:prstGeom>
          <a:noFill/>
          <a:ln w="57150">
            <a:solidFill>
              <a:srgbClr val="FF33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4211637" y="2214554"/>
            <a:ext cx="1146180" cy="1574809"/>
          </a:xfrm>
          <a:prstGeom prst="line">
            <a:avLst/>
          </a:prstGeom>
          <a:noFill/>
          <a:ln w="57150">
            <a:solidFill>
              <a:srgbClr val="FF33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5076824" y="3571876"/>
            <a:ext cx="923935" cy="1801812"/>
          </a:xfrm>
          <a:prstGeom prst="line">
            <a:avLst/>
          </a:prstGeom>
          <a:noFill/>
          <a:ln w="57150">
            <a:solidFill>
              <a:srgbClr val="FF33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428728" y="0"/>
            <a:ext cx="62405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Тема любви и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социального неравенства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  <p:bldP spid="19463" grpId="0" animBg="1"/>
      <p:bldP spid="19464" grpId="0" animBg="1"/>
      <p:bldP spid="19466" grpId="0" animBg="1"/>
      <p:bldP spid="19467" grpId="0" animBg="1"/>
      <p:bldP spid="19468" grpId="0" animBg="1"/>
      <p:bldP spid="19469" grpId="0" animBg="1"/>
      <p:bldP spid="19470" grpId="0" animBg="1"/>
      <p:bldP spid="1947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WordArt 4" descr="13"/>
          <p:cNvSpPr>
            <a:spLocks noChangeArrowheads="1" noChangeShapeType="1" noTextEdit="1"/>
          </p:cNvSpPr>
          <p:nvPr/>
        </p:nvSpPr>
        <p:spPr bwMode="auto">
          <a:xfrm>
            <a:off x="2214546" y="1571612"/>
            <a:ext cx="4786346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бедная</a:t>
            </a: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428596" y="2928934"/>
            <a:ext cx="3457575" cy="3671888"/>
          </a:xfrm>
          <a:prstGeom prst="upArrowCallout">
            <a:avLst>
              <a:gd name="adj1" fmla="val 25000"/>
              <a:gd name="adj2" fmla="val 25000"/>
              <a:gd name="adj3" fmla="val 17700"/>
              <a:gd name="adj4" fmla="val 6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286380" y="2928934"/>
            <a:ext cx="3457575" cy="3671888"/>
          </a:xfrm>
          <a:prstGeom prst="upArrowCallout">
            <a:avLst>
              <a:gd name="adj1" fmla="val 25000"/>
              <a:gd name="adj2" fmla="val 25000"/>
              <a:gd name="adj3" fmla="val 17700"/>
              <a:gd name="adj4" fmla="val 6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500034" y="4143380"/>
            <a:ext cx="3240087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Социальное положение </a:t>
            </a:r>
          </a:p>
          <a:p>
            <a:pPr algn="ctr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небогатая, живущая в бедности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5286380" y="4143380"/>
            <a:ext cx="3455987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Отношение автора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несчастная, горемычная, её жалко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0"/>
            <a:ext cx="69192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Социальный статус героини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34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0465E-6 L -0.21858 -3.0465E-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9.9468E-7 L -0.22049 0.0002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5" grpId="0" animBg="1"/>
      <p:bldP spid="20485" grpId="1" animBg="1"/>
      <p:bldP spid="20486" grpId="0" animBg="1"/>
      <p:bldP spid="20486" grpId="1" animBg="1"/>
      <p:bldP spid="20487" grpId="0"/>
      <p:bldP spid="20487" grpId="1"/>
      <p:bldP spid="20488" grpId="0"/>
      <p:bldP spid="2048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285860"/>
            <a:ext cx="7500990" cy="5357850"/>
          </a:xfrm>
        </p:spPr>
        <p:txBody>
          <a:bodyPr>
            <a:normAutofit/>
          </a:bodyPr>
          <a:lstStyle/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Познакомить учащихся с повестью Н.М.Карамзина </a:t>
            </a: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«Бедная Лиза» как ярким образцом произведений </a:t>
            </a: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сентиментализма</a:t>
            </a:r>
          </a:p>
          <a:p>
            <a:pPr>
              <a:buNone/>
            </a:pPr>
            <a:endParaRPr lang="ru-RU" sz="8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6" name="Group 22"/>
          <p:cNvGraphicFramePr>
            <a:graphicFrameLocks noGrp="1"/>
          </p:cNvGraphicFramePr>
          <p:nvPr/>
        </p:nvGraphicFramePr>
        <p:xfrm>
          <a:off x="714348" y="1357298"/>
          <a:ext cx="7775575" cy="4242250"/>
        </p:xfrm>
        <a:graphic>
          <a:graphicData uri="http://schemas.openxmlformats.org/drawingml/2006/table">
            <a:tbl>
              <a:tblPr/>
              <a:tblGrid>
                <a:gridCol w="3887787"/>
                <a:gridCol w="3887788"/>
              </a:tblGrid>
              <a:tr h="7858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Лиза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Эраст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2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Имя Елизавета означает «почитающая Бога»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Прекрасная душой и телом, редкой красоты, трудилась день и ночь, любезная…крестьянка.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Имя Эраст означает «возлюбленный»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Довольно богатый дворянин, с изрядным умом и добрым сердцем… но слабым и ветреным. Он вёл рассеянную жизнь, думал только о своём удовольствии…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539750" y="5589588"/>
            <a:ext cx="81359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Героев разделяют не только социальные, но и нравственные барьеры.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0"/>
            <a:ext cx="53375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Сопоставление героев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Кипренский Б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214422"/>
            <a:ext cx="4152901" cy="4929222"/>
          </a:xfrm>
          <a:prstGeom prst="rect">
            <a:avLst/>
          </a:prstGeom>
          <a:noFill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4929190" y="6150114"/>
            <a:ext cx="396081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Художник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Кипренский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«Бедная Лиза»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14282" y="1225689"/>
            <a:ext cx="442915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день своей первой встречи с Эрастом она появляется в Москве с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ландышами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руках; при первом появлении Эраста под окнами Лизиной хижины она поит его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молоком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наливая его из «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чистой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кринки, покрытой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чистым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деревянным кружком» в стакан, вытертый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полотенцем; в утро приезда Эраста на первое свидание Лиза,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«…смотрела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туманы, которые волновались в воздухе».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0"/>
            <a:ext cx="86993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Мотив белизны, чистоты и свежести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7772400" cy="928694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cap="none" dirty="0" smtClean="0">
                <a:latin typeface="Times New Roman" pitchFamily="18" charset="0"/>
                <a:cs typeface="Times New Roman" pitchFamily="18" charset="0"/>
              </a:rPr>
              <a:t>Первая встреча</a:t>
            </a:r>
            <a:endParaRPr lang="ru-RU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Текст 2"/>
          <p:cNvSpPr>
            <a:spLocks noGrp="1"/>
          </p:cNvSpPr>
          <p:nvPr>
            <p:ph type="body" idx="1"/>
          </p:nvPr>
        </p:nvSpPr>
        <p:spPr>
          <a:xfrm>
            <a:off x="357158" y="1714488"/>
            <a:ext cx="5286412" cy="3786214"/>
          </a:xfrm>
        </p:spPr>
        <p:txBody>
          <a:bodyPr>
            <a:noAutofit/>
          </a:bodyPr>
          <a:lstStyle/>
          <a:p>
            <a:pPr eaLnBrk="1" hangingPunct="1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«…. Лиза пришла в Москву с ландышами. Молодой, хорошо одетый человек, приятного вида, встретился ей на улице. Она показала ему цветы – и закраснелась. «Ты продаешь их, девушка?» – спросил он с улыбкою. – «Продаю», - отвечала она. – «А что тебе надобно?» – «Пять копеек».- «Это слишком дешево…….»</a:t>
            </a:r>
          </a:p>
        </p:txBody>
      </p:sp>
      <p:pic>
        <p:nvPicPr>
          <p:cNvPr id="9220" name="Рисунок 1" descr="Файл:Бедная Лиз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2214553"/>
            <a:ext cx="2928934" cy="33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500034" y="1500174"/>
            <a:ext cx="814393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 первой встрече с Лизой он хочет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заплатить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ей за ландыши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рубль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вместо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пяти копеек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покупая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Лизину работу, он хочет «всегда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платить в десять раз дороже назначаемой ею цены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»; перед уходом на войну «он принудил ее взять у него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несколько денег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»; в армии он «вместо того, чтобы сражаться с неприятелем, играл в карты и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проиграл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почти все свое имение», из-за чего вынужден жениться на «пожилой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богатой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вдове».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71736" y="0"/>
            <a:ext cx="4357718" cy="92869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Мотив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денег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500167" y="214290"/>
            <a:ext cx="6215084" cy="1571648"/>
          </a:xfrm>
          <a:prstGeom prst="ellipse">
            <a:avLst/>
          </a:prstGeom>
          <a:solidFill>
            <a:srgbClr val="0066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Герои повести</a:t>
            </a:r>
          </a:p>
        </p:txBody>
      </p:sp>
      <p:sp>
        <p:nvSpPr>
          <p:cNvPr id="5" name="Овал 4"/>
          <p:cNvSpPr/>
          <p:nvPr/>
        </p:nvSpPr>
        <p:spPr>
          <a:xfrm>
            <a:off x="0" y="2143116"/>
            <a:ext cx="2857520" cy="1000132"/>
          </a:xfrm>
          <a:prstGeom prst="ellipse">
            <a:avLst/>
          </a:prstGeom>
          <a:solidFill>
            <a:srgbClr val="09ED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Эраст</a:t>
            </a:r>
          </a:p>
        </p:txBody>
      </p:sp>
      <p:sp>
        <p:nvSpPr>
          <p:cNvPr id="6" name="Овал 5"/>
          <p:cNvSpPr/>
          <p:nvPr/>
        </p:nvSpPr>
        <p:spPr>
          <a:xfrm>
            <a:off x="6215074" y="2357430"/>
            <a:ext cx="2714625" cy="857247"/>
          </a:xfrm>
          <a:prstGeom prst="ellipse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Лиза</a:t>
            </a:r>
          </a:p>
        </p:txBody>
      </p:sp>
      <p:sp>
        <p:nvSpPr>
          <p:cNvPr id="7" name="Овал 6"/>
          <p:cNvSpPr/>
          <p:nvPr/>
        </p:nvSpPr>
        <p:spPr>
          <a:xfrm>
            <a:off x="6215074" y="3929066"/>
            <a:ext cx="2643188" cy="9286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</a:t>
            </a:r>
          </a:p>
        </p:txBody>
      </p:sp>
      <p:sp>
        <p:nvSpPr>
          <p:cNvPr id="10" name="Овал 9"/>
          <p:cNvSpPr/>
          <p:nvPr/>
        </p:nvSpPr>
        <p:spPr>
          <a:xfrm>
            <a:off x="285720" y="4143380"/>
            <a:ext cx="2857501" cy="857256"/>
          </a:xfrm>
          <a:prstGeom prst="ellipse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мать Лизы</a:t>
            </a:r>
          </a:p>
        </p:txBody>
      </p:sp>
      <p:sp>
        <p:nvSpPr>
          <p:cNvPr id="11" name="Овал 10"/>
          <p:cNvSpPr/>
          <p:nvPr/>
        </p:nvSpPr>
        <p:spPr>
          <a:xfrm>
            <a:off x="5072066" y="5715016"/>
            <a:ext cx="3214688" cy="92869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богатая вдова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2143125" y="1643063"/>
            <a:ext cx="785813" cy="4286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6393669" y="1678769"/>
            <a:ext cx="642938" cy="571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5000631" y="2214557"/>
            <a:ext cx="2143128" cy="12858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1678782" y="2107406"/>
            <a:ext cx="2357438" cy="15716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3893339" y="3036091"/>
            <a:ext cx="3786214" cy="12858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1714480" y="5072074"/>
            <a:ext cx="2643188" cy="1071570"/>
          </a:xfrm>
          <a:prstGeom prst="ellipse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подружка Анюта</a:t>
            </a:r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>
            <a:off x="2393156" y="3036095"/>
            <a:ext cx="3286125" cy="785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5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75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75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75"/>
                            </p:stCondLst>
                            <p:childTnLst>
                              <p:par>
                                <p:cTn id="3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775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75"/>
                            </p:stCondLst>
                            <p:childTnLst>
                              <p:par>
                                <p:cTn id="4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775"/>
                            </p:stCondLst>
                            <p:childTnLst>
                              <p:par>
                                <p:cTn id="4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275"/>
                            </p:stCondLst>
                            <p:childTnLst>
                              <p:par>
                                <p:cTn id="5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775"/>
                            </p:stCondLst>
                            <p:childTnLst>
                              <p:par>
                                <p:cTn id="6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275"/>
                            </p:stCondLst>
                            <p:childTnLst>
                              <p:par>
                                <p:cTn id="6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775"/>
                            </p:stCondLst>
                            <p:childTnLst>
                              <p:par>
                                <p:cTn id="7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275"/>
                            </p:stCondLst>
                            <p:childTnLst>
                              <p:par>
                                <p:cTn id="7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2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428860" y="214290"/>
            <a:ext cx="3857652" cy="1143008"/>
          </a:xfrm>
          <a:prstGeom prst="ellipse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Лиза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715009" y="3143248"/>
            <a:ext cx="3143272" cy="857256"/>
          </a:xfrm>
          <a:prstGeom prst="ellipse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трудолюбивая</a:t>
            </a:r>
          </a:p>
        </p:txBody>
      </p:sp>
      <p:sp>
        <p:nvSpPr>
          <p:cNvPr id="6" name="Овал 5"/>
          <p:cNvSpPr/>
          <p:nvPr/>
        </p:nvSpPr>
        <p:spPr>
          <a:xfrm>
            <a:off x="6215074" y="1714488"/>
            <a:ext cx="2714644" cy="857251"/>
          </a:xfrm>
          <a:prstGeom prst="ellipse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кормилица</a:t>
            </a:r>
          </a:p>
        </p:txBody>
      </p:sp>
      <p:sp>
        <p:nvSpPr>
          <p:cNvPr id="7" name="Овал 6"/>
          <p:cNvSpPr/>
          <p:nvPr/>
        </p:nvSpPr>
        <p:spPr>
          <a:xfrm>
            <a:off x="285720" y="4857760"/>
            <a:ext cx="2500313" cy="785812"/>
          </a:xfrm>
          <a:prstGeom prst="ellipse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Божеская милость</a:t>
            </a:r>
          </a:p>
        </p:txBody>
      </p:sp>
      <p:sp>
        <p:nvSpPr>
          <p:cNvPr id="8" name="Овал 7"/>
          <p:cNvSpPr/>
          <p:nvPr/>
        </p:nvSpPr>
        <p:spPr>
          <a:xfrm>
            <a:off x="214282" y="3143248"/>
            <a:ext cx="2214563" cy="785812"/>
          </a:xfrm>
          <a:prstGeom prst="ellipse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отрада старости</a:t>
            </a:r>
          </a:p>
        </p:txBody>
      </p:sp>
      <p:sp>
        <p:nvSpPr>
          <p:cNvPr id="9" name="Овал 8"/>
          <p:cNvSpPr/>
          <p:nvPr/>
        </p:nvSpPr>
        <p:spPr>
          <a:xfrm>
            <a:off x="214282" y="1714488"/>
            <a:ext cx="2000264" cy="857256"/>
          </a:xfrm>
          <a:prstGeom prst="ellipse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милая</a:t>
            </a:r>
          </a:p>
        </p:txBody>
      </p:sp>
      <p:sp>
        <p:nvSpPr>
          <p:cNvPr id="10" name="Овал 9"/>
          <p:cNvSpPr/>
          <p:nvPr/>
        </p:nvSpPr>
        <p:spPr>
          <a:xfrm>
            <a:off x="2928927" y="5572124"/>
            <a:ext cx="2786082" cy="1143024"/>
          </a:xfrm>
          <a:prstGeom prst="ellipse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любезная</a:t>
            </a:r>
          </a:p>
        </p:txBody>
      </p:sp>
      <p:cxnSp>
        <p:nvCxnSpPr>
          <p:cNvPr id="12" name="Прямая со стрелкой 11"/>
          <p:cNvCxnSpPr>
            <a:stCxn id="4" idx="2"/>
          </p:cNvCxnSpPr>
          <p:nvPr/>
        </p:nvCxnSpPr>
        <p:spPr>
          <a:xfrm rot="10800000" flipV="1">
            <a:off x="1571604" y="785794"/>
            <a:ext cx="857256" cy="857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1893076" y="1464454"/>
            <a:ext cx="1714512" cy="13573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1464447" y="2393149"/>
            <a:ext cx="3429024" cy="13573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0" idx="0"/>
          </p:cNvCxnSpPr>
          <p:nvPr/>
        </p:nvCxnSpPr>
        <p:spPr>
          <a:xfrm rot="5400000">
            <a:off x="2214955" y="3464310"/>
            <a:ext cx="4214827" cy="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6215072" y="928668"/>
            <a:ext cx="857258" cy="7143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6200000" flipH="1">
            <a:off x="5036347" y="1750207"/>
            <a:ext cx="1857388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5643570" y="4929198"/>
            <a:ext cx="2286016" cy="857256"/>
          </a:xfrm>
          <a:prstGeom prst="ellipse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нежная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 rot="16200000" flipH="1">
            <a:off x="3714744" y="2571744"/>
            <a:ext cx="3500462" cy="10715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75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75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75"/>
                            </p:stCondLst>
                            <p:childTnLst>
                              <p:par>
                                <p:cTn id="2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75"/>
                            </p:stCondLst>
                            <p:childTnLst>
                              <p:par>
                                <p:cTn id="3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95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45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75"/>
                            </p:stCondLst>
                            <p:childTnLst>
                              <p:par>
                                <p:cTn id="5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775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475"/>
                            </p:stCondLst>
                            <p:childTnLst>
                              <p:par>
                                <p:cTn id="6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975"/>
                            </p:stCondLst>
                            <p:childTnLst>
                              <p:par>
                                <p:cTn id="7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825"/>
                            </p:stCondLst>
                            <p:childTnLst>
                              <p:par>
                                <p:cTn id="7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325"/>
                            </p:stCondLst>
                            <p:childTnLst>
                              <p:par>
                                <p:cTn id="8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8500"/>
                            </p:stCondLst>
                            <p:childTnLst>
                              <p:par>
                                <p:cTn id="9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071813" y="2357430"/>
            <a:ext cx="2643187" cy="1571633"/>
          </a:xfrm>
          <a:prstGeom prst="ellipse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Лиза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500694" y="1142984"/>
            <a:ext cx="3357564" cy="857251"/>
          </a:xfrm>
          <a:prstGeom prst="ellipse">
            <a:avLst/>
          </a:prstGeom>
          <a:solidFill>
            <a:srgbClr val="09ED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любила  матушку </a:t>
            </a:r>
          </a:p>
        </p:txBody>
      </p:sp>
      <p:sp>
        <p:nvSpPr>
          <p:cNvPr id="6" name="Овал 5"/>
          <p:cNvSpPr/>
          <p:nvPr/>
        </p:nvSpPr>
        <p:spPr>
          <a:xfrm>
            <a:off x="2714612" y="357166"/>
            <a:ext cx="3214710" cy="785812"/>
          </a:xfrm>
          <a:prstGeom prst="ellipse">
            <a:avLst/>
          </a:prstGeom>
          <a:solidFill>
            <a:srgbClr val="09ED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трудолюбивая</a:t>
            </a:r>
          </a:p>
        </p:txBody>
      </p:sp>
      <p:sp>
        <p:nvSpPr>
          <p:cNvPr id="7" name="Овал 6"/>
          <p:cNvSpPr/>
          <p:nvPr/>
        </p:nvSpPr>
        <p:spPr>
          <a:xfrm>
            <a:off x="3071802" y="5715016"/>
            <a:ext cx="3857652" cy="785812"/>
          </a:xfrm>
          <a:prstGeom prst="ellipse">
            <a:avLst/>
          </a:prstGeom>
          <a:solidFill>
            <a:srgbClr val="09ED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самоотверженная</a:t>
            </a:r>
          </a:p>
        </p:txBody>
      </p:sp>
      <p:sp>
        <p:nvSpPr>
          <p:cNvPr id="8" name="Овал 7"/>
          <p:cNvSpPr/>
          <p:nvPr/>
        </p:nvSpPr>
        <p:spPr>
          <a:xfrm>
            <a:off x="6715140" y="2928934"/>
            <a:ext cx="2214562" cy="785814"/>
          </a:xfrm>
          <a:prstGeom prst="ellipse">
            <a:avLst/>
          </a:prstGeom>
          <a:solidFill>
            <a:srgbClr val="09ED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робкая</a:t>
            </a:r>
          </a:p>
        </p:txBody>
      </p:sp>
      <p:sp>
        <p:nvSpPr>
          <p:cNvPr id="9" name="Овал 8"/>
          <p:cNvSpPr/>
          <p:nvPr/>
        </p:nvSpPr>
        <p:spPr>
          <a:xfrm>
            <a:off x="214282" y="3071810"/>
            <a:ext cx="1928843" cy="857250"/>
          </a:xfrm>
          <a:prstGeom prst="ellipse">
            <a:avLst/>
          </a:prstGeom>
          <a:solidFill>
            <a:srgbClr val="09ED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чистая</a:t>
            </a:r>
          </a:p>
        </p:txBody>
      </p:sp>
      <p:sp>
        <p:nvSpPr>
          <p:cNvPr id="10" name="Овал 9"/>
          <p:cNvSpPr/>
          <p:nvPr/>
        </p:nvSpPr>
        <p:spPr>
          <a:xfrm>
            <a:off x="6215074" y="4429132"/>
            <a:ext cx="2643206" cy="857256"/>
          </a:xfrm>
          <a:prstGeom prst="ellipse">
            <a:avLst/>
          </a:prstGeom>
          <a:solidFill>
            <a:srgbClr val="09ED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услужливая</a:t>
            </a:r>
          </a:p>
        </p:txBody>
      </p:sp>
      <p:sp>
        <p:nvSpPr>
          <p:cNvPr id="11" name="Овал 10"/>
          <p:cNvSpPr/>
          <p:nvPr/>
        </p:nvSpPr>
        <p:spPr>
          <a:xfrm>
            <a:off x="214282" y="5072074"/>
            <a:ext cx="3143250" cy="785813"/>
          </a:xfrm>
          <a:prstGeom prst="ellipse">
            <a:avLst/>
          </a:prstGeom>
          <a:solidFill>
            <a:srgbClr val="09ED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радостная душа</a:t>
            </a:r>
          </a:p>
        </p:txBody>
      </p:sp>
      <p:sp>
        <p:nvSpPr>
          <p:cNvPr id="12" name="Овал 11"/>
          <p:cNvSpPr/>
          <p:nvPr/>
        </p:nvSpPr>
        <p:spPr>
          <a:xfrm>
            <a:off x="285720" y="1285860"/>
            <a:ext cx="2643206" cy="785812"/>
          </a:xfrm>
          <a:prstGeom prst="ellipse">
            <a:avLst/>
          </a:prstGeom>
          <a:solidFill>
            <a:srgbClr val="09ED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прелестная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rot="16200000" flipH="1">
            <a:off x="4036215" y="4607727"/>
            <a:ext cx="1643074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2571749" y="4000505"/>
            <a:ext cx="1285873" cy="85724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2"/>
          </p:cNvCxnSpPr>
          <p:nvPr/>
        </p:nvCxnSpPr>
        <p:spPr>
          <a:xfrm rot="10800000" flipV="1">
            <a:off x="2214547" y="3143246"/>
            <a:ext cx="857267" cy="357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>
            <a:off x="2285984" y="2000240"/>
            <a:ext cx="1071570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4" idx="0"/>
          </p:cNvCxnSpPr>
          <p:nvPr/>
        </p:nvCxnSpPr>
        <p:spPr>
          <a:xfrm rot="5400000" flipH="1" flipV="1">
            <a:off x="3822298" y="1785531"/>
            <a:ext cx="1143008" cy="7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5429256" y="1928803"/>
            <a:ext cx="744539" cy="7143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4" idx="6"/>
            <a:endCxn id="8" idx="2"/>
          </p:cNvCxnSpPr>
          <p:nvPr/>
        </p:nvCxnSpPr>
        <p:spPr>
          <a:xfrm>
            <a:off x="5715000" y="3143247"/>
            <a:ext cx="1000140" cy="1785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4" idx="5"/>
          </p:cNvCxnSpPr>
          <p:nvPr/>
        </p:nvCxnSpPr>
        <p:spPr>
          <a:xfrm rot="16200000" flipH="1">
            <a:off x="5334942" y="3691875"/>
            <a:ext cx="944543" cy="9585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000"/>
                            </p:stCondLst>
                            <p:childTnLst>
                              <p:par>
                                <p:cTn id="8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000"/>
                            </p:stCondLst>
                            <p:childTnLst>
                              <p:par>
                                <p:cTn id="8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Лиза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3EBE0"/>
              </a:clrFrom>
              <a:clrTo>
                <a:srgbClr val="F3EB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1785926"/>
            <a:ext cx="2459027" cy="3214711"/>
          </a:xfrm>
          <a:prstGeom prst="rect">
            <a:avLst/>
          </a:prstGeom>
          <a:noFill/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571868" y="1857364"/>
            <a:ext cx="5072098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«Лиза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рыдала — Эраст плакал — оставил её — она упала — стала на колени, подняла руки к небу и смотрела на Эраста, который удалялся — далее —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далее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— и, наконец, скрылся, — воссияло солнце, и Лиза, оставленная, бедная, лишилась чувств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памяти».</a:t>
            </a:r>
          </a:p>
          <a:p>
            <a:pPr algn="ctr">
              <a:spcBef>
                <a:spcPct val="50000"/>
              </a:spcBef>
            </a:pPr>
            <a:endParaRPr lang="ru-RU" sz="20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28596" y="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Сцена расставания героев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357290" y="357166"/>
            <a:ext cx="7143771" cy="1928816"/>
          </a:xfrm>
          <a:prstGeom prst="ellipse">
            <a:avLst/>
          </a:prstGeom>
          <a:solidFill>
            <a:schemeClr val="accent5">
              <a:lumMod val="40000"/>
              <a:lumOff val="60000"/>
              <a:alpha val="69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Причины самоубийства Лизы</a:t>
            </a:r>
          </a:p>
        </p:txBody>
      </p:sp>
      <p:sp>
        <p:nvSpPr>
          <p:cNvPr id="6" name="Овал 5"/>
          <p:cNvSpPr/>
          <p:nvPr/>
        </p:nvSpPr>
        <p:spPr>
          <a:xfrm>
            <a:off x="5000628" y="4714884"/>
            <a:ext cx="3143272" cy="107157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Потеря смысла жизни</a:t>
            </a:r>
          </a:p>
        </p:txBody>
      </p:sp>
      <p:sp>
        <p:nvSpPr>
          <p:cNvPr id="7" name="Овал 6"/>
          <p:cNvSpPr/>
          <p:nvPr/>
        </p:nvSpPr>
        <p:spPr>
          <a:xfrm>
            <a:off x="1857356" y="5643578"/>
            <a:ext cx="2928958" cy="100013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Измена Эраста</a:t>
            </a:r>
          </a:p>
        </p:txBody>
      </p:sp>
      <p:sp>
        <p:nvSpPr>
          <p:cNvPr id="8" name="Овал 7"/>
          <p:cNvSpPr/>
          <p:nvPr/>
        </p:nvSpPr>
        <p:spPr>
          <a:xfrm>
            <a:off x="214282" y="4357694"/>
            <a:ext cx="2928958" cy="92868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Легкомыслие Эраста</a:t>
            </a:r>
          </a:p>
        </p:txBody>
      </p:sp>
      <p:sp>
        <p:nvSpPr>
          <p:cNvPr id="9" name="Овал 8"/>
          <p:cNvSpPr/>
          <p:nvPr/>
        </p:nvSpPr>
        <p:spPr>
          <a:xfrm>
            <a:off x="142844" y="2786058"/>
            <a:ext cx="2214578" cy="92869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Любовь к Эрасту</a:t>
            </a:r>
          </a:p>
        </p:txBody>
      </p:sp>
      <p:sp>
        <p:nvSpPr>
          <p:cNvPr id="10" name="Овал 9"/>
          <p:cNvSpPr/>
          <p:nvPr/>
        </p:nvSpPr>
        <p:spPr>
          <a:xfrm>
            <a:off x="6357950" y="3000372"/>
            <a:ext cx="2571768" cy="100013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Обманутое доверие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2143109" y="2143114"/>
            <a:ext cx="928695" cy="7858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8" idx="7"/>
          </p:cNvCxnSpPr>
          <p:nvPr/>
        </p:nvCxnSpPr>
        <p:spPr>
          <a:xfrm rot="5400000">
            <a:off x="2182111" y="2746749"/>
            <a:ext cx="2279141" cy="12147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2500298" y="3500438"/>
            <a:ext cx="3357586" cy="9286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4893471" y="3178967"/>
            <a:ext cx="2357454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6200000" flipH="1">
            <a:off x="6858016" y="2214555"/>
            <a:ext cx="857257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643050"/>
            <a:ext cx="7772400" cy="136245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800" cap="none" dirty="0" smtClean="0">
                <a:latin typeface="Times New Roman" pitchFamily="18" charset="0"/>
                <a:cs typeface="Times New Roman" pitchFamily="18" charset="0"/>
              </a:rPr>
              <a:t>«…Т</a:t>
            </a:r>
            <a:r>
              <a:rPr lang="ru-RU" sz="4800" cap="none" dirty="0" smtClean="0">
                <a:effectLst/>
                <a:latin typeface="Times New Roman" pitchFamily="18" charset="0"/>
                <a:cs typeface="Times New Roman" pitchFamily="18" charset="0"/>
              </a:rPr>
              <a:t>еперь, может быть, они уже примирились!»</a:t>
            </a:r>
            <a:endParaRPr lang="ru-RU" sz="4800" cap="none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" descr="05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1750" y="4757737"/>
            <a:ext cx="1492250" cy="2100263"/>
          </a:xfrm>
          <a:prstGeom prst="rect">
            <a:avLst/>
          </a:prstGeom>
          <a:noFill/>
        </p:spPr>
      </p:pic>
      <p:pic>
        <p:nvPicPr>
          <p:cNvPr id="4" name="Picture 4" descr="05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24400"/>
            <a:ext cx="1514475" cy="2133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7772400" cy="136245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cap="none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14282" y="1071546"/>
            <a:ext cx="8429684" cy="57864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8800" b="1" u="sng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kumimoji="0" lang="ru-RU" sz="8800" b="1" i="0" u="sng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бразовательные</a:t>
            </a:r>
            <a:r>
              <a:rPr kumimoji="0" lang="ru-RU" sz="88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endParaRPr kumimoji="0" lang="en-US" sz="8800" b="1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закрепить знания о биографии Н.М.Карамзина;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дать понятие сентиментализма как литературного направления;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представить повесть «Бедная Лиза» Н.М.Карамзина как образец сентиментализма;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8800" b="1" u="sng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8800" b="1" i="0" u="sng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оспитательные</a:t>
            </a:r>
            <a:r>
              <a:rPr kumimoji="0" lang="ru-RU" sz="88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endParaRPr kumimoji="0" lang="en-US" sz="8800" b="1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способствовать воспитанию духовно развитой личности, формированию гуманистического мировоззрения.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воспитывать отношение к любви как к внесословной ценности человека.</a:t>
            </a:r>
            <a:endParaRPr kumimoji="0" lang="en-US" sz="8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8800" b="1" u="sng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kumimoji="0" lang="ru-RU" sz="8800" b="1" i="0" u="sng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азвивающие</a:t>
            </a:r>
            <a:r>
              <a:rPr kumimoji="0" lang="ru-RU" sz="88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endParaRPr kumimoji="0" lang="en-US" sz="8800" b="1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развивать навык выразительного 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чтения  и анализа прозаического произведения;</a:t>
            </a:r>
            <a:endParaRPr kumimoji="0" lang="en-US" sz="8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расширять словарный запас;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способствовать развитию критического мышления, интереса к литературе сентиментализма.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8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8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00034" y="857232"/>
            <a:ext cx="8135937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Почему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герои не смогли быть счастливы, только ли социальное неравенство явилось препятствием их счастью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 понимаете значение слов Карамзина: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«И крестьянки любить умеют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Почему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повесть Карамзина так полюбилась читателю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 проявляются в повести черты сентиментализма? 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Какие ее эпизоды показались вам особенно трогательными? 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чем смысл заглавия? 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Какие, на ваш взгляд, чувства воспитывает в читателях повесть Карамзина?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Могут ли извлечь из нее современные молодые люди нравственные уроки? Если да, то какие?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00034" y="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Итоги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2332037"/>
            <a:ext cx="7829576" cy="4525963"/>
          </a:xfrm>
        </p:spPr>
        <p:txBody>
          <a:bodyPr/>
          <a:lstStyle/>
          <a:p>
            <a:pPr marL="609600" indent="-60960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Письменно ответить на вопрос:</a:t>
            </a:r>
          </a:p>
          <a:p>
            <a:pPr marL="609600" indent="-60960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Какие чувства вызвала повесть Н.М. Карамзина </a:t>
            </a:r>
          </a:p>
          <a:p>
            <a:pPr marL="609600" indent="-60960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«Бедная Лиза»?</a:t>
            </a:r>
          </a:p>
          <a:p>
            <a:pPr marL="609600" indent="-609600" algn="just">
              <a:buNone/>
            </a:pPr>
            <a:endParaRPr lang="ru-RU" sz="36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643998" cy="5340369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Галузина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Л.В. Уроки литературы в 8-м классе: Развёрнутое планирование. Ярославль, 2003.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Егорова Н.В. Универсальные поурочные разработки по литературе. 8 класс. – М.: ВАКО, 2007. – 512с. – (В помощь школьному учителю).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Марченко Н.А. Карамзин Николай Михайлович. – Уроки литературы. - №7. – 2002/ Приложение к журналу «Литература в школе».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Золотарёва И.В., Беломестных О.Б., Корнеева М.С. Поурочные разработки по литературе. 8-й класс. М., 2002.</a:t>
            </a:r>
          </a:p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rusedu.ru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›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detail_2259.html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power-point-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ppt.narod.ru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›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biografiya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…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prezentaciy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a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…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u="sng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рефак.рф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›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1726_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gotovye_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prezentatsii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_po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…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o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_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karamzine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/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8"/>
              </a:rPr>
              <a:t>ps.1september.ru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500298" y="2357430"/>
            <a:ext cx="4000528" cy="2286016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Н.М.Карамзин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643702" y="3571876"/>
            <a:ext cx="2271698" cy="64294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Военная служба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257800" y="4953000"/>
            <a:ext cx="3429000" cy="1600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Смерть отца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Отставка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Симбирск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81000" y="4876800"/>
            <a:ext cx="4114800" cy="16764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Увлечение масонством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Занятие литературой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Изучение истории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14282" y="304800"/>
            <a:ext cx="3857652" cy="1524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Симбирская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губерния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Родовитая, но небогатая 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дворянская семья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072066" y="357166"/>
            <a:ext cx="3886200" cy="1447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Светское образование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Знание иностранных 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языков</a:t>
            </a:r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214282" y="2643182"/>
            <a:ext cx="2071702" cy="990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Путешествие 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 Европе</a:t>
            </a:r>
          </a:p>
        </p:txBody>
      </p:sp>
      <p:sp>
        <p:nvSpPr>
          <p:cNvPr id="11" name="AutoShape 19"/>
          <p:cNvSpPr>
            <a:spLocks noChangeArrowheads="1"/>
          </p:cNvSpPr>
          <p:nvPr/>
        </p:nvSpPr>
        <p:spPr bwMode="auto">
          <a:xfrm>
            <a:off x="1285852" y="3857628"/>
            <a:ext cx="485775" cy="857256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AutoShape 20"/>
          <p:cNvSpPr>
            <a:spLocks noChangeArrowheads="1"/>
          </p:cNvSpPr>
          <p:nvPr/>
        </p:nvSpPr>
        <p:spPr bwMode="auto">
          <a:xfrm rot="16200000">
            <a:off x="4626769" y="5279231"/>
            <a:ext cx="485775" cy="747713"/>
          </a:xfrm>
          <a:prstGeom prst="upArrow">
            <a:avLst>
              <a:gd name="adj1" fmla="val 50000"/>
              <a:gd name="adj2" fmla="val 3848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22"/>
          <p:cNvSpPr>
            <a:spLocks noChangeArrowheads="1"/>
          </p:cNvSpPr>
          <p:nvPr/>
        </p:nvSpPr>
        <p:spPr bwMode="auto">
          <a:xfrm rot="10800000">
            <a:off x="7643834" y="1857364"/>
            <a:ext cx="485775" cy="1600200"/>
          </a:xfrm>
          <a:prstGeom prst="upArrow">
            <a:avLst>
              <a:gd name="adj1" fmla="val 50000"/>
              <a:gd name="adj2" fmla="val 8235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"/>
          <p:cNvSpPr>
            <a:spLocks noChangeArrowheads="1"/>
          </p:cNvSpPr>
          <p:nvPr/>
        </p:nvSpPr>
        <p:spPr bwMode="auto">
          <a:xfrm rot="5400000">
            <a:off x="4391022" y="681020"/>
            <a:ext cx="485775" cy="838200"/>
          </a:xfrm>
          <a:prstGeom prst="upArrow">
            <a:avLst>
              <a:gd name="adj1" fmla="val 50000"/>
              <a:gd name="adj2" fmla="val 4313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AutoShape 25"/>
          <p:cNvSpPr>
            <a:spLocks noChangeArrowheads="1"/>
          </p:cNvSpPr>
          <p:nvPr/>
        </p:nvSpPr>
        <p:spPr bwMode="auto">
          <a:xfrm>
            <a:off x="3357554" y="1857364"/>
            <a:ext cx="3810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AutoShape 26"/>
          <p:cNvSpPr>
            <a:spLocks noChangeArrowheads="1"/>
          </p:cNvSpPr>
          <p:nvPr/>
        </p:nvSpPr>
        <p:spPr bwMode="auto">
          <a:xfrm rot="10800000">
            <a:off x="7239000" y="4286256"/>
            <a:ext cx="457200" cy="666744"/>
          </a:xfrm>
          <a:prstGeom prst="upArrow">
            <a:avLst>
              <a:gd name="adj1" fmla="val 50000"/>
              <a:gd name="adj2" fmla="val 2916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2" name="Picture 8" descr="Новый ри_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2500306"/>
            <a:ext cx="157163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Сентиментализм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7824814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Художественное направление (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течение)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искусстве и литературе   конца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XVIII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– начала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веков.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англ.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SENTIMENTAL 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чувствительный.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Изящное изображение основного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повседневного» (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П.А.Вяземский)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7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Работа с полотном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8" descr="Новый ри_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8" y="1071546"/>
            <a:ext cx="400206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9" descr="Новый ри_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1066800"/>
            <a:ext cx="3857652" cy="5076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85720" y="6150114"/>
            <a:ext cx="41386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Ф. Рокотов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«Портрет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Екатерины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286380" y="6150114"/>
            <a:ext cx="3352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Боровиковский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«Екатерина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29" name="Group 169"/>
          <p:cNvGraphicFramePr>
            <a:graphicFrameLocks noGrp="1"/>
          </p:cNvGraphicFramePr>
          <p:nvPr/>
        </p:nvGraphicFramePr>
        <p:xfrm>
          <a:off x="0" y="785793"/>
          <a:ext cx="9144000" cy="6072231"/>
        </p:xfrm>
        <a:graphic>
          <a:graphicData uri="http://schemas.openxmlformats.org/drawingml/2006/table">
            <a:tbl>
              <a:tblPr/>
              <a:tblGrid>
                <a:gridCol w="3471863"/>
                <a:gridCol w="2038350"/>
                <a:gridCol w="3633787"/>
              </a:tblGrid>
              <a:tr h="770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           Классицизм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Линия сравнения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        Сентиментализм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51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Воспитание человека в духе верности государству, культ разума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Основная идея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Стремление представить человеческую личность                        в движениях души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Гражданская , общественная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Основная тематика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Любовная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01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Строгое деление                           на положительных                                и отрицательных, однолинейность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Герои 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характеры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Отказ от прямолинейности                  в оценке характеров, внимание к простым людям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Вспомогательная, условная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Роль пейзажа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Средство психологической характеристики героев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60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Трагедия, ода, эпопея, комедия, басня, сатира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Основные жанры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Повесть, путешествие, роман в письмах, дневник, элегия, послание, идиллия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530" name="Rectangle 170"/>
          <p:cNvSpPr>
            <a:spLocks noChangeArrowheads="1"/>
          </p:cNvSpPr>
          <p:nvPr/>
        </p:nvSpPr>
        <p:spPr bwMode="auto">
          <a:xfrm>
            <a:off x="0" y="1571612"/>
            <a:ext cx="3500430" cy="10668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5" name="Rectangle 175"/>
          <p:cNvSpPr>
            <a:spLocks noChangeArrowheads="1"/>
          </p:cNvSpPr>
          <p:nvPr/>
        </p:nvSpPr>
        <p:spPr bwMode="auto">
          <a:xfrm>
            <a:off x="0" y="2643182"/>
            <a:ext cx="3500430" cy="78581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6" name="Rectangle 176"/>
          <p:cNvSpPr>
            <a:spLocks noChangeArrowheads="1"/>
          </p:cNvSpPr>
          <p:nvPr/>
        </p:nvSpPr>
        <p:spPr bwMode="auto">
          <a:xfrm>
            <a:off x="0" y="4857760"/>
            <a:ext cx="3500430" cy="78581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7" name="Rectangle 177"/>
          <p:cNvSpPr>
            <a:spLocks noChangeArrowheads="1"/>
          </p:cNvSpPr>
          <p:nvPr/>
        </p:nvSpPr>
        <p:spPr bwMode="auto">
          <a:xfrm>
            <a:off x="5500694" y="5643578"/>
            <a:ext cx="3643306" cy="1214422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8" name="Rectangle 178"/>
          <p:cNvSpPr>
            <a:spLocks noChangeArrowheads="1"/>
          </p:cNvSpPr>
          <p:nvPr/>
        </p:nvSpPr>
        <p:spPr bwMode="auto">
          <a:xfrm>
            <a:off x="0" y="5643578"/>
            <a:ext cx="3500430" cy="1214422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9" name="Rectangle 179"/>
          <p:cNvSpPr>
            <a:spLocks noChangeArrowheads="1"/>
          </p:cNvSpPr>
          <p:nvPr/>
        </p:nvSpPr>
        <p:spPr bwMode="auto">
          <a:xfrm>
            <a:off x="0" y="3429000"/>
            <a:ext cx="3500430" cy="1428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40" name="Rectangle 180"/>
          <p:cNvSpPr>
            <a:spLocks noChangeArrowheads="1"/>
          </p:cNvSpPr>
          <p:nvPr/>
        </p:nvSpPr>
        <p:spPr bwMode="auto">
          <a:xfrm>
            <a:off x="5500694" y="4857760"/>
            <a:ext cx="3643306" cy="78581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41" name="Rectangle 181"/>
          <p:cNvSpPr>
            <a:spLocks noChangeArrowheads="1"/>
          </p:cNvSpPr>
          <p:nvPr/>
        </p:nvSpPr>
        <p:spPr bwMode="auto">
          <a:xfrm>
            <a:off x="5500694" y="3429000"/>
            <a:ext cx="3643306" cy="1428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42" name="Rectangle 182"/>
          <p:cNvSpPr>
            <a:spLocks noChangeArrowheads="1"/>
          </p:cNvSpPr>
          <p:nvPr/>
        </p:nvSpPr>
        <p:spPr bwMode="auto">
          <a:xfrm>
            <a:off x="5500694" y="2643182"/>
            <a:ext cx="3643306" cy="78581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43" name="Rectangle 183"/>
          <p:cNvSpPr>
            <a:spLocks noChangeArrowheads="1"/>
          </p:cNvSpPr>
          <p:nvPr/>
        </p:nvSpPr>
        <p:spPr bwMode="auto">
          <a:xfrm>
            <a:off x="5500694" y="1571612"/>
            <a:ext cx="3643306" cy="107157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500430" y="500042"/>
            <a:ext cx="19432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endParaRPr lang="ru-RU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Сравнительная таблица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5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55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5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5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5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5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5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5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5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30" grpId="0" animBg="1"/>
      <p:bldP spid="15535" grpId="0" animBg="1"/>
      <p:bldP spid="15536" grpId="0" animBg="1"/>
      <p:bldP spid="15537" grpId="0" animBg="1"/>
      <p:bldP spid="15538" grpId="0" animBg="1"/>
      <p:bldP spid="15539" grpId="0" animBg="1"/>
      <p:bldP spid="15540" grpId="0" animBg="1"/>
      <p:bldP spid="15541" grpId="0" animBg="1"/>
      <p:bldP spid="15542" grpId="0" animBg="1"/>
      <p:bldP spid="155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7772400" cy="71438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cap="none" dirty="0" smtClean="0">
                <a:latin typeface="Times New Roman" pitchFamily="18" charset="0"/>
                <a:cs typeface="Times New Roman" pitchFamily="18" charset="0"/>
              </a:rPr>
              <a:t>История создания повести</a:t>
            </a:r>
            <a:endParaRPr lang="ru-RU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>
          <a:xfrm>
            <a:off x="4214810" y="1000108"/>
            <a:ext cx="4714908" cy="5143535"/>
          </a:xfrm>
        </p:spPr>
        <p:txBody>
          <a:bodyPr>
            <a:noAutofit/>
          </a:bodyPr>
          <a:lstStyle/>
          <a:p>
            <a:pPr indent="357188"/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Повесть «Бедная Лиза» написана  в 1792 году. В 1796 году повесть вышла отдельной книгой.</a:t>
            </a:r>
          </a:p>
          <a:p>
            <a:pPr indent="357188" eaLnBrk="1" hangingPunct="1"/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Повесть «Бедная Лиза» потому и была принята русской публикой с таким восторгом, что в этом произведении Карамзин первый у нас высказал то «новое слово». Таким «новым словом» было в повести самоубийство героини.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142984"/>
            <a:ext cx="3500462" cy="4929222"/>
          </a:xfrm>
          <a:prstGeom prst="rect">
            <a:avLst/>
          </a:prstGeom>
          <a:noFill/>
          <a:ln w="57150">
            <a:solidFill>
              <a:srgbClr val="660033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1785926"/>
            <a:ext cx="885828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Эпигонство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(от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древнегреческого</a:t>
            </a:r>
            <a:r>
              <a:rPr kumimoji="0" lang="ru-RU" sz="32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родившееся после»)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нетворческое следование традиционным образам и назойливое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повторение и варьирование известных литературных тем, сюжетов,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мотивов, в частности — подражание писателям.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488" y="0"/>
            <a:ext cx="2903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Эпигонство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1151</Words>
  <Application>Microsoft Office PowerPoint</Application>
  <PresentationFormat>Экран (4:3)</PresentationFormat>
  <Paragraphs>178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Презентация: «И крестьянки любить умеют!» (по повести Н. М. Карамзина «Бедная Лиза») Автор: Борзенкова Людмила Геннадьевна, учитель русского языка и литературы МБОУ СОШ№2 г.Покачи ХМАО-Югры Предмет: литература  Класс: 8 класс Межпредметные связи: литература, культурология Форма проведения урока: урок с использованием ИКТ Тип урока: урок изучения нового материала и первичного закрепления знаний   </vt:lpstr>
      <vt:lpstr>Цель урока: </vt:lpstr>
      <vt:lpstr>Задачи:</vt:lpstr>
      <vt:lpstr>Слайд 4</vt:lpstr>
      <vt:lpstr>Сентиментализм</vt:lpstr>
      <vt:lpstr>Работа с полотном</vt:lpstr>
      <vt:lpstr>Слайд 7</vt:lpstr>
      <vt:lpstr>История создания повести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Первая встреча</vt:lpstr>
      <vt:lpstr>Слайд 23</vt:lpstr>
      <vt:lpstr>Слайд 24</vt:lpstr>
      <vt:lpstr>Слайд 25</vt:lpstr>
      <vt:lpstr>Слайд 26</vt:lpstr>
      <vt:lpstr>Слайд 27</vt:lpstr>
      <vt:lpstr>Слайд 28</vt:lpstr>
      <vt:lpstr>«…Теперь, может быть, они уже примирились!»</vt:lpstr>
      <vt:lpstr>Слайд 30</vt:lpstr>
      <vt:lpstr>Домашнее задание</vt:lpstr>
      <vt:lpstr>Источники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литературы по теме: Николай Михайлович Карамзин (1766 – 1826)</dc:title>
  <dc:creator>Admin</dc:creator>
  <cp:lastModifiedBy>revaz</cp:lastModifiedBy>
  <cp:revision>62</cp:revision>
  <dcterms:created xsi:type="dcterms:W3CDTF">2011-09-28T11:57:19Z</dcterms:created>
  <dcterms:modified xsi:type="dcterms:W3CDTF">2012-05-08T17:51:57Z</dcterms:modified>
</cp:coreProperties>
</file>