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9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42" autoAdjust="0"/>
  </p:normalViewPr>
  <p:slideViewPr>
    <p:cSldViewPr>
      <p:cViewPr varScale="1">
        <p:scale>
          <a:sx n="125" d="100"/>
          <a:sy n="125" d="100"/>
        </p:scale>
        <p:origin x="-12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4" d="100"/>
          <a:sy n="34" d="100"/>
        </p:scale>
        <p:origin x="-223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18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17.wmf"/><Relationship Id="rId5" Type="http://schemas.openxmlformats.org/officeDocument/2006/relationships/image" Target="../media/image2.wmf"/><Relationship Id="rId4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97DCA-BB1A-4CBE-9E74-D541481C066F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8F8D1-A4E2-48D6-824E-0E04AE145D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9173B-D39C-426D-BD94-AF16C9089ED4}" type="datetimeFigureOut">
              <a:rPr lang="ru-RU" smtClean="0"/>
              <a:pPr/>
              <a:t>30.03.2012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B566E-52E1-48EF-918F-817ADBB2B9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8.bin"/><Relationship Id="rId18" Type="http://schemas.openxmlformats.org/officeDocument/2006/relationships/oleObject" Target="../embeddings/oleObject33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7.bin"/><Relationship Id="rId17" Type="http://schemas.openxmlformats.org/officeDocument/2006/relationships/oleObject" Target="../embeddings/oleObject32.bin"/><Relationship Id="rId2" Type="http://schemas.openxmlformats.org/officeDocument/2006/relationships/tags" Target="../tags/tag2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3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86478"/>
          </a:xfrm>
          <a:noFill/>
          <a:ln w="3175">
            <a:noFill/>
          </a:ln>
          <a:effectLst>
            <a:outerShdw blurRad="50800" dist="50800" dir="5400000" algn="ctr" rotWithShape="0">
              <a:srgbClr val="000000">
                <a:alpha val="73000"/>
              </a:srgbClr>
            </a:outerShdw>
          </a:effectLst>
        </p:spPr>
        <p:txBody>
          <a:bodyPr>
            <a:noAutofit/>
          </a:bodyPr>
          <a:lstStyle/>
          <a:p>
            <a: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Основное </a:t>
            </a:r>
            <a:b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свойство дроби.</a:t>
            </a:r>
            <a:b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класс</a:t>
            </a:r>
            <a:endParaRPr lang="ru-RU" sz="8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Tm="3000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571636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Выполните задание по образцу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429652" y="9501230"/>
            <a:ext cx="7358114" cy="2857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12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928934"/>
            <a:ext cx="91440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spd="slow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Дополнительные задания: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1428736"/>
            <a:ext cx="7929618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714884"/>
            <a:ext cx="57626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8000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938213" y="2824163"/>
            <a:ext cx="3752850" cy="3016250"/>
            <a:chOff x="381" y="1779"/>
            <a:chExt cx="2364" cy="1900"/>
          </a:xfrm>
        </p:grpSpPr>
        <p:sp>
          <p:nvSpPr>
            <p:cNvPr id="3082" name="AutoShape 7"/>
            <p:cNvSpPr>
              <a:spLocks noChangeArrowheads="1"/>
            </p:cNvSpPr>
            <p:nvPr/>
          </p:nvSpPr>
          <p:spPr bwMode="auto">
            <a:xfrm>
              <a:off x="381" y="1779"/>
              <a:ext cx="2364" cy="1900"/>
            </a:xfrm>
            <a:prstGeom prst="irregularSeal1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CCFF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rgbClr val="FCFCD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3075" name="Object 1"/>
            <p:cNvGraphicFramePr>
              <a:graphicFrameLocks noChangeAspect="1"/>
            </p:cNvGraphicFramePr>
            <p:nvPr/>
          </p:nvGraphicFramePr>
          <p:xfrm>
            <a:off x="982" y="2351"/>
            <a:ext cx="1012" cy="696"/>
          </p:xfrm>
          <a:graphic>
            <a:graphicData uri="http://schemas.openxmlformats.org/presentationml/2006/ole">
              <p:oleObj spid="_x0000_s20483" r:id="rId4" imgW="609600" imgH="419100" progId="Equation.3">
                <p:embed/>
              </p:oleObj>
            </a:graphicData>
          </a:graphic>
        </p:graphicFrame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765675" y="2824163"/>
            <a:ext cx="3752850" cy="3016250"/>
            <a:chOff x="2792" y="1779"/>
            <a:chExt cx="2364" cy="1900"/>
          </a:xfrm>
        </p:grpSpPr>
        <p:sp>
          <p:nvSpPr>
            <p:cNvPr id="4" name="AutoShape 8"/>
            <p:cNvSpPr>
              <a:spLocks noChangeArrowheads="1"/>
            </p:cNvSpPr>
            <p:nvPr/>
          </p:nvSpPr>
          <p:spPr bwMode="auto">
            <a:xfrm flipH="1">
              <a:off x="2792" y="1779"/>
              <a:ext cx="2364" cy="1900"/>
            </a:xfrm>
            <a:prstGeom prst="irregularSeal1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00CCFF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rgbClr val="FCFCD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3074" name="Object 0"/>
            <p:cNvGraphicFramePr>
              <a:graphicFrameLocks noChangeAspect="1"/>
            </p:cNvGraphicFramePr>
            <p:nvPr/>
          </p:nvGraphicFramePr>
          <p:xfrm>
            <a:off x="3375" y="2351"/>
            <a:ext cx="1124" cy="696"/>
          </p:xfrm>
          <a:graphic>
            <a:graphicData uri="http://schemas.openxmlformats.org/presentationml/2006/ole">
              <p:oleObj spid="_x0000_s20482" r:id="rId5" imgW="672808" imgH="418918" progId="Equation.3">
                <p:embed/>
              </p:oleObj>
            </a:graphicData>
          </a:graphic>
        </p:graphicFrame>
      </p:grp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482600" y="1135063"/>
            <a:ext cx="8294688" cy="1191816"/>
          </a:xfrm>
          <a:prstGeom prst="roundRect">
            <a:avLst>
              <a:gd name="adj" fmla="val 16667"/>
            </a:avLst>
          </a:prstGeom>
          <a:solidFill>
            <a:srgbClr val="C3F4FF"/>
          </a:solidFill>
          <a:ln w="9525">
            <a:solidFill>
              <a:srgbClr val="FCFCD0"/>
            </a:solidFill>
            <a:round/>
            <a:headEnd/>
            <a:tailEnd/>
          </a:ln>
          <a:effectLst>
            <a:outerShdw dist="117088" dir="2963922" algn="ctr" rotWithShape="0">
              <a:srgbClr val="FCFCD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 умножении или делении числителя и знаменателя дроби на одно и то же число (кроме нуля) 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ее величина не  изменяется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1817688" y="242888"/>
            <a:ext cx="52006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99"/>
                </a:solidFill>
                <a:effectLst>
                  <a:outerShdw dist="35921" dir="2700000" algn="ctr" rotWithShape="0">
                    <a:srgbClr val="FFFF99"/>
                  </a:outerShdw>
                </a:effectLst>
                <a:latin typeface="Impact"/>
              </a:rPr>
              <a:t>Основное свойство дроби</a:t>
            </a:r>
          </a:p>
        </p:txBody>
      </p:sp>
    </p:spTree>
    <p:custDataLst>
      <p:tags r:id="rId2"/>
    </p:custDataLst>
  </p:cSld>
  <p:clrMapOvr>
    <a:masterClrMapping/>
  </p:clrMapOvr>
  <p:transition spd="med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3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build="allAtOnce" animBg="1"/>
      <p:bldP spid="30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1142984"/>
            <a:ext cx="7772400" cy="4286280"/>
          </a:xfrm>
        </p:spPr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«Основное свойство дроби»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подготовлена учителем математики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ГОУ СОШ УМИ №7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Быковой Е.В.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2011 -2012 учебный год.</a:t>
            </a:r>
          </a:p>
          <a:p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572164"/>
          </a:xfr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ru-RU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числитель и знаменатель дроби умножить или разделить на одно и то же натуральное число, то получится равная ей дробь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 spd="slow" advTm="5000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1175" y="3355975"/>
            <a:ext cx="1279525" cy="788988"/>
            <a:chOff x="322" y="1934"/>
            <a:chExt cx="806" cy="497"/>
          </a:xfrm>
        </p:grpSpPr>
        <p:graphicFrame>
          <p:nvGraphicFramePr>
            <p:cNvPr id="1042" name="Object 2"/>
            <p:cNvGraphicFramePr>
              <a:graphicFrameLocks noChangeAspect="1"/>
            </p:cNvGraphicFramePr>
            <p:nvPr/>
          </p:nvGraphicFramePr>
          <p:xfrm>
            <a:off x="837" y="1934"/>
            <a:ext cx="291" cy="497"/>
          </p:xfrm>
          <a:graphic>
            <a:graphicData uri="http://schemas.openxmlformats.org/presentationml/2006/ole">
              <p:oleObj spid="_x0000_s29714" r:id="rId3" imgW="152334" imgH="393529" progId="Equation.3">
                <p:embed/>
              </p:oleObj>
            </a:graphicData>
          </a:graphic>
        </p:graphicFrame>
        <p:graphicFrame>
          <p:nvGraphicFramePr>
            <p:cNvPr id="1043" name="Object 3"/>
            <p:cNvGraphicFramePr>
              <a:graphicFrameLocks noChangeAspect="1"/>
            </p:cNvGraphicFramePr>
            <p:nvPr/>
          </p:nvGraphicFramePr>
          <p:xfrm>
            <a:off x="322" y="1939"/>
            <a:ext cx="286" cy="488"/>
          </p:xfrm>
          <a:graphic>
            <a:graphicData uri="http://schemas.openxmlformats.org/presentationml/2006/ole">
              <p:oleObj spid="_x0000_s29715" r:id="rId4" imgW="152334" imgH="393529" progId="Equation.3">
                <p:embed/>
              </p:oleObj>
            </a:graphicData>
          </a:graphic>
        </p:graphicFrame>
        <p:sp>
          <p:nvSpPr>
            <p:cNvPr id="1063" name="Text Box 4"/>
            <p:cNvSpPr txBox="1">
              <a:spLocks noChangeArrowheads="1"/>
            </p:cNvSpPr>
            <p:nvPr/>
          </p:nvSpPr>
          <p:spPr bwMode="auto">
            <a:xfrm>
              <a:off x="613" y="2039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511175" y="1792288"/>
            <a:ext cx="1270000" cy="792162"/>
            <a:chOff x="328" y="1171"/>
            <a:chExt cx="800" cy="499"/>
          </a:xfrm>
        </p:grpSpPr>
        <p:graphicFrame>
          <p:nvGraphicFramePr>
            <p:cNvPr id="1040" name="Object 5"/>
            <p:cNvGraphicFramePr>
              <a:graphicFrameLocks noChangeAspect="1"/>
            </p:cNvGraphicFramePr>
            <p:nvPr/>
          </p:nvGraphicFramePr>
          <p:xfrm>
            <a:off x="328" y="1171"/>
            <a:ext cx="280" cy="499"/>
          </p:xfrm>
          <a:graphic>
            <a:graphicData uri="http://schemas.openxmlformats.org/presentationml/2006/ole">
              <p:oleObj spid="_x0000_s29712" name="Формула" r:id="rId5" imgW="139680" imgH="393480" progId="Equation.3">
                <p:embed/>
              </p:oleObj>
            </a:graphicData>
          </a:graphic>
        </p:graphicFrame>
        <p:graphicFrame>
          <p:nvGraphicFramePr>
            <p:cNvPr id="1041" name="Object 6"/>
            <p:cNvGraphicFramePr>
              <a:graphicFrameLocks noChangeAspect="1"/>
            </p:cNvGraphicFramePr>
            <p:nvPr/>
          </p:nvGraphicFramePr>
          <p:xfrm>
            <a:off x="849" y="1171"/>
            <a:ext cx="279" cy="499"/>
          </p:xfrm>
          <a:graphic>
            <a:graphicData uri="http://schemas.openxmlformats.org/presentationml/2006/ole">
              <p:oleObj spid="_x0000_s29713" name="Формула" r:id="rId6" imgW="139680" imgH="393480" progId="Equation.3">
                <p:embed/>
              </p:oleObj>
            </a:graphicData>
          </a:graphic>
        </p:graphicFrame>
        <p:sp>
          <p:nvSpPr>
            <p:cNvPr id="1062" name="Text Box 19"/>
            <p:cNvSpPr txBox="1">
              <a:spLocks noChangeArrowheads="1"/>
            </p:cNvSpPr>
            <p:nvPr/>
          </p:nvSpPr>
          <p:spPr bwMode="auto">
            <a:xfrm>
              <a:off x="613" y="1277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2601913" y="1792288"/>
            <a:ext cx="1331912" cy="792162"/>
            <a:chOff x="1608" y="1129"/>
            <a:chExt cx="839" cy="499"/>
          </a:xfrm>
        </p:grpSpPr>
        <p:graphicFrame>
          <p:nvGraphicFramePr>
            <p:cNvPr id="1038" name="Object 7"/>
            <p:cNvGraphicFramePr>
              <a:graphicFrameLocks noChangeAspect="1"/>
            </p:cNvGraphicFramePr>
            <p:nvPr/>
          </p:nvGraphicFramePr>
          <p:xfrm>
            <a:off x="1608" y="1129"/>
            <a:ext cx="305" cy="499"/>
          </p:xfrm>
          <a:graphic>
            <a:graphicData uri="http://schemas.openxmlformats.org/presentationml/2006/ole">
              <p:oleObj spid="_x0000_s29710" name="Формула" r:id="rId7" imgW="152280" imgH="393480" progId="Equation.3">
                <p:embed/>
              </p:oleObj>
            </a:graphicData>
          </a:graphic>
        </p:graphicFrame>
        <p:graphicFrame>
          <p:nvGraphicFramePr>
            <p:cNvPr id="1039" name="Object 8"/>
            <p:cNvGraphicFramePr>
              <a:graphicFrameLocks noChangeAspect="1"/>
            </p:cNvGraphicFramePr>
            <p:nvPr/>
          </p:nvGraphicFramePr>
          <p:xfrm>
            <a:off x="2142" y="1129"/>
            <a:ext cx="305" cy="499"/>
          </p:xfrm>
          <a:graphic>
            <a:graphicData uri="http://schemas.openxmlformats.org/presentationml/2006/ole">
              <p:oleObj spid="_x0000_s29711" name="Формула" r:id="rId8" imgW="152280" imgH="393480" progId="Equation.3">
                <p:embed/>
              </p:oleObj>
            </a:graphicData>
          </a:graphic>
        </p:graphicFrame>
        <p:sp>
          <p:nvSpPr>
            <p:cNvPr id="1061" name="Text Box 20"/>
            <p:cNvSpPr txBox="1">
              <a:spLocks noChangeArrowheads="1"/>
            </p:cNvSpPr>
            <p:nvPr/>
          </p:nvSpPr>
          <p:spPr bwMode="auto">
            <a:xfrm>
              <a:off x="1928" y="1235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2598738" y="3348038"/>
            <a:ext cx="1323975" cy="804862"/>
            <a:chOff x="1589" y="1912"/>
            <a:chExt cx="834" cy="507"/>
          </a:xfrm>
        </p:grpSpPr>
        <p:graphicFrame>
          <p:nvGraphicFramePr>
            <p:cNvPr id="1036" name="Object 9"/>
            <p:cNvGraphicFramePr>
              <a:graphicFrameLocks noChangeAspect="1"/>
            </p:cNvGraphicFramePr>
            <p:nvPr/>
          </p:nvGraphicFramePr>
          <p:xfrm>
            <a:off x="2097" y="1912"/>
            <a:ext cx="326" cy="507"/>
          </p:xfrm>
          <a:graphic>
            <a:graphicData uri="http://schemas.openxmlformats.org/presentationml/2006/ole">
              <p:oleObj spid="_x0000_s29708" name="Формула" r:id="rId9" imgW="203040" imgH="393480" progId="Equation.3">
                <p:embed/>
              </p:oleObj>
            </a:graphicData>
          </a:graphic>
        </p:graphicFrame>
        <p:graphicFrame>
          <p:nvGraphicFramePr>
            <p:cNvPr id="1037" name="Object 12"/>
            <p:cNvGraphicFramePr>
              <a:graphicFrameLocks noChangeAspect="1"/>
            </p:cNvGraphicFramePr>
            <p:nvPr/>
          </p:nvGraphicFramePr>
          <p:xfrm>
            <a:off x="1589" y="1916"/>
            <a:ext cx="279" cy="499"/>
          </p:xfrm>
          <a:graphic>
            <a:graphicData uri="http://schemas.openxmlformats.org/presentationml/2006/ole">
              <p:oleObj spid="_x0000_s29709" name="Формула" r:id="rId10" imgW="139680" imgH="393480" progId="Equation.3">
                <p:embed/>
              </p:oleObj>
            </a:graphicData>
          </a:graphic>
        </p:graphicFrame>
        <p:sp>
          <p:nvSpPr>
            <p:cNvPr id="1060" name="Text Box 21"/>
            <p:cNvSpPr txBox="1">
              <a:spLocks noChangeArrowheads="1"/>
            </p:cNvSpPr>
            <p:nvPr/>
          </p:nvSpPr>
          <p:spPr bwMode="auto">
            <a:xfrm>
              <a:off x="1865" y="2021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754563" y="1792288"/>
            <a:ext cx="1439862" cy="792162"/>
            <a:chOff x="2875" y="1084"/>
            <a:chExt cx="907" cy="499"/>
          </a:xfrm>
        </p:grpSpPr>
        <p:graphicFrame>
          <p:nvGraphicFramePr>
            <p:cNvPr id="1034" name="Object 10"/>
            <p:cNvGraphicFramePr>
              <a:graphicFrameLocks noChangeAspect="1"/>
            </p:cNvGraphicFramePr>
            <p:nvPr/>
          </p:nvGraphicFramePr>
          <p:xfrm>
            <a:off x="2875" y="1084"/>
            <a:ext cx="305" cy="499"/>
          </p:xfrm>
          <a:graphic>
            <a:graphicData uri="http://schemas.openxmlformats.org/presentationml/2006/ole">
              <p:oleObj spid="_x0000_s29706" name="Формула" r:id="rId11" imgW="152280" imgH="393480" progId="Equation.3">
                <p:embed/>
              </p:oleObj>
            </a:graphicData>
          </a:graphic>
        </p:graphicFrame>
        <p:graphicFrame>
          <p:nvGraphicFramePr>
            <p:cNvPr id="1035" name="Object 16"/>
            <p:cNvGraphicFramePr>
              <a:graphicFrameLocks noChangeAspect="1"/>
            </p:cNvGraphicFramePr>
            <p:nvPr/>
          </p:nvGraphicFramePr>
          <p:xfrm>
            <a:off x="3415" y="1088"/>
            <a:ext cx="367" cy="492"/>
          </p:xfrm>
          <a:graphic>
            <a:graphicData uri="http://schemas.openxmlformats.org/presentationml/2006/ole">
              <p:oleObj spid="_x0000_s29707" name="Формула" r:id="rId12" imgW="228600" imgH="393480" progId="Equation.3">
                <p:embed/>
              </p:oleObj>
            </a:graphicData>
          </a:graphic>
        </p:graphicFrame>
        <p:sp>
          <p:nvSpPr>
            <p:cNvPr id="1059" name="Text Box 22"/>
            <p:cNvSpPr txBox="1">
              <a:spLocks noChangeArrowheads="1"/>
            </p:cNvSpPr>
            <p:nvPr/>
          </p:nvSpPr>
          <p:spPr bwMode="auto">
            <a:xfrm>
              <a:off x="3172" y="1190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4730750" y="3354388"/>
            <a:ext cx="1439863" cy="792162"/>
            <a:chOff x="2875" y="1863"/>
            <a:chExt cx="907" cy="499"/>
          </a:xfrm>
        </p:grpSpPr>
        <p:graphicFrame>
          <p:nvGraphicFramePr>
            <p:cNvPr id="1032" name="Object 13"/>
            <p:cNvGraphicFramePr>
              <a:graphicFrameLocks noChangeAspect="1"/>
            </p:cNvGraphicFramePr>
            <p:nvPr/>
          </p:nvGraphicFramePr>
          <p:xfrm>
            <a:off x="2875" y="1863"/>
            <a:ext cx="305" cy="499"/>
          </p:xfrm>
          <a:graphic>
            <a:graphicData uri="http://schemas.openxmlformats.org/presentationml/2006/ole">
              <p:oleObj spid="_x0000_s29704" name="Формула" r:id="rId13" imgW="152280" imgH="393480" progId="Equation.3">
                <p:embed/>
              </p:oleObj>
            </a:graphicData>
          </a:graphic>
        </p:graphicFrame>
        <p:graphicFrame>
          <p:nvGraphicFramePr>
            <p:cNvPr id="1033" name="Object 17"/>
            <p:cNvGraphicFramePr>
              <a:graphicFrameLocks noChangeAspect="1"/>
            </p:cNvGraphicFramePr>
            <p:nvPr/>
          </p:nvGraphicFramePr>
          <p:xfrm>
            <a:off x="3415" y="1867"/>
            <a:ext cx="367" cy="491"/>
          </p:xfrm>
          <a:graphic>
            <a:graphicData uri="http://schemas.openxmlformats.org/presentationml/2006/ole">
              <p:oleObj spid="_x0000_s29705" name="Формула" r:id="rId14" imgW="228600" imgH="393480" progId="Equation.3">
                <p:embed/>
              </p:oleObj>
            </a:graphicData>
          </a:graphic>
        </p:graphicFrame>
        <p:sp>
          <p:nvSpPr>
            <p:cNvPr id="1058" name="Text Box 23"/>
            <p:cNvSpPr txBox="1">
              <a:spLocks noChangeArrowheads="1"/>
            </p:cNvSpPr>
            <p:nvPr/>
          </p:nvSpPr>
          <p:spPr bwMode="auto">
            <a:xfrm>
              <a:off x="3186" y="1968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7015163" y="1785938"/>
            <a:ext cx="1441450" cy="803275"/>
            <a:chOff x="4219" y="1125"/>
            <a:chExt cx="908" cy="506"/>
          </a:xfrm>
        </p:grpSpPr>
        <p:graphicFrame>
          <p:nvGraphicFramePr>
            <p:cNvPr id="1030" name="Object 11"/>
            <p:cNvGraphicFramePr>
              <a:graphicFrameLocks noChangeAspect="1"/>
            </p:cNvGraphicFramePr>
            <p:nvPr/>
          </p:nvGraphicFramePr>
          <p:xfrm>
            <a:off x="4759" y="1125"/>
            <a:ext cx="368" cy="506"/>
          </p:xfrm>
          <a:graphic>
            <a:graphicData uri="http://schemas.openxmlformats.org/presentationml/2006/ole">
              <p:oleObj spid="_x0000_s29702" name="Формула" r:id="rId15" imgW="228600" imgH="393480" progId="Equation.3">
                <p:embed/>
              </p:oleObj>
            </a:graphicData>
          </a:graphic>
        </p:graphicFrame>
        <p:graphicFrame>
          <p:nvGraphicFramePr>
            <p:cNvPr id="1031" name="Object 14"/>
            <p:cNvGraphicFramePr>
              <a:graphicFrameLocks noChangeAspect="1"/>
            </p:cNvGraphicFramePr>
            <p:nvPr/>
          </p:nvGraphicFramePr>
          <p:xfrm>
            <a:off x="4219" y="1129"/>
            <a:ext cx="305" cy="499"/>
          </p:xfrm>
          <a:graphic>
            <a:graphicData uri="http://schemas.openxmlformats.org/presentationml/2006/ole">
              <p:oleObj spid="_x0000_s29703" name="Формула" r:id="rId16" imgW="152280" imgH="393480" progId="Equation.3">
                <p:embed/>
              </p:oleObj>
            </a:graphicData>
          </a:graphic>
        </p:graphicFrame>
        <p:sp>
          <p:nvSpPr>
            <p:cNvPr id="1057" name="Text Box 24"/>
            <p:cNvSpPr txBox="1">
              <a:spLocks noChangeArrowheads="1"/>
            </p:cNvSpPr>
            <p:nvPr/>
          </p:nvSpPr>
          <p:spPr bwMode="auto">
            <a:xfrm>
              <a:off x="4524" y="1234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6980238" y="3348038"/>
            <a:ext cx="1476375" cy="803275"/>
            <a:chOff x="4237" y="1862"/>
            <a:chExt cx="930" cy="506"/>
          </a:xfrm>
        </p:grpSpPr>
        <p:graphicFrame>
          <p:nvGraphicFramePr>
            <p:cNvPr id="1028" name="Object 15"/>
            <p:cNvGraphicFramePr>
              <a:graphicFrameLocks noChangeAspect="1"/>
            </p:cNvGraphicFramePr>
            <p:nvPr/>
          </p:nvGraphicFramePr>
          <p:xfrm>
            <a:off x="4237" y="1869"/>
            <a:ext cx="327" cy="499"/>
          </p:xfrm>
          <a:graphic>
            <a:graphicData uri="http://schemas.openxmlformats.org/presentationml/2006/ole">
              <p:oleObj spid="_x0000_s29700" name="Формула" r:id="rId17" imgW="203040" imgH="393480" progId="Equation.3">
                <p:embed/>
              </p:oleObj>
            </a:graphicData>
          </a:graphic>
        </p:graphicFrame>
        <p:graphicFrame>
          <p:nvGraphicFramePr>
            <p:cNvPr id="1029" name="Object 18"/>
            <p:cNvGraphicFramePr>
              <a:graphicFrameLocks noChangeAspect="1"/>
            </p:cNvGraphicFramePr>
            <p:nvPr/>
          </p:nvGraphicFramePr>
          <p:xfrm>
            <a:off x="4799" y="1862"/>
            <a:ext cx="368" cy="506"/>
          </p:xfrm>
          <a:graphic>
            <a:graphicData uri="http://schemas.openxmlformats.org/presentationml/2006/ole">
              <p:oleObj spid="_x0000_s29701" name="Формула" r:id="rId18" imgW="228600" imgH="393480" progId="Equation.3">
                <p:embed/>
              </p:oleObj>
            </a:graphicData>
          </a:graphic>
        </p:graphicFrame>
        <p:sp>
          <p:nvSpPr>
            <p:cNvPr id="1056" name="Text Box 25"/>
            <p:cNvSpPr txBox="1">
              <a:spLocks noChangeArrowheads="1"/>
            </p:cNvSpPr>
            <p:nvPr/>
          </p:nvSpPr>
          <p:spPr bwMode="auto">
            <a:xfrm>
              <a:off x="4576" y="1961"/>
              <a:ext cx="2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solidFill>
                    <a:schemeClr val="bg1"/>
                  </a:solidFill>
                </a:rPr>
                <a:t>=</a:t>
              </a:r>
              <a:endParaRPr lang="en-US" b="1">
                <a:solidFill>
                  <a:schemeClr val="bg1"/>
                </a:solidFill>
              </a:endParaRPr>
            </a:p>
          </p:txBody>
        </p:sp>
      </p:grp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368300" y="152400"/>
            <a:ext cx="78867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Используя основное свойство дроби, объясните, почему верны равенства:</a:t>
            </a:r>
            <a:endParaRPr lang="en-US" sz="36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3576638" y="4922838"/>
            <a:ext cx="1685925" cy="1250950"/>
            <a:chOff x="2253" y="3101"/>
            <a:chExt cx="1062" cy="788"/>
          </a:xfrm>
        </p:grpSpPr>
        <p:graphicFrame>
          <p:nvGraphicFramePr>
            <p:cNvPr id="1026" name="Object 26"/>
            <p:cNvGraphicFramePr>
              <a:graphicFrameLocks noChangeAspect="1"/>
            </p:cNvGraphicFramePr>
            <p:nvPr/>
          </p:nvGraphicFramePr>
          <p:xfrm>
            <a:off x="2253" y="3101"/>
            <a:ext cx="323" cy="788"/>
          </p:xfrm>
          <a:graphic>
            <a:graphicData uri="http://schemas.openxmlformats.org/presentationml/2006/ole">
              <p:oleObj spid="_x0000_s29698" r:id="rId19" imgW="152334" imgH="393529" progId="Equation.3">
                <p:embed/>
              </p:oleObj>
            </a:graphicData>
          </a:graphic>
        </p:graphicFrame>
        <p:sp>
          <p:nvSpPr>
            <p:cNvPr id="1055" name="Text Box 28"/>
            <p:cNvSpPr txBox="1">
              <a:spLocks noChangeArrowheads="1"/>
            </p:cNvSpPr>
            <p:nvPr/>
          </p:nvSpPr>
          <p:spPr bwMode="auto">
            <a:xfrm>
              <a:off x="2634" y="3302"/>
              <a:ext cx="29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3600" b="1">
                  <a:solidFill>
                    <a:schemeClr val="bg1"/>
                  </a:solidFill>
                </a:rPr>
                <a:t>=</a:t>
              </a:r>
              <a:endParaRPr lang="en-US" sz="3600" b="1">
                <a:solidFill>
                  <a:schemeClr val="bg1"/>
                </a:solidFill>
              </a:endParaRPr>
            </a:p>
          </p:txBody>
        </p:sp>
        <p:graphicFrame>
          <p:nvGraphicFramePr>
            <p:cNvPr id="1027" name="Object 45"/>
            <p:cNvGraphicFramePr>
              <a:graphicFrameLocks noChangeAspect="1"/>
            </p:cNvGraphicFramePr>
            <p:nvPr/>
          </p:nvGraphicFramePr>
          <p:xfrm>
            <a:off x="2983" y="3101"/>
            <a:ext cx="332" cy="788"/>
          </p:xfrm>
          <a:graphic>
            <a:graphicData uri="http://schemas.openxmlformats.org/presentationml/2006/ole">
              <p:oleObj spid="_x0000_s29699" name="Формула" r:id="rId20" imgW="114120" imgH="393480" progId="Equation.3">
                <p:embed/>
              </p:oleObj>
            </a:graphicData>
          </a:graphic>
        </p:graphicFrame>
      </p:grpSp>
    </p:spTree>
  </p:cSld>
  <p:clrMapOvr>
    <a:masterClrMapping/>
  </p:clrMapOvr>
  <p:transition advTm="3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1928826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Сколько двенадцатых долей содержится в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357562"/>
            <a:ext cx="6929486" cy="178595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Tm="4000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62000" y="1524000"/>
            <a:ext cx="7162800" cy="1384300"/>
            <a:chOff x="480" y="912"/>
            <a:chExt cx="4512" cy="872"/>
          </a:xfrm>
        </p:grpSpPr>
        <p:sp>
          <p:nvSpPr>
            <p:cNvPr id="1090" name="AutoShape 31"/>
            <p:cNvSpPr>
              <a:spLocks noChangeArrowheads="1"/>
            </p:cNvSpPr>
            <p:nvPr/>
          </p:nvSpPr>
          <p:spPr bwMode="auto">
            <a:xfrm rot="5380714">
              <a:off x="787" y="1368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1" name="AutoShape 32"/>
            <p:cNvSpPr>
              <a:spLocks noChangeArrowheads="1"/>
            </p:cNvSpPr>
            <p:nvPr/>
          </p:nvSpPr>
          <p:spPr bwMode="auto">
            <a:xfrm rot="5380714" flipV="1">
              <a:off x="785" y="1155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2" name="AutoShape 33"/>
            <p:cNvSpPr>
              <a:spLocks noChangeArrowheads="1"/>
            </p:cNvSpPr>
            <p:nvPr/>
          </p:nvSpPr>
          <p:spPr bwMode="auto">
            <a:xfrm rot="5380714">
              <a:off x="785" y="943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3" name="AutoShape 34"/>
            <p:cNvSpPr>
              <a:spLocks noChangeArrowheads="1"/>
            </p:cNvSpPr>
            <p:nvPr/>
          </p:nvSpPr>
          <p:spPr bwMode="auto">
            <a:xfrm rot="5380714" flipV="1">
              <a:off x="451" y="1370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4" name="AutoShape 35"/>
            <p:cNvSpPr>
              <a:spLocks noChangeArrowheads="1"/>
            </p:cNvSpPr>
            <p:nvPr/>
          </p:nvSpPr>
          <p:spPr bwMode="auto">
            <a:xfrm rot="5380714">
              <a:off x="450" y="1157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5" name="AutoShape 36"/>
            <p:cNvSpPr>
              <a:spLocks noChangeArrowheads="1"/>
            </p:cNvSpPr>
            <p:nvPr/>
          </p:nvSpPr>
          <p:spPr bwMode="auto">
            <a:xfrm rot="5380714" flipV="1">
              <a:off x="449" y="945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6" name="AutoShape 37"/>
            <p:cNvSpPr>
              <a:spLocks noChangeArrowheads="1"/>
            </p:cNvSpPr>
            <p:nvPr/>
          </p:nvSpPr>
          <p:spPr bwMode="auto">
            <a:xfrm rot="5380714">
              <a:off x="2110" y="1398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7" name="AutoShape 38"/>
            <p:cNvSpPr>
              <a:spLocks noChangeArrowheads="1"/>
            </p:cNvSpPr>
            <p:nvPr/>
          </p:nvSpPr>
          <p:spPr bwMode="auto">
            <a:xfrm rot="5380714" flipV="1">
              <a:off x="2102" y="1186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8" name="AutoShape 39"/>
            <p:cNvSpPr>
              <a:spLocks noChangeArrowheads="1"/>
            </p:cNvSpPr>
            <p:nvPr/>
          </p:nvSpPr>
          <p:spPr bwMode="auto">
            <a:xfrm rot="5380714">
              <a:off x="2095" y="973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 vert="eaVert"/>
            <a:lstStyle/>
            <a:p>
              <a:endParaRPr lang="ru-RU"/>
            </a:p>
          </p:txBody>
        </p:sp>
        <p:sp>
          <p:nvSpPr>
            <p:cNvPr id="1099" name="AutoShape 40"/>
            <p:cNvSpPr>
              <a:spLocks noChangeArrowheads="1"/>
            </p:cNvSpPr>
            <p:nvPr/>
          </p:nvSpPr>
          <p:spPr bwMode="auto">
            <a:xfrm rot="5380714" flipV="1">
              <a:off x="1754" y="1400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0" name="AutoShape 41"/>
            <p:cNvSpPr>
              <a:spLocks noChangeArrowheads="1"/>
            </p:cNvSpPr>
            <p:nvPr/>
          </p:nvSpPr>
          <p:spPr bwMode="auto">
            <a:xfrm rot="5380714">
              <a:off x="1753" y="1188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1" name="AutoShape 42"/>
            <p:cNvSpPr>
              <a:spLocks noChangeArrowheads="1"/>
            </p:cNvSpPr>
            <p:nvPr/>
          </p:nvSpPr>
          <p:spPr bwMode="auto">
            <a:xfrm rot="5380714" flipV="1">
              <a:off x="1752" y="975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2" name="AutoShape 43"/>
            <p:cNvSpPr>
              <a:spLocks noChangeArrowheads="1"/>
            </p:cNvSpPr>
            <p:nvPr/>
          </p:nvSpPr>
          <p:spPr bwMode="auto">
            <a:xfrm rot="5380714">
              <a:off x="3386" y="1398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3" name="AutoShape 44"/>
            <p:cNvSpPr>
              <a:spLocks noChangeArrowheads="1"/>
            </p:cNvSpPr>
            <p:nvPr/>
          </p:nvSpPr>
          <p:spPr bwMode="auto">
            <a:xfrm rot="5380714" flipV="1">
              <a:off x="3384" y="1186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4" name="AutoShape 45"/>
            <p:cNvSpPr>
              <a:spLocks noChangeArrowheads="1"/>
            </p:cNvSpPr>
            <p:nvPr/>
          </p:nvSpPr>
          <p:spPr bwMode="auto">
            <a:xfrm rot="5380714">
              <a:off x="3384" y="973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5" name="AutoShape 46"/>
            <p:cNvSpPr>
              <a:spLocks noChangeArrowheads="1"/>
            </p:cNvSpPr>
            <p:nvPr/>
          </p:nvSpPr>
          <p:spPr bwMode="auto">
            <a:xfrm rot="5380714" flipV="1">
              <a:off x="3036" y="1400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6" name="AutoShape 47"/>
            <p:cNvSpPr>
              <a:spLocks noChangeArrowheads="1"/>
            </p:cNvSpPr>
            <p:nvPr/>
          </p:nvSpPr>
          <p:spPr bwMode="auto">
            <a:xfrm rot="5380714">
              <a:off x="3035" y="1188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7" name="AutoShape 48"/>
            <p:cNvSpPr>
              <a:spLocks noChangeArrowheads="1"/>
            </p:cNvSpPr>
            <p:nvPr/>
          </p:nvSpPr>
          <p:spPr bwMode="auto">
            <a:xfrm rot="5380714" flipV="1">
              <a:off x="3034" y="975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8" name="AutoShape 49"/>
            <p:cNvSpPr>
              <a:spLocks noChangeArrowheads="1"/>
            </p:cNvSpPr>
            <p:nvPr/>
          </p:nvSpPr>
          <p:spPr bwMode="auto">
            <a:xfrm rot="5380714">
              <a:off x="4608" y="1398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9" name="AutoShape 50"/>
            <p:cNvSpPr>
              <a:spLocks noChangeArrowheads="1"/>
            </p:cNvSpPr>
            <p:nvPr/>
          </p:nvSpPr>
          <p:spPr bwMode="auto">
            <a:xfrm rot="5380714" flipV="1">
              <a:off x="4606" y="1186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0" name="AutoShape 51"/>
            <p:cNvSpPr>
              <a:spLocks noChangeArrowheads="1"/>
            </p:cNvSpPr>
            <p:nvPr/>
          </p:nvSpPr>
          <p:spPr bwMode="auto">
            <a:xfrm rot="5380714">
              <a:off x="4606" y="973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1" name="AutoShape 52"/>
            <p:cNvSpPr>
              <a:spLocks noChangeArrowheads="1"/>
            </p:cNvSpPr>
            <p:nvPr/>
          </p:nvSpPr>
          <p:spPr bwMode="auto">
            <a:xfrm rot="5380714" flipV="1">
              <a:off x="4258" y="1400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2" name="AutoShape 53"/>
            <p:cNvSpPr>
              <a:spLocks noChangeArrowheads="1"/>
            </p:cNvSpPr>
            <p:nvPr/>
          </p:nvSpPr>
          <p:spPr bwMode="auto">
            <a:xfrm rot="5380714">
              <a:off x="4257" y="1188"/>
              <a:ext cx="415" cy="35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3" name="AutoShape 54"/>
            <p:cNvSpPr>
              <a:spLocks noChangeArrowheads="1"/>
            </p:cNvSpPr>
            <p:nvPr/>
          </p:nvSpPr>
          <p:spPr bwMode="auto">
            <a:xfrm rot="5380714" flipV="1">
              <a:off x="4256" y="975"/>
              <a:ext cx="415" cy="353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52" name="AutoShape 4"/>
          <p:cNvSpPr>
            <a:spLocks noChangeArrowheads="1"/>
          </p:cNvSpPr>
          <p:nvPr/>
        </p:nvSpPr>
        <p:spPr bwMode="auto">
          <a:xfrm rot="5380714">
            <a:off x="1249363" y="2247900"/>
            <a:ext cx="658812" cy="5603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 rot="5380714" flipV="1">
            <a:off x="1246981" y="1908969"/>
            <a:ext cx="658813" cy="56197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 rot="5380714">
            <a:off x="1246187" y="1573213"/>
            <a:ext cx="658813" cy="560388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 rot="5380714" flipV="1">
            <a:off x="715963" y="2251075"/>
            <a:ext cx="658812" cy="5603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 rot="5380714">
            <a:off x="715169" y="1912144"/>
            <a:ext cx="658813" cy="56197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 rot="5380714" flipV="1">
            <a:off x="712787" y="1576388"/>
            <a:ext cx="658813" cy="5603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5380714">
            <a:off x="3350420" y="2294731"/>
            <a:ext cx="658812" cy="561975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 rot="5380714" flipV="1">
            <a:off x="3336926" y="1958975"/>
            <a:ext cx="658812" cy="5603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 rot="5380714">
            <a:off x="3326606" y="1620044"/>
            <a:ext cx="658813" cy="56197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10800000" vert="eaVert"/>
          <a:lstStyle/>
          <a:p>
            <a:endParaRPr lang="ru-RU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 rot="5380714" flipV="1">
            <a:off x="2784476" y="2298700"/>
            <a:ext cx="658812" cy="560387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 rot="5380714">
            <a:off x="2782888" y="1962150"/>
            <a:ext cx="658812" cy="5603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 rot="5380714" flipV="1">
            <a:off x="2781300" y="1624013"/>
            <a:ext cx="658813" cy="5603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rot="5380714">
            <a:off x="5375276" y="2295525"/>
            <a:ext cx="658812" cy="560387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 rot="5380714" flipV="1">
            <a:off x="5372895" y="1958181"/>
            <a:ext cx="658812" cy="561975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 rot="5380714">
            <a:off x="5372100" y="1620838"/>
            <a:ext cx="658813" cy="560387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 rot="5380714" flipV="1">
            <a:off x="4820445" y="2297906"/>
            <a:ext cx="658812" cy="561975"/>
          </a:xfrm>
          <a:prstGeom prst="triangle">
            <a:avLst>
              <a:gd name="adj" fmla="val 50000"/>
            </a:avLst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 rot="5380714">
            <a:off x="4818857" y="1961356"/>
            <a:ext cx="658812" cy="56197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 rot="5380714" flipV="1">
            <a:off x="4817269" y="1623219"/>
            <a:ext cx="658813" cy="56197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 rot="5380714">
            <a:off x="7315201" y="2295525"/>
            <a:ext cx="658812" cy="5603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 rot="5380714" flipV="1">
            <a:off x="7312820" y="1958181"/>
            <a:ext cx="658812" cy="56197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 rot="5380714">
            <a:off x="7312025" y="1620838"/>
            <a:ext cx="658813" cy="5603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 rot="5380714" flipV="1">
            <a:off x="6759576" y="2298700"/>
            <a:ext cx="658812" cy="5603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 rot="5380714">
            <a:off x="6758782" y="1961356"/>
            <a:ext cx="658812" cy="56197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AutoShape 27"/>
          <p:cNvSpPr>
            <a:spLocks noChangeArrowheads="1"/>
          </p:cNvSpPr>
          <p:nvPr/>
        </p:nvSpPr>
        <p:spPr bwMode="auto">
          <a:xfrm rot="5380714" flipV="1">
            <a:off x="6756400" y="1624013"/>
            <a:ext cx="658813" cy="56038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708025" y="173038"/>
            <a:ext cx="7727950" cy="12255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CECFF"/>
              </a:gs>
              <a:gs pos="100000">
                <a:srgbClr val="FCFCD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1042988" indent="-1042988" algn="just">
              <a:spcBef>
                <a:spcPct val="50000"/>
              </a:spcBef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Запишите, какая часть фигуры закрашена красным, какая желтым и какая зеленым цветом. Постарайтесь найти разные способы.</a:t>
            </a:r>
            <a:endParaRPr lang="en-US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033463" y="2862263"/>
            <a:ext cx="617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а)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3170238" y="2851150"/>
            <a:ext cx="617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б)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203825" y="2862263"/>
            <a:ext cx="617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в)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7207250" y="2862263"/>
            <a:ext cx="617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г)</a:t>
            </a:r>
            <a:endParaRPr lang="en-US" b="1">
              <a:solidFill>
                <a:schemeClr val="bg1"/>
              </a:solidFill>
            </a:endParaRPr>
          </a:p>
        </p:txBody>
      </p:sp>
      <p:graphicFrame>
        <p:nvGraphicFramePr>
          <p:cNvPr id="2107" name="Object 59"/>
          <p:cNvGraphicFramePr>
            <a:graphicFrameLocks noChangeAspect="1"/>
          </p:cNvGraphicFramePr>
          <p:nvPr/>
        </p:nvGraphicFramePr>
        <p:xfrm>
          <a:off x="1457325" y="3776663"/>
          <a:ext cx="388938" cy="638175"/>
        </p:xfrm>
        <a:graphic>
          <a:graphicData uri="http://schemas.openxmlformats.org/presentationml/2006/ole">
            <p:oleObj spid="_x0000_s19458" r:id="rId4" imgW="152334" imgH="393529" progId="Equation.3">
              <p:embed/>
            </p:oleObj>
          </a:graphicData>
        </a:graphic>
      </p:graphicFrame>
      <p:graphicFrame>
        <p:nvGraphicFramePr>
          <p:cNvPr id="2109" name="Object 61"/>
          <p:cNvGraphicFramePr>
            <a:graphicFrameLocks noChangeAspect="1"/>
          </p:cNvGraphicFramePr>
          <p:nvPr/>
        </p:nvGraphicFramePr>
        <p:xfrm>
          <a:off x="835025" y="3776663"/>
          <a:ext cx="388938" cy="638175"/>
        </p:xfrm>
        <a:graphic>
          <a:graphicData uri="http://schemas.openxmlformats.org/presentationml/2006/ole">
            <p:oleObj spid="_x0000_s19459" r:id="rId5" imgW="152334" imgH="393529" progId="Equation.3">
              <p:embed/>
            </p:oleObj>
          </a:graphicData>
        </a:graphic>
      </p:graphicFrame>
      <p:graphicFrame>
        <p:nvGraphicFramePr>
          <p:cNvPr id="2111" name="Object 63"/>
          <p:cNvGraphicFramePr>
            <a:graphicFrameLocks noChangeAspect="1"/>
          </p:cNvGraphicFramePr>
          <p:nvPr/>
        </p:nvGraphicFramePr>
        <p:xfrm>
          <a:off x="3602038" y="3776663"/>
          <a:ext cx="368300" cy="638175"/>
        </p:xfrm>
        <a:graphic>
          <a:graphicData uri="http://schemas.openxmlformats.org/presentationml/2006/ole">
            <p:oleObj spid="_x0000_s19460" r:id="rId6" imgW="139639" imgH="393529" progId="Equation.3">
              <p:embed/>
            </p:oleObj>
          </a:graphicData>
        </a:graphic>
      </p:graphicFrame>
      <p:graphicFrame>
        <p:nvGraphicFramePr>
          <p:cNvPr id="2113" name="Object 65"/>
          <p:cNvGraphicFramePr>
            <a:graphicFrameLocks noChangeAspect="1"/>
          </p:cNvGraphicFramePr>
          <p:nvPr/>
        </p:nvGraphicFramePr>
        <p:xfrm>
          <a:off x="2954338" y="3776663"/>
          <a:ext cx="388937" cy="638175"/>
        </p:xfrm>
        <a:graphic>
          <a:graphicData uri="http://schemas.openxmlformats.org/presentationml/2006/ole">
            <p:oleObj spid="_x0000_s19461" r:id="rId7" imgW="152334" imgH="393529" progId="Equation.3">
              <p:embed/>
            </p:oleObj>
          </a:graphicData>
        </a:graphic>
      </p:graphicFrame>
      <p:graphicFrame>
        <p:nvGraphicFramePr>
          <p:cNvPr id="2115" name="Object 67"/>
          <p:cNvGraphicFramePr>
            <a:graphicFrameLocks noChangeAspect="1"/>
          </p:cNvGraphicFramePr>
          <p:nvPr/>
        </p:nvGraphicFramePr>
        <p:xfrm>
          <a:off x="5603875" y="3776663"/>
          <a:ext cx="406400" cy="638175"/>
        </p:xfrm>
        <a:graphic>
          <a:graphicData uri="http://schemas.openxmlformats.org/presentationml/2006/ole">
            <p:oleObj spid="_x0000_s19462" r:id="rId8" imgW="139639" imgH="393529" progId="Equation.3">
              <p:embed/>
            </p:oleObj>
          </a:graphicData>
        </a:graphic>
      </p:graphicFrame>
      <p:graphicFrame>
        <p:nvGraphicFramePr>
          <p:cNvPr id="2117" name="Object 69"/>
          <p:cNvGraphicFramePr>
            <a:graphicFrameLocks noChangeAspect="1"/>
          </p:cNvGraphicFramePr>
          <p:nvPr/>
        </p:nvGraphicFramePr>
        <p:xfrm>
          <a:off x="4935538" y="3776663"/>
          <a:ext cx="388937" cy="638175"/>
        </p:xfrm>
        <a:graphic>
          <a:graphicData uri="http://schemas.openxmlformats.org/presentationml/2006/ole">
            <p:oleObj spid="_x0000_s19463" r:id="rId9" imgW="152334" imgH="393529" progId="Equation.3">
              <p:embed/>
            </p:oleObj>
          </a:graphicData>
        </a:graphic>
      </p:graphicFrame>
      <p:graphicFrame>
        <p:nvGraphicFramePr>
          <p:cNvPr id="2119" name="Object 71"/>
          <p:cNvGraphicFramePr>
            <a:graphicFrameLocks noChangeAspect="1"/>
          </p:cNvGraphicFramePr>
          <p:nvPr/>
        </p:nvGraphicFramePr>
        <p:xfrm>
          <a:off x="6902450" y="3776663"/>
          <a:ext cx="388938" cy="638175"/>
        </p:xfrm>
        <a:graphic>
          <a:graphicData uri="http://schemas.openxmlformats.org/presentationml/2006/ole">
            <p:oleObj spid="_x0000_s19464" r:id="rId10" imgW="152334" imgH="393529" progId="Equation.3">
              <p:embed/>
            </p:oleObj>
          </a:graphicData>
        </a:graphic>
      </p:graphicFrame>
      <p:graphicFrame>
        <p:nvGraphicFramePr>
          <p:cNvPr id="2121" name="Object 73"/>
          <p:cNvGraphicFramePr>
            <a:graphicFrameLocks noChangeAspect="1"/>
          </p:cNvGraphicFramePr>
          <p:nvPr/>
        </p:nvGraphicFramePr>
        <p:xfrm>
          <a:off x="5600700" y="5848350"/>
          <a:ext cx="346075" cy="592138"/>
        </p:xfrm>
        <a:graphic>
          <a:graphicData uri="http://schemas.openxmlformats.org/presentationml/2006/ole">
            <p:oleObj spid="_x0000_s19465" r:id="rId11" imgW="152334" imgH="393529" progId="Equation.3">
              <p:embed/>
            </p:oleObj>
          </a:graphicData>
        </a:graphic>
      </p:graphicFrame>
      <p:graphicFrame>
        <p:nvGraphicFramePr>
          <p:cNvPr id="2123" name="Object 75"/>
          <p:cNvGraphicFramePr>
            <a:graphicFrameLocks noChangeAspect="1"/>
          </p:cNvGraphicFramePr>
          <p:nvPr/>
        </p:nvGraphicFramePr>
        <p:xfrm>
          <a:off x="4948238" y="5848350"/>
          <a:ext cx="346075" cy="592138"/>
        </p:xfrm>
        <a:graphic>
          <a:graphicData uri="http://schemas.openxmlformats.org/presentationml/2006/ole">
            <p:oleObj spid="_x0000_s19466" r:id="rId12" imgW="152334" imgH="393529" progId="Equation.3">
              <p:embed/>
            </p:oleObj>
          </a:graphicData>
        </a:graphic>
      </p:graphicFrame>
      <p:graphicFrame>
        <p:nvGraphicFramePr>
          <p:cNvPr id="2125" name="Object 77"/>
          <p:cNvGraphicFramePr>
            <a:graphicFrameLocks noChangeAspect="1"/>
          </p:cNvGraphicFramePr>
          <p:nvPr/>
        </p:nvGraphicFramePr>
        <p:xfrm>
          <a:off x="1493838" y="4860925"/>
          <a:ext cx="333375" cy="627063"/>
        </p:xfrm>
        <a:graphic>
          <a:graphicData uri="http://schemas.openxmlformats.org/presentationml/2006/ole">
            <p:oleObj spid="_x0000_s19467" r:id="rId13" imgW="152334" imgH="393529" progId="Equation.3">
              <p:embed/>
            </p:oleObj>
          </a:graphicData>
        </a:graphic>
      </p:graphicFrame>
      <p:graphicFrame>
        <p:nvGraphicFramePr>
          <p:cNvPr id="2126" name="Object 78"/>
          <p:cNvGraphicFramePr>
            <a:graphicFrameLocks noChangeAspect="1"/>
          </p:cNvGraphicFramePr>
          <p:nvPr/>
        </p:nvGraphicFramePr>
        <p:xfrm>
          <a:off x="857250" y="4860925"/>
          <a:ext cx="333375" cy="627063"/>
        </p:xfrm>
        <a:graphic>
          <a:graphicData uri="http://schemas.openxmlformats.org/presentationml/2006/ole">
            <p:oleObj spid="_x0000_s19468" r:id="rId14" imgW="152334" imgH="393529" progId="Equation.3">
              <p:embed/>
            </p:oleObj>
          </a:graphicData>
        </a:graphic>
      </p:graphicFrame>
      <p:graphicFrame>
        <p:nvGraphicFramePr>
          <p:cNvPr id="2127" name="Object 79"/>
          <p:cNvGraphicFramePr>
            <a:graphicFrameLocks noChangeAspect="1"/>
          </p:cNvGraphicFramePr>
          <p:nvPr/>
        </p:nvGraphicFramePr>
        <p:xfrm>
          <a:off x="3644900" y="4860925"/>
          <a:ext cx="315913" cy="627063"/>
        </p:xfrm>
        <a:graphic>
          <a:graphicData uri="http://schemas.openxmlformats.org/presentationml/2006/ole">
            <p:oleObj spid="_x0000_s19469" r:id="rId15" imgW="139639" imgH="393529" progId="Equation.3">
              <p:embed/>
            </p:oleObj>
          </a:graphicData>
        </a:graphic>
      </p:graphicFrame>
      <p:graphicFrame>
        <p:nvGraphicFramePr>
          <p:cNvPr id="2128" name="Object 80"/>
          <p:cNvGraphicFramePr>
            <a:graphicFrameLocks noChangeAspect="1"/>
          </p:cNvGraphicFramePr>
          <p:nvPr/>
        </p:nvGraphicFramePr>
        <p:xfrm>
          <a:off x="2989263" y="4860925"/>
          <a:ext cx="334962" cy="627063"/>
        </p:xfrm>
        <a:graphic>
          <a:graphicData uri="http://schemas.openxmlformats.org/presentationml/2006/ole">
            <p:oleObj spid="_x0000_s19470" r:id="rId16" imgW="152334" imgH="393529" progId="Equation.3">
              <p:embed/>
            </p:oleObj>
          </a:graphicData>
        </a:graphic>
      </p:graphicFrame>
      <p:graphicFrame>
        <p:nvGraphicFramePr>
          <p:cNvPr id="2129" name="Object 81"/>
          <p:cNvGraphicFramePr>
            <a:graphicFrameLocks noChangeAspect="1"/>
          </p:cNvGraphicFramePr>
          <p:nvPr/>
        </p:nvGraphicFramePr>
        <p:xfrm>
          <a:off x="3641725" y="5881688"/>
          <a:ext cx="339725" cy="592137"/>
        </p:xfrm>
        <a:graphic>
          <a:graphicData uri="http://schemas.openxmlformats.org/presentationml/2006/ole">
            <p:oleObj spid="_x0000_s19471" r:id="rId17" imgW="139639" imgH="393529" progId="Equation.3">
              <p:embed/>
            </p:oleObj>
          </a:graphicData>
        </a:graphic>
      </p:graphicFrame>
      <p:graphicFrame>
        <p:nvGraphicFramePr>
          <p:cNvPr id="2130" name="Object 82"/>
          <p:cNvGraphicFramePr>
            <a:graphicFrameLocks noChangeAspect="1"/>
          </p:cNvGraphicFramePr>
          <p:nvPr/>
        </p:nvGraphicFramePr>
        <p:xfrm>
          <a:off x="2965450" y="5883275"/>
          <a:ext cx="357188" cy="592138"/>
        </p:xfrm>
        <a:graphic>
          <a:graphicData uri="http://schemas.openxmlformats.org/presentationml/2006/ole">
            <p:oleObj spid="_x0000_s19472" r:id="rId18" imgW="152334" imgH="393529" progId="Equation.3">
              <p:embed/>
            </p:oleObj>
          </a:graphicData>
        </a:graphic>
      </p:graphicFrame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7596188" y="3786188"/>
            <a:ext cx="446087" cy="6413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7575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1</a:t>
            </a:r>
            <a:endParaRPr lang="en-US" sz="3600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1150938" y="3844925"/>
            <a:ext cx="46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1092200" y="4962525"/>
            <a:ext cx="461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3248025" y="4910138"/>
            <a:ext cx="461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3221038" y="5954713"/>
            <a:ext cx="46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5233988" y="3851275"/>
            <a:ext cx="46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3243263" y="3883025"/>
            <a:ext cx="46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5189538" y="5903913"/>
            <a:ext cx="46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7221538" y="3865563"/>
            <a:ext cx="46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=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449263" y="3305175"/>
            <a:ext cx="1817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0000"/>
                </a:solidFill>
              </a:rPr>
              <a:t>красный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657225" y="4483100"/>
            <a:ext cx="131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FF00"/>
                </a:solidFill>
              </a:rPr>
              <a:t>желтый</a:t>
            </a: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2738438" y="3306763"/>
            <a:ext cx="14017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0000"/>
                </a:solidFill>
              </a:rPr>
              <a:t>красный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4778375" y="3305175"/>
            <a:ext cx="1343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0000"/>
                </a:solidFill>
              </a:rPr>
              <a:t>красный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6784975" y="3302000"/>
            <a:ext cx="128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0000"/>
                </a:solidFill>
              </a:rPr>
              <a:t>красный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2145" name="Text Box 97"/>
          <p:cNvSpPr txBox="1">
            <a:spLocks noChangeArrowheads="1"/>
          </p:cNvSpPr>
          <p:nvPr/>
        </p:nvSpPr>
        <p:spPr bwMode="auto">
          <a:xfrm>
            <a:off x="2830513" y="4457700"/>
            <a:ext cx="1319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FF00"/>
                </a:solidFill>
              </a:rPr>
              <a:t>желтый</a:t>
            </a:r>
            <a:endParaRPr lang="en-US" sz="2000" b="1">
              <a:solidFill>
                <a:srgbClr val="FFFF00"/>
              </a:solidFill>
            </a:endParaRPr>
          </a:p>
        </p:txBody>
      </p:sp>
      <p:sp>
        <p:nvSpPr>
          <p:cNvPr id="2146" name="Text Box 98"/>
          <p:cNvSpPr txBox="1">
            <a:spLocks noChangeArrowheads="1"/>
          </p:cNvSpPr>
          <p:nvPr/>
        </p:nvSpPr>
        <p:spPr bwMode="auto">
          <a:xfrm>
            <a:off x="2784475" y="5464175"/>
            <a:ext cx="131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66FF33"/>
                </a:solidFill>
              </a:rPr>
              <a:t>зеленый</a:t>
            </a:r>
            <a:endParaRPr lang="en-US" sz="2000" b="1">
              <a:solidFill>
                <a:srgbClr val="66FF33"/>
              </a:solidFill>
            </a:endParaRPr>
          </a:p>
        </p:txBody>
      </p:sp>
      <p:sp>
        <p:nvSpPr>
          <p:cNvPr id="2147" name="Text Box 99"/>
          <p:cNvSpPr txBox="1">
            <a:spLocks noChangeArrowheads="1"/>
          </p:cNvSpPr>
          <p:nvPr/>
        </p:nvSpPr>
        <p:spPr bwMode="auto">
          <a:xfrm>
            <a:off x="4765675" y="5464175"/>
            <a:ext cx="1319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66FF33"/>
                </a:solidFill>
              </a:rPr>
              <a:t>зеленый</a:t>
            </a:r>
            <a:endParaRPr lang="en-US" sz="2000" b="1">
              <a:solidFill>
                <a:srgbClr val="66FF33"/>
              </a:solidFill>
            </a:endParaRPr>
          </a:p>
        </p:txBody>
      </p:sp>
      <p:sp>
        <p:nvSpPr>
          <p:cNvPr id="2148" name="WordArt 100"/>
          <p:cNvSpPr>
            <a:spLocks noChangeArrowheads="1" noChangeShapeType="1" noTextEdit="1"/>
          </p:cNvSpPr>
          <p:nvPr/>
        </p:nvSpPr>
        <p:spPr bwMode="auto">
          <a:xfrm>
            <a:off x="2262188" y="4243388"/>
            <a:ext cx="43338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FCFCD0"/>
                  </a:outerShdw>
                </a:effectLst>
                <a:latin typeface="Times New Roman"/>
                <a:cs typeface="Times New Roman"/>
              </a:rPr>
              <a:t>ПРОВЕРЬТЕ СЕБЯ!</a:t>
            </a:r>
          </a:p>
        </p:txBody>
      </p:sp>
    </p:spTree>
    <p:custDataLst>
      <p:tags r:id="rId2"/>
    </p:custDataLst>
  </p:cSld>
  <p:clrMapOvr>
    <a:masterClrMapping/>
  </p:clrMapOvr>
  <p:transition advTm="3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500"/>
                            </p:stCondLst>
                            <p:childTnLst>
                              <p:par>
                                <p:cTn id="58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500"/>
                            </p:stCondLst>
                            <p:childTnLst>
                              <p:par>
                                <p:cTn id="6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8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2000"/>
                            </p:stCondLst>
                            <p:childTnLst>
                              <p:par>
                                <p:cTn id="7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500"/>
                            </p:stCondLst>
                            <p:childTnLst>
                              <p:par>
                                <p:cTn id="8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4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3500"/>
                            </p:stCondLst>
                            <p:childTnLst>
                              <p:par>
                                <p:cTn id="9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4500"/>
                            </p:stCondLst>
                            <p:childTnLst>
                              <p:par>
                                <p:cTn id="9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4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6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7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8500"/>
                            </p:stCondLst>
                            <p:childTnLst>
                              <p:par>
                                <p:cTn id="13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0"/>
                            </p:stCondLst>
                            <p:childTnLst>
                              <p:par>
                                <p:cTn id="1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5" dur="500"/>
                                        <p:tgtEl>
                                          <p:spTgt spid="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0500"/>
                            </p:stCondLst>
                            <p:childTnLst>
                              <p:par>
                                <p:cTn id="14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10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1500"/>
                            </p:stCondLst>
                            <p:childTnLst>
                              <p:par>
                                <p:cTn id="1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5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2000"/>
                            </p:stCondLst>
                            <p:childTnLst>
                              <p:par>
                                <p:cTn id="1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2500"/>
                            </p:stCondLst>
                            <p:childTnLst>
                              <p:par>
                                <p:cTn id="1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3000"/>
                            </p:stCondLst>
                            <p:childTnLst>
                              <p:par>
                                <p:cTn id="1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3500"/>
                            </p:stCondLst>
                            <p:childTnLst>
                              <p:par>
                                <p:cTn id="1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4500"/>
                            </p:stCondLst>
                            <p:childTnLst>
                              <p:par>
                                <p:cTn id="1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8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26000"/>
                            </p:stCondLst>
                            <p:childTnLst>
                              <p:par>
                                <p:cTn id="1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6500"/>
                            </p:stCondLst>
                            <p:childTnLst>
                              <p:par>
                                <p:cTn id="1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27000"/>
                            </p:stCondLst>
                            <p:childTnLst>
                              <p:par>
                                <p:cTn id="1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275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8000"/>
                            </p:stCondLst>
                            <p:childTnLst>
                              <p:par>
                                <p:cTn id="20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8500"/>
                            </p:stCondLst>
                            <p:childTnLst>
                              <p:par>
                                <p:cTn id="2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9000"/>
                            </p:stCondLst>
                            <p:childTnLst>
                              <p:par>
                                <p:cTn id="2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7" dur="5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29500"/>
                            </p:stCondLst>
                            <p:childTnLst>
                              <p:par>
                                <p:cTn id="2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1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30000"/>
                            </p:stCondLst>
                            <p:childTnLst>
                              <p:par>
                                <p:cTn id="2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5" dur="500"/>
                                        <p:tgtEl>
                                          <p:spTgt spid="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30500"/>
                            </p:stCondLst>
                            <p:childTnLst>
                              <p:par>
                                <p:cTn id="2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9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31000"/>
                            </p:stCondLst>
                            <p:childTnLst>
                              <p:par>
                                <p:cTn id="2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500"/>
                                        <p:tgtEl>
                                          <p:spTgt spid="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31500"/>
                            </p:stCondLst>
                            <p:childTnLst>
                              <p:par>
                                <p:cTn id="2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500"/>
                                        <p:tgtEl>
                                          <p:spTgt spid="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32000"/>
                            </p:stCondLst>
                            <p:childTnLst>
                              <p:par>
                                <p:cTn id="2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500"/>
                                        <p:tgtEl>
                                          <p:spTgt spid="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32500"/>
                            </p:stCondLst>
                            <p:childTnLst>
                              <p:par>
                                <p:cTn id="2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5" dur="5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33000"/>
                            </p:stCondLst>
                            <p:childTnLst>
                              <p:par>
                                <p:cTn id="2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9" dur="500"/>
                                        <p:tgtEl>
                                          <p:spTgt spid="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33500"/>
                            </p:stCondLst>
                            <p:childTnLst>
                              <p:par>
                                <p:cTn id="2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3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34000"/>
                            </p:stCondLst>
                            <p:childTnLst>
                              <p:par>
                                <p:cTn id="2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7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34500"/>
                            </p:stCondLst>
                            <p:childTnLst>
                              <p:par>
                                <p:cTn id="2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1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4" grpId="0" animBg="1"/>
      <p:bldP spid="2055" grpId="0" animBg="1"/>
      <p:bldP spid="2056" grpId="0" animBg="1"/>
      <p:bldP spid="2057" grpId="0" animBg="1"/>
      <p:bldP spid="2058" grpId="0" animBg="1"/>
      <p:bldP spid="2059" grpId="0" animBg="1"/>
      <p:bldP spid="2060" grpId="0" animBg="1" autoUpdateAnimBg="0"/>
      <p:bldP spid="2061" grpId="0" animBg="1"/>
      <p:bldP spid="2062" grpId="0" animBg="1"/>
      <p:bldP spid="2063" grpId="0" animBg="1"/>
      <p:bldP spid="2064" grpId="0" animBg="1"/>
      <p:bldP spid="2065" grpId="0" animBg="1"/>
      <p:bldP spid="2066" grpId="0" animBg="1"/>
      <p:bldP spid="2067" grpId="0" animBg="1"/>
      <p:bldP spid="2068" grpId="0" animBg="1"/>
      <p:bldP spid="2069" grpId="0" animBg="1"/>
      <p:bldP spid="2070" grpId="0" animBg="1"/>
      <p:bldP spid="2071" grpId="0" animBg="1"/>
      <p:bldP spid="2072" grpId="0" animBg="1"/>
      <p:bldP spid="2073" grpId="0" animBg="1"/>
      <p:bldP spid="2074" grpId="0" animBg="1"/>
      <p:bldP spid="2075" grpId="0" animBg="1"/>
      <p:bldP spid="2076" grpId="0" animBg="1" autoUpdateAnimBg="0"/>
      <p:bldP spid="2103" grpId="0" autoUpdateAnimBg="0"/>
      <p:bldP spid="2104" grpId="0" autoUpdateAnimBg="0"/>
      <p:bldP spid="2105" grpId="0" autoUpdateAnimBg="0"/>
      <p:bldP spid="2106" grpId="0" autoUpdateAnimBg="0"/>
      <p:bldP spid="2131" grpId="0" animBg="1" autoUpdateAnimBg="0"/>
      <p:bldP spid="2132" grpId="0" autoUpdateAnimBg="0"/>
      <p:bldP spid="2133" grpId="0" autoUpdateAnimBg="0"/>
      <p:bldP spid="2134" grpId="0" autoUpdateAnimBg="0"/>
      <p:bldP spid="2135" grpId="0" autoUpdateAnimBg="0"/>
      <p:bldP spid="2136" grpId="0" autoUpdateAnimBg="0"/>
      <p:bldP spid="2137" grpId="0" autoUpdateAnimBg="0"/>
      <p:bldP spid="2138" grpId="0" autoUpdateAnimBg="0"/>
      <p:bldP spid="2139" grpId="0" autoUpdateAnimBg="0"/>
      <p:bldP spid="2140" grpId="0" autoUpdateAnimBg="0"/>
      <p:bldP spid="2141" grpId="0" autoUpdateAnimBg="0"/>
      <p:bldP spid="2142" grpId="0" autoUpdateAnimBg="0"/>
      <p:bldP spid="2143" grpId="0" autoUpdateAnimBg="0"/>
      <p:bldP spid="2144" grpId="0" autoUpdateAnimBg="0"/>
      <p:bldP spid="2145" grpId="0" autoUpdateAnimBg="0"/>
      <p:bldP spid="2146" grpId="0" autoUpdateAnimBg="0"/>
      <p:bldP spid="2147" grpId="0" autoUpdateAnimBg="0"/>
      <p:bldP spid="21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257176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Какое натуральное число надо записать вместо буквы, чтобы было верным равенство</a:t>
            </a:r>
            <a:r>
              <a:rPr lang="ru-RU" b="1" i="1" dirty="0" smtClean="0"/>
              <a:t>:</a:t>
            </a:r>
            <a:endParaRPr lang="ru-RU" b="1" i="1" dirty="0"/>
          </a:p>
        </p:txBody>
      </p:sp>
      <p:pic>
        <p:nvPicPr>
          <p:cNvPr id="522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786190"/>
            <a:ext cx="9144000" cy="214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5000"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64307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Сокращение дробей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0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2071678"/>
            <a:ext cx="757242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7000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Сократите дроби: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714488"/>
            <a:ext cx="6686578" cy="4156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7000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3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Приведение дробей к общему знаменателю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15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928802"/>
            <a:ext cx="914400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5357826"/>
            <a:ext cx="4143372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429264"/>
            <a:ext cx="3671889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7000">
    <p:strips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8|1.8|1.5|1.8|1.4|1.4|2.2|3|1.4|1.5|0.9|1|1.4|0.9|0.8|0.9|0.9|0.7|0.9|0.9|0.8|0.8|1.7|1.5|0.9|0.8|1.1|0.7|1.2|1|1.2|0.8|0.9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1|1.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5249</TotalTime>
  <Words>178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Microsoft Equation 3.0</vt:lpstr>
      <vt:lpstr>Формула</vt:lpstr>
      <vt:lpstr>Основное  свойство дроби. 5 класс</vt:lpstr>
      <vt:lpstr>Если числитель и знаменатель дроби умножить или разделить на одно и то же натуральное число, то получится равная ей дробь.</vt:lpstr>
      <vt:lpstr>Слайд 3</vt:lpstr>
      <vt:lpstr>Сколько двенадцатых долей содержится в</vt:lpstr>
      <vt:lpstr>Слайд 5</vt:lpstr>
      <vt:lpstr>Какое натуральное число надо записать вместо буквы, чтобы было верным равенство:</vt:lpstr>
      <vt:lpstr>Сокращение дробей</vt:lpstr>
      <vt:lpstr>Сократите дроби:</vt:lpstr>
      <vt:lpstr>Приведение дробей к общему знаменателю:</vt:lpstr>
      <vt:lpstr> Выполните задание по образцу:</vt:lpstr>
      <vt:lpstr>Дополнительные задания:</vt:lpstr>
      <vt:lpstr>Слайд 12</vt:lpstr>
      <vt:lpstr>Слайд 13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Быкова</dc:creator>
  <cp:lastModifiedBy>Roman</cp:lastModifiedBy>
  <cp:revision>203</cp:revision>
  <dcterms:created xsi:type="dcterms:W3CDTF">2011-12-18T09:36:15Z</dcterms:created>
  <dcterms:modified xsi:type="dcterms:W3CDTF">2012-03-29T23:44:30Z</dcterms:modified>
</cp:coreProperties>
</file>