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0815-756C-4857-B382-2580E23814D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74021-0CD7-405B-8FA7-D25A50BC7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97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19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6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57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59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55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82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453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21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49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350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93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21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86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64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80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45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56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5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4021-0CD7-405B-8FA7-D25A50BC73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6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3/29/2012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Романтик </a:t>
            </a:r>
            <a:br>
              <a:rPr lang="ru-RU" dirty="0" smtClean="0"/>
            </a:br>
            <a:r>
              <a:rPr lang="ru-RU" dirty="0" smtClean="0"/>
              <a:t>страсти и печали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Портретное творчество К. П. Брюллова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487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2899">
        <p:cut/>
      </p:transition>
    </mc:Choice>
    <mc:Fallback>
      <p:transition advTm="2899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04864"/>
            <a:ext cx="3816424" cy="4381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«Итальянское утро», 1823 год.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6815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11"/>
    </mc:Choice>
    <mc:Fallback>
      <p:transition spd="slow" advTm="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204864"/>
            <a:ext cx="3528392" cy="4322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sz="3200" dirty="0"/>
              <a:t>«Итальянский полдень» 1827,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х.м</a:t>
            </a:r>
            <a:r>
              <a:rPr lang="ru-RU" sz="3200" dirty="0"/>
              <a:t>., 64х55, ГРМ.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003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33"/>
    </mc:Choice>
    <mc:Fallback>
      <p:transition spd="slow" advTm="2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47900"/>
            <a:ext cx="2968587" cy="4325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/>
              <a:t>Н.В.Кукольника</a:t>
            </a:r>
            <a:r>
              <a:rPr lang="ru-RU" sz="3600" dirty="0"/>
              <a:t> (1836, ГТГ)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Это образ романтического поэта, ищущего уединения на лоне природы.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2204864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портрете есть целый ряд условных, традиционных для интернационального романтического портрета первой половины XIX века приемов идеализирующей характеристики изображаемого человека (таинственная атмосфера, эффектное освещение, несколько театральная поза).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380087"/>
      </p:ext>
    </p:extLst>
  </p:cSld>
  <p:clrMapOvr>
    <a:masterClrMapping/>
  </p:clrMapOvr>
  <p:transition spd="slow" advTm="75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76872"/>
            <a:ext cx="3353655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Портрет </a:t>
            </a:r>
            <a:r>
              <a:rPr lang="ru-RU" sz="3600" dirty="0" err="1"/>
              <a:t>М.Ланчи</a:t>
            </a:r>
            <a:r>
              <a:rPr lang="ru-RU" sz="3600" dirty="0"/>
              <a:t>, 1851, </a:t>
            </a:r>
            <a:r>
              <a:rPr lang="ru-RU" sz="3600" dirty="0" err="1"/>
              <a:t>х.м</a:t>
            </a:r>
            <a:r>
              <a:rPr lang="ru-RU" sz="3600" dirty="0"/>
              <a:t>., 61,8х49,5,ГТГ.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27687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Микеланджело Ланчи, итальянский ученый, археолог и востоковед, давний знакомый Брюллова. Художник написал его портрет в Риме, в последний год своей жизни.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2276872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Здесь особенно отчетливо сказалась типичнейшая черта Брюллова-портретиста – умение раскрыть все характерные человеческие качества изображенного в едином душевном состоянии, при котором поза человека, мимика его лица как бы вызваны единым движением всего его внутреннего существа.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6459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326">
        <p14:reveal/>
      </p:transition>
    </mc:Choice>
    <mc:Fallback>
      <p:transition spd="slow" advTm="9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34579" y="548681"/>
            <a:ext cx="3422483" cy="2664295"/>
          </a:xfrm>
        </p:spPr>
        <p:txBody>
          <a:bodyPr/>
          <a:lstStyle/>
          <a:p>
            <a:r>
              <a:rPr lang="ru-RU" sz="2400" dirty="0"/>
              <a:t>Портрет </a:t>
            </a:r>
            <a:r>
              <a:rPr lang="ru-RU" sz="2400" dirty="0" err="1"/>
              <a:t>Ю.П.Самойловой</a:t>
            </a:r>
            <a:r>
              <a:rPr lang="ru-RU" sz="2400" dirty="0"/>
              <a:t> с воспитанницей и арапчонком., 1834 г.,</a:t>
            </a:r>
            <a:br>
              <a:rPr lang="ru-RU" sz="2400" dirty="0"/>
            </a:br>
            <a:r>
              <a:rPr lang="ru-RU" sz="2400" dirty="0"/>
              <a:t> Музей Сан-Диего, Калифорния, США.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9380"/>
            <a:ext cx="4214282" cy="5877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Самойлова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возвращается с бала или светского праздника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Быстрым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танцующим шагом идет она навстречу зрителю из глубины комнаты, из открытой двери, ведущей на террасу.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5447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750">
        <p:split orient="vert"/>
      </p:transition>
    </mc:Choice>
    <mc:Fallback>
      <p:transition spd="slow" advTm="97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764705"/>
            <a:ext cx="3422483" cy="2448271"/>
          </a:xfrm>
        </p:spPr>
        <p:txBody>
          <a:bodyPr/>
          <a:lstStyle/>
          <a:p>
            <a:r>
              <a:rPr lang="ru-RU" sz="2400" dirty="0"/>
              <a:t>Портрет </a:t>
            </a:r>
            <a:r>
              <a:rPr lang="ru-RU" sz="2400" dirty="0" err="1"/>
              <a:t>Ю.П.Самойловой</a:t>
            </a:r>
            <a:r>
              <a:rPr lang="ru-RU" sz="2400" dirty="0"/>
              <a:t>, удаляющейся с бала с приемной дочерью </a:t>
            </a:r>
            <a:r>
              <a:rPr lang="ru-RU" sz="2400" dirty="0" err="1"/>
              <a:t>Амацилией</a:t>
            </a:r>
            <a:r>
              <a:rPr lang="ru-RU" sz="2400" dirty="0"/>
              <a:t> </a:t>
            </a:r>
            <a:r>
              <a:rPr lang="ru-RU" sz="2400" dirty="0" err="1"/>
              <a:t>Паччини</a:t>
            </a:r>
            <a:r>
              <a:rPr lang="ru-RU" sz="2400" dirty="0"/>
              <a:t>. 1839, ГРМ (249х176).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90586"/>
            <a:ext cx="4120300" cy="5890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Она кругом себя взирает: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нет соперниц, нет подруг.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Красавиц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наших бледный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круг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ее сиянье исчезает.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591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3114">
        <p:fade/>
      </p:transition>
    </mc:Choice>
    <mc:Fallback>
      <p:transition spd="med" advTm="131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620689"/>
            <a:ext cx="3422483" cy="1584175"/>
          </a:xfrm>
        </p:spPr>
        <p:txBody>
          <a:bodyPr/>
          <a:lstStyle/>
          <a:p>
            <a:r>
              <a:rPr lang="ru-RU" dirty="0"/>
              <a:t>«Всадница» 1832, </a:t>
            </a:r>
            <a:r>
              <a:rPr lang="ru-RU" dirty="0" err="1"/>
              <a:t>х.м</a:t>
            </a:r>
            <a:r>
              <a:rPr lang="ru-RU" dirty="0"/>
              <a:t>., 291х206, ГТГ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479374"/>
            <a:ext cx="3961469" cy="5685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420888"/>
            <a:ext cx="3411725" cy="370021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Юлия Павловна, незаурядная натура, в глазах художника олицетворяла красоту, преображавшую все вокруг своим прикосновением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«Всадница» – это большой декоративный портрет для украшения парадного интерьера. Заказывая эту работу, Самойлова говорила: «Хочу весь кабинет свой украсить его чудесами».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56886104"/>
      </p:ext>
    </p:extLst>
  </p:cSld>
  <p:clrMapOvr>
    <a:masterClrMapping/>
  </p:clrMapOvr>
  <p:transition spd="slow" advTm="86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764705"/>
            <a:ext cx="3641877" cy="2016223"/>
          </a:xfrm>
        </p:spPr>
        <p:txBody>
          <a:bodyPr/>
          <a:lstStyle/>
          <a:p>
            <a:r>
              <a:rPr lang="ru-RU" dirty="0"/>
              <a:t>Портрет </a:t>
            </a:r>
            <a:r>
              <a:rPr lang="ru-RU" dirty="0" err="1"/>
              <a:t>А.Н.Струговщикова</a:t>
            </a:r>
            <a:r>
              <a:rPr lang="ru-RU" dirty="0"/>
              <a:t>, 1840, </a:t>
            </a:r>
            <a:r>
              <a:rPr lang="ru-RU" dirty="0" err="1"/>
              <a:t>х.м</a:t>
            </a:r>
            <a:r>
              <a:rPr lang="ru-RU" dirty="0"/>
              <a:t>., 80х66, ГТГ.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206" y="620688"/>
            <a:ext cx="4255672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3068960"/>
            <a:ext cx="3411725" cy="3052141"/>
          </a:xfrm>
        </p:spPr>
        <p:txBody>
          <a:bodyPr>
            <a:normAutofit/>
          </a:bodyPr>
          <a:lstStyle/>
          <a:p>
            <a:r>
              <a:rPr lang="ru-RU" dirty="0"/>
              <a:t>Струговщиков откинулся на спинку глубокого кресла, лицо его задумчиво, взгляд рассеян и печален, устремлен мимо зрителя, нервные, узловатые пальцы рук, свешивающихся с подлокотников кресла в несколько напряженном положении. Раскрытый томик стихов, от которого «оторвался» Струговщиков и погрузился в размышления.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692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12"/>
    </mc:Choice>
    <mc:Fallback>
      <p:transition spd="slow" advTm="7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476673"/>
            <a:ext cx="3785893" cy="1512167"/>
          </a:xfrm>
        </p:spPr>
        <p:txBody>
          <a:bodyPr/>
          <a:lstStyle/>
          <a:p>
            <a:r>
              <a:rPr lang="ru-RU" dirty="0"/>
              <a:t>Портрет </a:t>
            </a:r>
            <a:r>
              <a:rPr lang="ru-RU" dirty="0" err="1"/>
              <a:t>И.А.Крылова</a:t>
            </a:r>
            <a:r>
              <a:rPr lang="ru-RU" dirty="0"/>
              <a:t>, 1839, ГТГ.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57" y="476672"/>
            <a:ext cx="4428060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204864"/>
            <a:ext cx="3411725" cy="35283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Брюллов усадил Крылова в кресло, набросал на холст контур и тут же сделал подмалевок: написал голову, одежду, фон. Лишь на месте руки остался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незакрашенный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холст. Художник был доволен, и, когда тяжело привстав с кресла, Крылов собрался уходить, он просил его прийти еще раз для окончания работы. Иван Андреевич, поднимая воротник шинели, лукаво улыбнулся: «А ведь вы, любезный Карл Павлович, портрет этот, приди я или не приди, никогда не окончите». И оказался прав.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37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552"/>
    </mc:Choice>
    <mc:Fallback>
      <p:transition spd="slow" advTm="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0040" y="692697"/>
            <a:ext cx="7986416" cy="2952328"/>
          </a:xfrm>
        </p:spPr>
        <p:txBody>
          <a:bodyPr/>
          <a:lstStyle/>
          <a:p>
            <a:r>
              <a:rPr lang="ru-RU" sz="3200" dirty="0"/>
              <a:t>Брюллов — мечты своей и думы властелин.</a:t>
            </a:r>
            <a:br>
              <a:rPr lang="ru-RU" sz="3200" dirty="0"/>
            </a:br>
            <a:r>
              <a:rPr lang="ru-RU" sz="3200" dirty="0"/>
              <a:t>Все образы ему доступны и покорны</a:t>
            </a:r>
            <a:br>
              <a:rPr lang="ru-RU" sz="3200" dirty="0"/>
            </a:br>
            <a:r>
              <a:rPr lang="ru-RU" sz="3200" dirty="0"/>
              <a:t>Все дышит, движется под кистью плодотворной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Главное содержание портретов Брюллова – напряженная, трепетная, противоречивая жизнь человеческого духа.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189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42"/>
    </mc:Choice>
    <mc:Fallback>
      <p:transition spd="slow" advTm="5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393071"/>
            <a:ext cx="3048172" cy="364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42088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Брюллов — мечты своей и думы властелин.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образы ему доступны и покорны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дышит, движется под кистью плодотворной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А. С. Пушкин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1953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187">
        <p:fade/>
      </p:transition>
    </mc:Choice>
    <mc:Fallback>
      <p:transition spd="med" advTm="4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04864"/>
            <a:ext cx="3600400" cy="42995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792088"/>
          </a:xfrm>
        </p:spPr>
        <p:txBody>
          <a:bodyPr/>
          <a:lstStyle/>
          <a:p>
            <a:r>
              <a:rPr lang="ru-RU" sz="2400" dirty="0"/>
              <a:t>«Автопортрет», 1848, 64х54 (верх – полуовал), ГТГ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3488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Это вершина интимного портрета.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740" y="3180223"/>
            <a:ext cx="2016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Следы перенесенной болезни ясно читаются на изможденном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лице.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Безукоризненно написанный, портрет артиста отличается теплотой колорита.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2276872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Главное в портрете – взгляд,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взгляд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творца.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говорит: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Когда я не сочиняю и не рисую, я не живу».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8500915"/>
      </p:ext>
    </p:extLst>
  </p:cSld>
  <p:clrMapOvr>
    <a:masterClrMapping/>
  </p:clrMapOvr>
  <p:transition spd="slow" advTm="148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7000"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04864"/>
            <a:ext cx="3312368" cy="43420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33193" cy="1008112"/>
          </a:xfrm>
        </p:spPr>
        <p:txBody>
          <a:bodyPr/>
          <a:lstStyle/>
          <a:p>
            <a:r>
              <a:rPr lang="ru-RU" sz="2400" dirty="0" err="1" smtClean="0"/>
              <a:t>Cравним</a:t>
            </a:r>
            <a:r>
              <a:rPr lang="ru-RU" sz="2400" dirty="0" smtClean="0"/>
              <a:t> его с другим автопортретом.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ярком луче света из полумрака выступает его лицо, обрамленное пышной массой русых волос.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031198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волевое начало и уверенность в себе: упрямый, энергичный подбородок, упругие завитки локонов, прямая сильная шея атлета и наклон корпуса к зрителю.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2276872"/>
            <a:ext cx="2304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Брюллов воссоздает на полотне свой образ под явным влиянием античных образов. Черты лица – разрез глаз, нос, губы, лоб, линия овала лица, характер массы пышных вьющихся волос – построены с возможно большей близостью к формам античных статуй..</a:t>
            </a:r>
          </a:p>
        </p:txBody>
      </p:sp>
    </p:spTree>
    <p:extLst>
      <p:ext uri="{BB962C8B-B14F-4D97-AF65-F5344CB8AC3E}">
        <p14:creationId xmlns:p14="http://schemas.microsoft.com/office/powerpoint/2010/main" xmlns="" val="932439013"/>
      </p:ext>
    </p:extLst>
  </p:cSld>
  <p:clrMapOvr>
    <a:masterClrMapping/>
  </p:clrMapOvr>
  <p:transition spd="slow" advTm="52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37820"/>
            <a:ext cx="2952329" cy="420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sz="4000" dirty="0" smtClean="0"/>
              <a:t>Последний день Помпеи, автопортрет (1827-1833)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Совершенная физическая красота в духе античности. Душевное состояние: душевные силы в трагическом напряжении.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2204864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Это художник-свидетель исторической трагедии. Пессимистические мысли о губительности тех обстоятельств, в которые волей судьбы повергнут человек.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7205269"/>
      </p:ext>
    </p:extLst>
  </p:cSld>
  <p:clrMapOvr>
    <a:masterClrMapping/>
  </p:clrMapOvr>
  <p:transition spd="slow" advTm="69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Таким образом, через весь рассматриваемый период в портретах проходит тема утверждения красоты эмоционального, творчески одаренного, волевого, сильного духом и порывистого человека, волнуемого тревожными мечтами, устремленного вперед, вдаль.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75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98"/>
    </mc:Choice>
    <mc:Fallback>
      <p:transition spd="slow" advTm="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608" y="260648"/>
            <a:ext cx="7992888" cy="6097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041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842"/>
    </mc:Choice>
    <mc:Fallback>
      <p:transition spd="slow" advTm="5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150" y="2283939"/>
            <a:ext cx="4719249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Последний день Помпеи — картина Карла Брюллова, написанная в 1830—1833 годах.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19442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Брюллов посетил Помпеи в 1828 году, сделав много набросков для будущей картины про известное извержение вулкана Везувий в 79 году н. э. и разрушения города Помпеи близ Неаполя. Полотно выставлялось в Риме, где получило восторженные отклики критиков и переправлено в Парижский Лувр.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2276872"/>
            <a:ext cx="1872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Уверенная смелость рисунка, драматизм, живость изображения человеческих чувств,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cочность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красок, противопоставление красоты человека слепой жестокости разрушения.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39179480"/>
      </p:ext>
    </p:extLst>
  </p:cSld>
  <p:clrMapOvr>
    <a:masterClrMapping/>
  </p:clrMapOvr>
  <p:transition spd="slow" advTm="92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276872"/>
            <a:ext cx="7257128" cy="280831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Везувий зев открыл — дым хлынул клубом — пламя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Широко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развилось, как боевое знамя.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Земля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волнуется — с шатнувшихся колонн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Кумиры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падают! Народ, гонимый страхом,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каменным дождём, под воспалённым прахом,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Толпами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стар и млад, бежит из града вон.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Анатолий Демидов подарил картину Николаю I, который выставил картину в Академии художеств как руководство для начинающих живописцев. После открытия Русского музея в 1895 году полотно переехало туда и к нему получила доступ широкая публика.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53732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А. С. Пушкин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4770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72"/>
    </mc:Choice>
    <mc:Fallback>
      <p:transition spd="slow" advTm="15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1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2.1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2.1|1.7|1.7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7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3.8|1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9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5|1.4|1.4|1.4|1.4|1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7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1.7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103</TotalTime>
  <Words>915</Words>
  <Application>Microsoft Office PowerPoint</Application>
  <PresentationFormat>Экран (4:3)</PresentationFormat>
  <Paragraphs>77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Романтик  страсти и печали</vt:lpstr>
      <vt:lpstr>Автопортрет</vt:lpstr>
      <vt:lpstr>«Автопортрет», 1848, 64х54 (верх – полуовал), ГТГ</vt:lpstr>
      <vt:lpstr>Cравним его с другим автопортретом.</vt:lpstr>
      <vt:lpstr>Последний день Помпеи, автопортрет (1827-1833)</vt:lpstr>
      <vt:lpstr>Слайд 6</vt:lpstr>
      <vt:lpstr>Слайд 7</vt:lpstr>
      <vt:lpstr>Последний день Помпеи — картина Карла Брюллова, написанная в 1830—1833 годах.</vt:lpstr>
      <vt:lpstr>Слайд 9</vt:lpstr>
      <vt:lpstr>«Итальянское утро», 1823 год.</vt:lpstr>
      <vt:lpstr>«Итальянский полдень» 1827,  х.м., 64х55, ГРМ.</vt:lpstr>
      <vt:lpstr>Портрет Н.В.Кукольника (1836, ГТГ)</vt:lpstr>
      <vt:lpstr>Портрет М.Ланчи, 1851, х.м., 61,8х49,5,ГТГ.</vt:lpstr>
      <vt:lpstr>Портрет Ю.П.Самойловой с воспитанницей и арапчонком., 1834 г.,  Музей Сан-Диего, Калифорния, США.</vt:lpstr>
      <vt:lpstr>Портрет Ю.П.Самойловой, удаляющейся с бала с приемной дочерью Амацилией Паччини. 1839, ГРМ (249х176).</vt:lpstr>
      <vt:lpstr>«Всадница» 1832, х.м., 291х206, ГТГ</vt:lpstr>
      <vt:lpstr>Портрет А.Н.Струговщикова, 1840, х.м., 80х66, ГТГ.</vt:lpstr>
      <vt:lpstr>Портрет И.А.Крылова, 1839, ГТГ.</vt:lpstr>
      <vt:lpstr>Брюллов — мечты своей и думы властелин. Все образы ему доступны и покорны Все дышит, движется под кистью плодотворной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  страсти и печали</dc:title>
  <dc:creator>Ukiriki</dc:creator>
  <cp:lastModifiedBy>revaz</cp:lastModifiedBy>
  <cp:revision>14</cp:revision>
  <dcterms:created xsi:type="dcterms:W3CDTF">2012-01-01T11:52:03Z</dcterms:created>
  <dcterms:modified xsi:type="dcterms:W3CDTF">2012-03-29T19:09:59Z</dcterms:modified>
</cp:coreProperties>
</file>