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3"/>
  </p:notesMasterIdLst>
  <p:sldIdLst>
    <p:sldId id="272" r:id="rId2"/>
    <p:sldId id="274" r:id="rId3"/>
    <p:sldId id="275" r:id="rId4"/>
    <p:sldId id="276" r:id="rId5"/>
    <p:sldId id="277" r:id="rId6"/>
    <p:sldId id="256" r:id="rId7"/>
    <p:sldId id="257" r:id="rId8"/>
    <p:sldId id="260" r:id="rId9"/>
    <p:sldId id="259" r:id="rId10"/>
    <p:sldId id="264" r:id="rId11"/>
    <p:sldId id="258" r:id="rId12"/>
    <p:sldId id="261" r:id="rId13"/>
    <p:sldId id="262" r:id="rId14"/>
    <p:sldId id="273" r:id="rId15"/>
    <p:sldId id="263" r:id="rId16"/>
    <p:sldId id="265" r:id="rId17"/>
    <p:sldId id="266" r:id="rId18"/>
    <p:sldId id="268" r:id="rId19"/>
    <p:sldId id="269" r:id="rId20"/>
    <p:sldId id="270" r:id="rId21"/>
    <p:sldId id="271" r:id="rId22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834" autoAdjust="0"/>
    <p:restoredTop sz="94277" autoAdjust="0"/>
  </p:normalViewPr>
  <p:slideViewPr>
    <p:cSldViewPr>
      <p:cViewPr varScale="1">
        <p:scale>
          <a:sx n="107" d="100"/>
          <a:sy n="107" d="100"/>
        </p:scale>
        <p:origin x="-1385" y="-9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ABFD977D-7138-4609-9E3B-1E99B4C309A9}" type="datetimeFigureOut">
              <a:rPr lang="ru-RU"/>
              <a:pPr>
                <a:defRPr/>
              </a:pPr>
              <a:t>10.04.2012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E979498F-F44C-4B84-BAA4-238C61B9E19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2530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22531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32A88B39-59D7-415F-8210-00A6F382FE2D}" type="slidenum">
              <a:rPr lang="ru-RU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8</a:t>
            </a:fld>
            <a:endParaRPr lang="ru-RU">
              <a:cs typeface="Arial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6626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26627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6DAC9BEA-1E28-4FDF-BCFA-0A40034BF823}" type="slidenum">
              <a:rPr lang="ru-RU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11</a:t>
            </a:fld>
            <a:endParaRPr lang="ru-RU">
              <a:cs typeface="Arial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9698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29699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1FA84368-5F2B-4DB8-B3FF-06B302C9C481}" type="slidenum">
              <a:rPr lang="ru-RU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13</a:t>
            </a:fld>
            <a:endParaRPr lang="ru-RU">
              <a:cs typeface="Arial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6866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36867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9E012AFD-80BF-4128-B9B7-6C84413B4DBF}" type="slidenum">
              <a:rPr lang="ru-RU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19</a:t>
            </a:fld>
            <a:endParaRPr lang="ru-RU">
              <a:cs typeface="Arial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87D6A1-212F-4E57-AE8F-803B933CE77E}" type="datetimeFigureOut">
              <a:rPr lang="ru-RU"/>
              <a:pPr>
                <a:defRPr/>
              </a:pPr>
              <a:t>10.04.2012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89631A-673E-42F1-9A85-662D8622505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B3D793-2C24-4AEB-9BCE-52EEFB92B727}" type="datetimeFigureOut">
              <a:rPr lang="ru-RU"/>
              <a:pPr>
                <a:defRPr/>
              </a:pPr>
              <a:t>10.04.2012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5D3C7B-F8C5-45D2-A2BF-D41F93E755A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D99C22-80F6-495B-A619-7D93F568D0F6}" type="datetimeFigureOut">
              <a:rPr lang="ru-RU"/>
              <a:pPr>
                <a:defRPr/>
              </a:pPr>
              <a:t>10.04.2012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68531B-7E9E-4490-8060-DE6577A2E9D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7536DD-66B7-4DBB-A4BE-369C39537261}" type="datetimeFigureOut">
              <a:rPr lang="ru-RU"/>
              <a:pPr>
                <a:defRPr/>
              </a:pPr>
              <a:t>10.04.2012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D3F7F9-05BC-46E3-87D0-26A27712CE9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A5CD1E-A22B-4738-9C26-02B054B4961C}" type="datetimeFigureOut">
              <a:rPr lang="ru-RU"/>
              <a:pPr>
                <a:defRPr/>
              </a:pPr>
              <a:t>10.04.2012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BCEF28-DEBD-4DDC-B824-C02A30079BF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36A75D-27F8-41B9-8C9B-7FB4740604B9}" type="datetimeFigureOut">
              <a:rPr lang="ru-RU"/>
              <a:pPr>
                <a:defRPr/>
              </a:pPr>
              <a:t>10.04.2012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9A8BF5-6E12-4BAD-BF33-4BADA516992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98942A-40FF-4699-B4C2-E21DA6A03537}" type="datetimeFigureOut">
              <a:rPr lang="ru-RU"/>
              <a:pPr>
                <a:defRPr/>
              </a:pPr>
              <a:t>10.04.2012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C3E442-EFEE-4C2A-BA22-69197989F31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2F92C5-932A-4244-BB40-678F42E43893}" type="datetimeFigureOut">
              <a:rPr lang="ru-RU"/>
              <a:pPr>
                <a:defRPr/>
              </a:pPr>
              <a:t>10.04.2012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1CD33C-C141-44F4-ADF0-71E8D3E612D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085D73-6728-487A-BF2B-84FE33B755D9}" type="datetimeFigureOut">
              <a:rPr lang="ru-RU"/>
              <a:pPr>
                <a:defRPr/>
              </a:pPr>
              <a:t>10.04.2012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E2C99D-CEE7-4866-B35B-D9E38F7CB9B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F9C6AA-B12E-4E8F-AC6A-AE8DFD8970CC}" type="datetimeFigureOut">
              <a:rPr lang="ru-RU"/>
              <a:pPr>
                <a:defRPr/>
              </a:pPr>
              <a:t>10.04.2012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763C86-501C-438F-9418-F98DC487217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650AE9-EADA-4122-A1CD-4354FFC88F1D}" type="datetimeFigureOut">
              <a:rPr lang="ru-RU"/>
              <a:pPr>
                <a:defRPr/>
              </a:pPr>
              <a:t>10.04.2012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109450-0D54-41DD-B8B0-79C98EAD064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F5837304-7B1B-4320-9DE9-D7531506DCC1}" type="datetimeFigureOut">
              <a:rPr lang="ru-RU"/>
              <a:pPr>
                <a:defRPr/>
              </a:pPr>
              <a:t>10.04.2012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7CD36420-99C5-4C33-A421-E7A12EBA781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\\Tata\(d)%20movi\!!!Festival\__Temp\613518\1.mp3" TargetMode="External"/><Relationship Id="rId6" Type="http://schemas.openxmlformats.org/officeDocument/2006/relationships/image" Target="../media/image31.png"/><Relationship Id="rId5" Type="http://schemas.openxmlformats.org/officeDocument/2006/relationships/image" Target="../media/image30.gif"/><Relationship Id="rId4" Type="http://schemas.openxmlformats.org/officeDocument/2006/relationships/hyperlink" Target="../../366870342.gif" TargetMode="Externa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gif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gi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6.png"/><Relationship Id="rId4" Type="http://schemas.openxmlformats.org/officeDocument/2006/relationships/image" Target="../media/image37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jpeg"/><Relationship Id="rId3" Type="http://schemas.openxmlformats.org/officeDocument/2006/relationships/image" Target="../media/image36.png"/><Relationship Id="rId7" Type="http://schemas.openxmlformats.org/officeDocument/2006/relationships/image" Target="../media/image41.jpeg"/><Relationship Id="rId12" Type="http://schemas.openxmlformats.org/officeDocument/2006/relationships/image" Target="../media/image46.jpe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0.jpeg"/><Relationship Id="rId11" Type="http://schemas.openxmlformats.org/officeDocument/2006/relationships/image" Target="../media/image45.jpeg"/><Relationship Id="rId5" Type="http://schemas.openxmlformats.org/officeDocument/2006/relationships/image" Target="../media/image37.png"/><Relationship Id="rId10" Type="http://schemas.openxmlformats.org/officeDocument/2006/relationships/image" Target="../media/image44.jpeg"/><Relationship Id="rId4" Type="http://schemas.openxmlformats.org/officeDocument/2006/relationships/image" Target="../media/image35.png"/><Relationship Id="rId9" Type="http://schemas.openxmlformats.org/officeDocument/2006/relationships/image" Target="../media/image43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gi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jpeg"/><Relationship Id="rId3" Type="http://schemas.openxmlformats.org/officeDocument/2006/relationships/image" Target="../media/image15.jpeg"/><Relationship Id="rId7" Type="http://schemas.openxmlformats.org/officeDocument/2006/relationships/image" Target="../media/image19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jpeg"/><Relationship Id="rId11" Type="http://schemas.openxmlformats.org/officeDocument/2006/relationships/image" Target="../media/image23.jpeg"/><Relationship Id="rId5" Type="http://schemas.openxmlformats.org/officeDocument/2006/relationships/image" Target="../media/image17.jpeg"/><Relationship Id="rId10" Type="http://schemas.openxmlformats.org/officeDocument/2006/relationships/image" Target="../media/image22.jpeg"/><Relationship Id="rId4" Type="http://schemas.openxmlformats.org/officeDocument/2006/relationships/image" Target="../media/image16.jpeg"/><Relationship Id="rId9" Type="http://schemas.openxmlformats.org/officeDocument/2006/relationships/image" Target="../media/image2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857250"/>
            <a:ext cx="9144000" cy="2214563"/>
          </a:xfrm>
        </p:spPr>
        <p:txBody>
          <a:bodyPr rtlCol="0"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4000" b="1" dirty="0" smtClean="0">
                <a:solidFill>
                  <a:schemeClr val="accent1">
                    <a:lumMod val="50000"/>
                  </a:schemeClr>
                </a:solidFill>
              </a:rPr>
              <a:t/>
            </a:r>
            <a:br>
              <a:rPr lang="ru-RU" sz="4000" b="1" dirty="0" smtClean="0">
                <a:solidFill>
                  <a:schemeClr val="accent1">
                    <a:lumMod val="50000"/>
                  </a:schemeClr>
                </a:solidFill>
              </a:rPr>
            </a:br>
            <a:r>
              <a:rPr lang="ru-RU" sz="4000" b="1" dirty="0" smtClean="0">
                <a:solidFill>
                  <a:schemeClr val="accent1">
                    <a:lumMod val="50000"/>
                  </a:schemeClr>
                </a:solidFill>
              </a:rPr>
              <a:t>			</a:t>
            </a:r>
            <a:br>
              <a:rPr lang="ru-RU" sz="4000" b="1" dirty="0" smtClean="0">
                <a:solidFill>
                  <a:schemeClr val="accent1">
                    <a:lumMod val="50000"/>
                  </a:schemeClr>
                </a:solidFill>
              </a:rPr>
            </a:br>
            <a:r>
              <a:rPr lang="ru-RU" sz="4000" b="1" dirty="0" smtClean="0">
                <a:solidFill>
                  <a:schemeClr val="accent1">
                    <a:lumMod val="50000"/>
                  </a:schemeClr>
                </a:solidFill>
              </a:rPr>
              <a:t>«Натуральный ряд чисел и число 0»</a:t>
            </a:r>
            <a:endParaRPr lang="ru-RU" sz="40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idx="4294967295"/>
          </p:nvPr>
        </p:nvSpPr>
        <p:spPr>
          <a:xfrm>
            <a:off x="1371600" y="4286250"/>
            <a:ext cx="7772400" cy="1500188"/>
          </a:xfrm>
        </p:spPr>
        <p:txBody>
          <a:bodyPr rtlCol="0">
            <a:normAutofit fontScale="70000" lnSpcReduction="20000"/>
          </a:bodyPr>
          <a:lstStyle/>
          <a:p>
            <a:pPr algn="r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>Учитель начальных классов </a:t>
            </a:r>
          </a:p>
          <a:p>
            <a:pPr algn="r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err="1" smtClean="0">
                <a:solidFill>
                  <a:schemeClr val="accent2">
                    <a:lumMod val="75000"/>
                  </a:schemeClr>
                </a:solidFill>
              </a:rPr>
              <a:t>Зюбина</a:t>
            </a:r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> Лариса Николаевна </a:t>
            </a:r>
          </a:p>
          <a:p>
            <a:pPr algn="r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>г.Барнаул  Алтайский край </a:t>
            </a:r>
          </a:p>
          <a:p>
            <a:pPr algn="r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>МБОУ «Гимназия № 27»</a:t>
            </a:r>
            <a:endParaRPr lang="ru-RU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14339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5288" y="3933825"/>
            <a:ext cx="3357562" cy="2282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5400" b="1" dirty="0" smtClean="0">
                <a:solidFill>
                  <a:schemeClr val="accent5">
                    <a:lumMod val="50000"/>
                  </a:schemeClr>
                </a:solidFill>
              </a:rPr>
              <a:t>Натуральный ряд чисел</a:t>
            </a:r>
            <a:endParaRPr lang="ru-RU" sz="5400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3071813"/>
            <a:ext cx="8858250" cy="2328862"/>
          </a:xfrm>
        </p:spPr>
        <p:txBody>
          <a:bodyPr rtlCol="0">
            <a:normAutofit fontScale="92500"/>
          </a:bodyPr>
          <a:lstStyle/>
          <a:p>
            <a:pPr algn="ctr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8800" b="1" dirty="0" smtClean="0">
                <a:solidFill>
                  <a:schemeClr val="tx2">
                    <a:lumMod val="75000"/>
                  </a:schemeClr>
                </a:solidFill>
              </a:rPr>
              <a:t>1</a:t>
            </a:r>
            <a:r>
              <a:rPr lang="ru-RU" sz="8800" b="1" dirty="0" smtClean="0"/>
              <a:t> </a:t>
            </a:r>
            <a:r>
              <a:rPr lang="ru-RU" sz="8800" b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2</a:t>
            </a:r>
            <a:r>
              <a:rPr lang="ru-RU" sz="8800" b="1" dirty="0" smtClean="0"/>
              <a:t> </a:t>
            </a:r>
            <a:r>
              <a:rPr lang="ru-RU" sz="8800" b="1" dirty="0" smtClean="0">
                <a:solidFill>
                  <a:srgbClr val="C00000"/>
                </a:solidFill>
              </a:rPr>
              <a:t>3</a:t>
            </a:r>
            <a:r>
              <a:rPr lang="ru-RU" sz="8800" b="1" dirty="0" smtClean="0"/>
              <a:t> </a:t>
            </a:r>
            <a:r>
              <a:rPr lang="ru-RU" sz="8800" b="1" dirty="0" smtClean="0">
                <a:solidFill>
                  <a:srgbClr val="FFFF00"/>
                </a:solidFill>
              </a:rPr>
              <a:t>4</a:t>
            </a:r>
            <a:r>
              <a:rPr lang="ru-RU" sz="8800" b="1" dirty="0" smtClean="0"/>
              <a:t> </a:t>
            </a:r>
            <a:r>
              <a:rPr lang="ru-RU" sz="8800" b="1" dirty="0" smtClean="0">
                <a:solidFill>
                  <a:srgbClr val="92D050"/>
                </a:solidFill>
              </a:rPr>
              <a:t>5</a:t>
            </a:r>
            <a:r>
              <a:rPr lang="ru-RU" sz="8800" b="1" dirty="0" smtClean="0"/>
              <a:t> </a:t>
            </a:r>
            <a:r>
              <a:rPr lang="ru-RU" sz="8800" b="1" dirty="0" smtClean="0">
                <a:solidFill>
                  <a:srgbClr val="FF0000"/>
                </a:solidFill>
              </a:rPr>
              <a:t>6</a:t>
            </a:r>
            <a:r>
              <a:rPr lang="ru-RU" sz="8800" b="1" dirty="0" smtClean="0"/>
              <a:t> </a:t>
            </a:r>
            <a:r>
              <a:rPr lang="ru-RU" sz="8800" b="1" dirty="0" smtClean="0">
                <a:solidFill>
                  <a:srgbClr val="00B0F0"/>
                </a:solidFill>
              </a:rPr>
              <a:t>7</a:t>
            </a:r>
            <a:r>
              <a:rPr lang="ru-RU" sz="8800" b="1" dirty="0" smtClean="0"/>
              <a:t> </a:t>
            </a:r>
            <a:r>
              <a:rPr lang="ru-RU" sz="8800" b="1" dirty="0" smtClean="0">
                <a:solidFill>
                  <a:srgbClr val="002060"/>
                </a:solidFill>
              </a:rPr>
              <a:t>8</a:t>
            </a:r>
            <a:r>
              <a:rPr lang="ru-RU" sz="8800" b="1" dirty="0" smtClean="0"/>
              <a:t> </a:t>
            </a:r>
            <a:r>
              <a:rPr lang="ru-RU" sz="8800" b="1" dirty="0" smtClean="0">
                <a:solidFill>
                  <a:srgbClr val="7030A0"/>
                </a:solidFill>
              </a:rPr>
              <a:t>9</a:t>
            </a:r>
            <a:r>
              <a:rPr lang="ru-RU" sz="8800" b="1" dirty="0" smtClean="0"/>
              <a:t> </a:t>
            </a:r>
            <a:r>
              <a:rPr lang="ru-RU" sz="8800" b="1" dirty="0" smtClean="0">
                <a:solidFill>
                  <a:schemeClr val="accent6">
                    <a:lumMod val="75000"/>
                  </a:schemeClr>
                </a:solidFill>
              </a:rPr>
              <a:t>10…</a:t>
            </a:r>
            <a:endParaRPr lang="ru-RU" sz="8800" b="1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6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3" grpId="1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1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  <p:pic>
        <p:nvPicPr>
          <p:cNvPr id="25602" name="Picture 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86250" y="3286125"/>
            <a:ext cx="657225" cy="657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3" name="Picture 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86250" y="4572000"/>
            <a:ext cx="657225" cy="657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4" name="Picture 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86250" y="3929063"/>
            <a:ext cx="657225" cy="657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5" name="Picture 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86250" y="5214938"/>
            <a:ext cx="657225" cy="657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Прямоугольник 16"/>
          <p:cNvSpPr>
            <a:spLocks noChangeArrowheads="1"/>
          </p:cNvSpPr>
          <p:nvPr/>
        </p:nvSpPr>
        <p:spPr bwMode="auto">
          <a:xfrm>
            <a:off x="3643313" y="1500188"/>
            <a:ext cx="2671762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>
                <a:solidFill>
                  <a:schemeClr val="bg1"/>
                </a:solidFill>
                <a:latin typeface="Calibri" pitchFamily="34" charset="0"/>
              </a:rPr>
              <a:t>Уметь считать</a:t>
            </a:r>
          </a:p>
        </p:txBody>
      </p:sp>
      <p:pic>
        <p:nvPicPr>
          <p:cNvPr id="12" name="Picture 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86250" y="1428750"/>
            <a:ext cx="657225" cy="657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Прямоугольник 17"/>
          <p:cNvSpPr>
            <a:spLocks noChangeArrowheads="1"/>
          </p:cNvSpPr>
          <p:nvPr/>
        </p:nvSpPr>
        <p:spPr bwMode="auto">
          <a:xfrm>
            <a:off x="2500313" y="2214563"/>
            <a:ext cx="4745037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>
                <a:solidFill>
                  <a:schemeClr val="bg1"/>
                </a:solidFill>
                <a:latin typeface="Calibri" pitchFamily="34" charset="0"/>
              </a:rPr>
              <a:t>Уметь записывать цифры</a:t>
            </a:r>
          </a:p>
        </p:txBody>
      </p:sp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86250" y="2000250"/>
            <a:ext cx="657225" cy="657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Прямоугольник 13"/>
          <p:cNvSpPr>
            <a:spLocks noChangeArrowheads="1"/>
          </p:cNvSpPr>
          <p:nvPr/>
        </p:nvSpPr>
        <p:spPr bwMode="auto">
          <a:xfrm>
            <a:off x="2000250" y="2786063"/>
            <a:ext cx="5370513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solidFill>
                  <a:schemeClr val="bg1"/>
                </a:solidFill>
                <a:latin typeface="Calibri" pitchFamily="34" charset="0"/>
              </a:rPr>
              <a:t>Знать последовательность чисел </a:t>
            </a:r>
          </a:p>
        </p:txBody>
      </p:sp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86250" y="2643188"/>
            <a:ext cx="657225" cy="657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uild="allAtOnce"/>
      <p:bldP spid="18" grpId="0" build="p"/>
      <p:bldP spid="1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4375" y="4929188"/>
            <a:ext cx="7772400" cy="879475"/>
          </a:xfrm>
        </p:spPr>
        <p:txBody>
          <a:bodyPr rtlCol="0">
            <a:no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5400" dirty="0" smtClean="0">
                <a:solidFill>
                  <a:schemeClr val="tx2">
                    <a:lumMod val="75000"/>
                  </a:schemeClr>
                </a:solidFill>
              </a:rPr>
              <a:t>3 4 2 1 5</a:t>
            </a:r>
            <a:endParaRPr lang="ru-RU" sz="5400" dirty="0">
              <a:solidFill>
                <a:srgbClr val="FF0000"/>
              </a:solidFill>
            </a:endParaRPr>
          </a:p>
        </p:txBody>
      </p:sp>
      <p:sp>
        <p:nvSpPr>
          <p:cNvPr id="11" name="Текст 10"/>
          <p:cNvSpPr>
            <a:spLocks noGrp="1"/>
          </p:cNvSpPr>
          <p:nvPr>
            <p:ph type="body" idx="1"/>
          </p:nvPr>
        </p:nvSpPr>
        <p:spPr>
          <a:xfrm>
            <a:off x="500063" y="5857875"/>
            <a:ext cx="7772400" cy="857250"/>
          </a:xfrm>
        </p:spPr>
        <p:txBody>
          <a:bodyPr rtlCol="0">
            <a:normAutofit lnSpcReduction="10000"/>
          </a:bodyPr>
          <a:lstStyle/>
          <a:p>
            <a:pPr algn="ctr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5400" b="1" dirty="0" smtClean="0">
                <a:solidFill>
                  <a:srgbClr val="FF0000"/>
                </a:solidFill>
              </a:rPr>
              <a:t>   5 1 2 4 3</a:t>
            </a:r>
            <a:endParaRPr lang="ru-RU" sz="5400" b="1" dirty="0">
              <a:solidFill>
                <a:srgbClr val="FF0000"/>
              </a:solidFill>
            </a:endParaRPr>
          </a:p>
        </p:txBody>
      </p:sp>
      <p:pic>
        <p:nvPicPr>
          <p:cNvPr id="27651" name="Picture 3" descr="C:\Documents and Settings\Admin\Рабочий стол\23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313" y="11113"/>
            <a:ext cx="1330325" cy="2351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2" name="Picture 4" descr="C:\Documents and Settings\Admin\Рабочий стол\2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14500" y="2286000"/>
            <a:ext cx="1144588" cy="2427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3" name="Picture 5" descr="C:\Documents and Settings\Admin\Рабочий стол\ц2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072313" y="157163"/>
            <a:ext cx="911225" cy="2200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4" name="Picture 7" descr="C:\Documents and Settings\Admin\Рабочий стол\сканиро2вание0001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643313" y="2357438"/>
            <a:ext cx="2643187" cy="2532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5" name="Picture 8" descr="C:\Documents and Settings\Admin\Рабочий стол\сканирование0001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071938" y="115888"/>
            <a:ext cx="1905000" cy="198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1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3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  <p:pic>
        <p:nvPicPr>
          <p:cNvPr id="28674" name="Picture 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86250" y="4500563"/>
            <a:ext cx="657225" cy="657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5" name="Picture 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86250" y="5214938"/>
            <a:ext cx="657225" cy="657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76" name="Прямоугольник 13"/>
          <p:cNvSpPr>
            <a:spLocks noChangeArrowheads="1"/>
          </p:cNvSpPr>
          <p:nvPr/>
        </p:nvSpPr>
        <p:spPr bwMode="auto">
          <a:xfrm>
            <a:off x="3429000" y="1714500"/>
            <a:ext cx="27146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>
                <a:solidFill>
                  <a:schemeClr val="bg1"/>
                </a:solidFill>
                <a:latin typeface="Calibri" pitchFamily="34" charset="0"/>
              </a:rPr>
              <a:t>Уметь считать</a:t>
            </a:r>
          </a:p>
        </p:txBody>
      </p:sp>
      <p:sp>
        <p:nvSpPr>
          <p:cNvPr id="28677" name="Прямоугольник 14"/>
          <p:cNvSpPr>
            <a:spLocks noChangeArrowheads="1"/>
          </p:cNvSpPr>
          <p:nvPr/>
        </p:nvSpPr>
        <p:spPr bwMode="auto">
          <a:xfrm>
            <a:off x="2571750" y="2214563"/>
            <a:ext cx="4176713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solidFill>
                  <a:schemeClr val="bg1"/>
                </a:solidFill>
                <a:latin typeface="Calibri" pitchFamily="34" charset="0"/>
              </a:rPr>
              <a:t>Уметь записывать цифры</a:t>
            </a:r>
          </a:p>
        </p:txBody>
      </p:sp>
      <p:sp>
        <p:nvSpPr>
          <p:cNvPr id="28678" name="Прямоугольник 15"/>
          <p:cNvSpPr>
            <a:spLocks noChangeArrowheads="1"/>
          </p:cNvSpPr>
          <p:nvPr/>
        </p:nvSpPr>
        <p:spPr bwMode="auto">
          <a:xfrm>
            <a:off x="1857375" y="3000375"/>
            <a:ext cx="5370513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solidFill>
                  <a:schemeClr val="bg1"/>
                </a:solidFill>
                <a:latin typeface="Calibri" pitchFamily="34" charset="0"/>
              </a:rPr>
              <a:t>Знать последовательность чисел </a:t>
            </a:r>
          </a:p>
        </p:txBody>
      </p:sp>
      <p:sp>
        <p:nvSpPr>
          <p:cNvPr id="17" name="Прямоугольник 16"/>
          <p:cNvSpPr>
            <a:spLocks noChangeArrowheads="1"/>
          </p:cNvSpPr>
          <p:nvPr/>
        </p:nvSpPr>
        <p:spPr bwMode="auto">
          <a:xfrm>
            <a:off x="2643188" y="3786188"/>
            <a:ext cx="4024312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solidFill>
                  <a:schemeClr val="bg1"/>
                </a:solidFill>
                <a:latin typeface="Calibri" pitchFamily="34" charset="0"/>
              </a:rPr>
              <a:t>Уметь сравнивать числа </a:t>
            </a:r>
          </a:p>
        </p:txBody>
      </p:sp>
      <p:pic>
        <p:nvPicPr>
          <p:cNvPr id="11" name="Picture 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86250" y="3714750"/>
            <a:ext cx="657225" cy="657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1026" name="Picture 2" descr="C:\Documents and Settings\Admin\Рабочий стол\366870342.gif">
            <a:hlinkClick r:id="rId4" action="ppaction://hlinkfile"/>
          </p:cNvPr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714500" y="3714750"/>
            <a:ext cx="2890838" cy="2338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 descr="C:\Documents and Settings\Admin\Рабочий стол\366870342.gif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000625" y="3643313"/>
            <a:ext cx="1643063" cy="1328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25" name="Содержимое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30727" name="1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6"/>
          <a:srcRect/>
          <a:stretch>
            <a:fillRect/>
          </a:stretch>
        </p:blipFill>
        <p:spPr bwMode="auto">
          <a:xfrm>
            <a:off x="5148263" y="5229225"/>
            <a:ext cx="280987" cy="2809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307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185549" fill="hold"/>
                                        <p:tgtEl>
                                          <p:spTgt spid="3072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727"/>
                  </p:tgtEl>
                </p:cond>
              </p:nextCondLst>
            </p:seq>
            <p:audio>
              <p:cMediaNode>
                <p:cTn id="1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0727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317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857250" y="428625"/>
            <a:ext cx="7342188" cy="6143625"/>
          </a:xfrm>
        </p:spPr>
      </p:pic>
      <p:pic>
        <p:nvPicPr>
          <p:cNvPr id="31747" name="Picture 3" descr="C:\Documents and Settings\Admin\Рабочий стол\Photo 016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86313" y="4500563"/>
            <a:ext cx="866775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48" name="Picture 5" descr="C:\Documents and Settings\Admin\Рабочий стол\Photo 026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714750" y="5357813"/>
            <a:ext cx="915988" cy="974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 descr="C:\Documents and Settings\Admin\Рабочий стол\Безымянный.bmp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0013" y="538163"/>
            <a:ext cx="190500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1" name="Picture 3" descr="C:\Documents and Settings\Admin\Рабочий стол\Копия Безымянный.bmp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428875" y="428625"/>
            <a:ext cx="190500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2" name="Picture 4" descr="C:\Documents and Settings\Admin\Рабочий стол\Копия (2) Безымянный.bmp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14875" y="357188"/>
            <a:ext cx="190500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3" name="Picture 6" descr="C:\Documents and Settings\Admin\Рабочий стол\Копия (2) Безымянный.bmp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572250" y="2286000"/>
            <a:ext cx="190500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4" name="Picture 7" descr="C:\Documents and Settings\Admin\Рабочий стол\Копия (2) Безымянный.bmp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28813" y="3714750"/>
            <a:ext cx="190500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5" name="Picture 10" descr="C:\Documents and Settings\Admin\Рабочий стол\Копия Безымянный.bmp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3643313"/>
            <a:ext cx="190500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6" name="Picture 11" descr="C:\Documents and Settings\Admin\Рабочий стол\Копия Безымянный.bmp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143375" y="3643313"/>
            <a:ext cx="190500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4" descr="C:\Documents and Settings\Admin\Рабочий стол\Безымянныйкггш.bmp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500313"/>
            <a:ext cx="9144000" cy="2500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795" name="Picture 5" descr="C:\Documents and Settings\Admin\Рабочий стол\Безымянный.bmp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74638" y="1214438"/>
            <a:ext cx="190500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796" name="Picture 6" descr="C:\Documents and Settings\Admin\Рабочий стол\Безымянный.bmp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14563" y="1285875"/>
            <a:ext cx="190500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797" name="Picture 8" descr="C:\Documents and Settings\Admin\Рабочий стол\Копия (2) Безымянный.bmp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7188" y="4429125"/>
            <a:ext cx="190500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798" name="Picture 9" descr="C:\Documents and Settings\Admin\Рабочий стол\Копия (2) Безымянный.bmp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428875" y="4357688"/>
            <a:ext cx="190500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799" name="Picture 10" descr="C:\Documents and Settings\Admin\Рабочий стол\Копия Безымянный.bmp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500688" y="1285875"/>
            <a:ext cx="190500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800" name="Picture 11" descr="C:\Documents and Settings\Admin\Рабочий стол\Копия Безымянный.bmp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786188" y="1357313"/>
            <a:ext cx="190500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801" name="Picture 12" descr="C:\Documents and Settings\Admin\Рабочий стол\Копия Безымянный.bmp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239000" y="1285875"/>
            <a:ext cx="190500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802" name="Заголовок 10"/>
          <p:cNvSpPr>
            <a:spLocks noGrp="1"/>
          </p:cNvSpPr>
          <p:nvPr>
            <p:ph type="title"/>
          </p:nvPr>
        </p:nvSpPr>
        <p:spPr>
          <a:xfrm>
            <a:off x="457200" y="274638"/>
            <a:ext cx="2185988" cy="368300"/>
          </a:xfrm>
        </p:spPr>
        <p:txBody>
          <a:bodyPr/>
          <a:lstStyle/>
          <a:p>
            <a:r>
              <a:rPr lang="ru-RU" sz="2800" smtClean="0"/>
              <a:t>Схема 1.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3" descr="C:\Documents and Settings\Admin\Мои документы\Мои рисунки\Безымянный.bmp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714625"/>
            <a:ext cx="91440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19" name="Picture 4" descr="C:\Documents and Settings\Admin\Рабочий стол\Копия Безымянный.bmp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000125"/>
            <a:ext cx="190500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20" name="Picture 5" descr="C:\Documents and Settings\Admin\Рабочий стол\Копия Безымянный.bmp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357438" y="1000125"/>
            <a:ext cx="190500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21" name="Picture 5" descr="C:\Documents and Settings\Admin\Рабочий стол\Копия Безымянный.bmp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57750" y="1071563"/>
            <a:ext cx="190500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22" name="Picture 6" descr="C:\Documents and Settings\Admin\Рабочий стол\Безымянный.bmp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4500563"/>
            <a:ext cx="190500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23" name="Picture 7" descr="C:\Documents and Settings\Admin\Рабочий стол\Безымянный.bmp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43125" y="4500563"/>
            <a:ext cx="190500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24" name="Picture 8" descr="C:\Documents and Settings\Admin\Рабочий стол\Копия (2) Безымянный.bmp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500563" y="4429125"/>
            <a:ext cx="190500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25" name="Picture 8" descr="C:\Documents and Settings\Admin\Рабочий стол\Копия (2) Безымянный.bmp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858000" y="4500563"/>
            <a:ext cx="190500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9" name="Picture 9" descr="C:\Documents and Settings\Admin\Рабочий стол\цк23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00063" y="4668838"/>
            <a:ext cx="428625" cy="774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31" name="Picture 11" descr="C:\Documents and Settings\Admin\Рабочий стол\ке3енырыорвкоаьбсбсмбвб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00063" y="1214438"/>
            <a:ext cx="493712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32" name="Picture 12" descr="C:\Documents and Settings\Admin\Рабочий стол\3ецныгныгыгосмосмшшгукш8ц378цу47ц37ц27.jp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2643188" y="4662488"/>
            <a:ext cx="584200" cy="766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33" name="Picture 13" descr="C:\Documents and Settings\Admin\Рабочий стол\оеагшгшшу.jpg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2847975" y="1143000"/>
            <a:ext cx="604838" cy="785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34" name="Picture 14" descr="C:\Documents and Settings\Admin\Рабочий стол\цпрыруг4у8гу4г7фу.jpg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5000625" y="4643438"/>
            <a:ext cx="439738" cy="73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36" name="Picture 16" descr="C:\Documents and Settings\Admin\Рабочий стол\vgad24big.jpg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5429250" y="1206500"/>
            <a:ext cx="500063" cy="744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Picture 17" descr="C:\Documents and Settings\Admin\Рабочий стол\п а.jpg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7373938" y="4643438"/>
            <a:ext cx="484187" cy="785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Заголовок 10"/>
          <p:cNvSpPr txBox="1">
            <a:spLocks/>
          </p:cNvSpPr>
          <p:nvPr/>
        </p:nvSpPr>
        <p:spPr>
          <a:xfrm>
            <a:off x="457200" y="274638"/>
            <a:ext cx="2185988" cy="368300"/>
          </a:xfrm>
          <a:prstGeom prst="rect">
            <a:avLst/>
          </a:prstGeo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ru-RU" sz="2800" dirty="0">
                <a:latin typeface="+mj-lt"/>
                <a:ea typeface="+mj-ea"/>
                <a:cs typeface="+mj-cs"/>
              </a:rPr>
              <a:t>Схема 2.</a:t>
            </a:r>
            <a:endParaRPr lang="ru-RU" sz="2800" dirty="0"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1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1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1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1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1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8" dur="2000" fill="hold"/>
                                        <p:tgtEl>
                                          <p:spTgt spid="513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2" dur="2000" fill="hold"/>
                                        <p:tgtEl>
                                          <p:spTgt spid="51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1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35842" name="Прямоугольник 13"/>
          <p:cNvSpPr>
            <a:spLocks noChangeArrowheads="1"/>
          </p:cNvSpPr>
          <p:nvPr/>
        </p:nvSpPr>
        <p:spPr bwMode="auto">
          <a:xfrm>
            <a:off x="3429000" y="1714500"/>
            <a:ext cx="27146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>
                <a:solidFill>
                  <a:schemeClr val="bg1"/>
                </a:solidFill>
                <a:latin typeface="Calibri" pitchFamily="34" charset="0"/>
              </a:rPr>
              <a:t>Уметь считать</a:t>
            </a:r>
          </a:p>
        </p:txBody>
      </p:sp>
      <p:sp>
        <p:nvSpPr>
          <p:cNvPr id="35843" name="Прямоугольник 14"/>
          <p:cNvSpPr>
            <a:spLocks noChangeArrowheads="1"/>
          </p:cNvSpPr>
          <p:nvPr/>
        </p:nvSpPr>
        <p:spPr bwMode="auto">
          <a:xfrm>
            <a:off x="2571750" y="2214563"/>
            <a:ext cx="4176713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solidFill>
                  <a:schemeClr val="bg1"/>
                </a:solidFill>
                <a:latin typeface="Calibri" pitchFamily="34" charset="0"/>
              </a:rPr>
              <a:t>Уметь записывать цифры</a:t>
            </a:r>
          </a:p>
        </p:txBody>
      </p:sp>
      <p:sp>
        <p:nvSpPr>
          <p:cNvPr id="35844" name="Прямоугольник 15"/>
          <p:cNvSpPr>
            <a:spLocks noChangeArrowheads="1"/>
          </p:cNvSpPr>
          <p:nvPr/>
        </p:nvSpPr>
        <p:spPr bwMode="auto">
          <a:xfrm>
            <a:off x="1857375" y="3000375"/>
            <a:ext cx="5370513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solidFill>
                  <a:schemeClr val="bg1"/>
                </a:solidFill>
                <a:latin typeface="Calibri" pitchFamily="34" charset="0"/>
              </a:rPr>
              <a:t>Знать последовательность чисел </a:t>
            </a:r>
          </a:p>
        </p:txBody>
      </p:sp>
      <p:sp>
        <p:nvSpPr>
          <p:cNvPr id="35845" name="Прямоугольник 16"/>
          <p:cNvSpPr>
            <a:spLocks noChangeArrowheads="1"/>
          </p:cNvSpPr>
          <p:nvPr/>
        </p:nvSpPr>
        <p:spPr bwMode="auto">
          <a:xfrm>
            <a:off x="2643188" y="3786188"/>
            <a:ext cx="4024312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solidFill>
                  <a:schemeClr val="bg1"/>
                </a:solidFill>
                <a:latin typeface="Calibri" pitchFamily="34" charset="0"/>
              </a:rPr>
              <a:t>Уметь сравнивать числа </a:t>
            </a:r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auto">
          <a:xfrm>
            <a:off x="928688" y="4429125"/>
            <a:ext cx="7358062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>
                <a:solidFill>
                  <a:schemeClr val="bg1"/>
                </a:solidFill>
                <a:latin typeface="Calibri" pitchFamily="34" charset="0"/>
              </a:rPr>
              <a:t>Знать порядок расположения домов на улице</a:t>
            </a:r>
          </a:p>
        </p:txBody>
      </p:sp>
      <p:pic>
        <p:nvPicPr>
          <p:cNvPr id="10" name="Picture 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86250" y="4500563"/>
            <a:ext cx="657225" cy="657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Прямоугольник 18"/>
          <p:cNvSpPr>
            <a:spLocks noChangeArrowheads="1"/>
          </p:cNvSpPr>
          <p:nvPr/>
        </p:nvSpPr>
        <p:spPr bwMode="auto">
          <a:xfrm>
            <a:off x="2071688" y="5143500"/>
            <a:ext cx="5214937" cy="95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>
                <a:solidFill>
                  <a:schemeClr val="bg1"/>
                </a:solidFill>
                <a:latin typeface="Calibri" pitchFamily="34" charset="0"/>
              </a:rPr>
              <a:t>Уметь читать адрес на конверте </a:t>
            </a:r>
          </a:p>
          <a:p>
            <a:r>
              <a:rPr lang="ru-RU" sz="2800" b="1">
                <a:solidFill>
                  <a:schemeClr val="bg1"/>
                </a:solidFill>
                <a:latin typeface="Calibri" pitchFamily="34" charset="0"/>
              </a:rPr>
              <a:t>Уметь общаться с людьми</a:t>
            </a:r>
            <a:endParaRPr lang="ru-RU" sz="2800">
              <a:solidFill>
                <a:schemeClr val="bg1"/>
              </a:solidFill>
              <a:latin typeface="Calibri" pitchFamily="34" charset="0"/>
            </a:endParaRPr>
          </a:p>
        </p:txBody>
      </p:sp>
      <p:pic>
        <p:nvPicPr>
          <p:cNvPr id="13" name="Picture 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86250" y="5214938"/>
            <a:ext cx="657225" cy="657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</a:rPr>
              <a:t>Урок-игра по математике</a:t>
            </a:r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</a:rPr>
              <a:t/>
            </a:r>
            <a:br>
              <a:rPr lang="ru-RU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</a:rPr>
            </a:b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</a:rPr>
              <a:t>1 класс</a:t>
            </a:r>
            <a:endParaRPr lang="ru-RU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15362" name="Содержимое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Arial" charset="0"/>
              <a:buNone/>
            </a:pPr>
            <a:r>
              <a:rPr lang="ru-RU" smtClean="0">
                <a:solidFill>
                  <a:srgbClr val="632523"/>
                </a:solidFill>
                <a:latin typeface="Times New Roman" pitchFamily="18" charset="0"/>
              </a:rPr>
              <a:t>   </a:t>
            </a:r>
            <a:r>
              <a:rPr lang="ru-RU" u="sng" smtClean="0">
                <a:latin typeface="Times New Roman" pitchFamily="18" charset="0"/>
              </a:rPr>
              <a:t>Тема урока:</a:t>
            </a:r>
            <a:r>
              <a:rPr lang="ru-RU" smtClean="0">
                <a:latin typeface="Times New Roman" pitchFamily="18" charset="0"/>
              </a:rPr>
              <a:t> «Натуральный ряд чисел».</a:t>
            </a:r>
            <a:br>
              <a:rPr lang="ru-RU" smtClean="0">
                <a:latin typeface="Times New Roman" pitchFamily="18" charset="0"/>
              </a:rPr>
            </a:br>
            <a:r>
              <a:rPr lang="ru-RU" u="sng" smtClean="0">
                <a:latin typeface="Times New Roman" pitchFamily="18" charset="0"/>
              </a:rPr>
              <a:t>Цель урока:</a:t>
            </a:r>
            <a:r>
              <a:rPr lang="ru-RU" smtClean="0">
                <a:latin typeface="Times New Roman" pitchFamily="18" charset="0"/>
              </a:rPr>
              <a:t> </a:t>
            </a:r>
            <a:r>
              <a:rPr lang="ru-RU" smtClean="0">
                <a:latin typeface="Times New Roman" pitchFamily="18" charset="0"/>
                <a:cs typeface="Times New Roman" pitchFamily="18" charset="0"/>
              </a:rPr>
              <a:t>дать понятие о натуральном ряде чисел.</a:t>
            </a:r>
            <a:r>
              <a:rPr lang="ru-RU" smtClean="0">
                <a:latin typeface="Times New Roman" pitchFamily="18" charset="0"/>
              </a:rPr>
              <a:t/>
            </a:r>
            <a:br>
              <a:rPr lang="ru-RU" smtClean="0">
                <a:latin typeface="Times New Roman" pitchFamily="18" charset="0"/>
              </a:rPr>
            </a:br>
            <a:r>
              <a:rPr lang="ru-RU" u="sng" smtClean="0">
                <a:latin typeface="Times New Roman" pitchFamily="18" charset="0"/>
              </a:rPr>
              <a:t>Тип урока</a:t>
            </a:r>
            <a:r>
              <a:rPr lang="ru-RU" smtClean="0">
                <a:latin typeface="Times New Roman" pitchFamily="18" charset="0"/>
              </a:rPr>
              <a:t>: </a:t>
            </a:r>
            <a:r>
              <a:rPr lang="ru-RU" smtClean="0">
                <a:latin typeface="Times New Roman" pitchFamily="18" charset="0"/>
                <a:cs typeface="Times New Roman" pitchFamily="18" charset="0"/>
              </a:rPr>
              <a:t>урок изучения нового материала</a:t>
            </a:r>
          </a:p>
        </p:txBody>
      </p:sp>
      <p:pic>
        <p:nvPicPr>
          <p:cNvPr id="15363" name="Содержимое 3" descr="DSC00130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875" y="4697413"/>
            <a:ext cx="2286000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4" name="Picture 3" descr="C:\Documents and Settings\Admin\Рабочий стол\Photo 005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625" y="500063"/>
            <a:ext cx="935038" cy="500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89" name="Picture 2" descr="C:\Documents and Settings\Admin\Рабочий стол\1162222.bmp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9050" y="0"/>
            <a:ext cx="9163050" cy="6877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2643188" y="2428875"/>
            <a:ext cx="3571875" cy="928688"/>
          </a:xfrm>
        </p:spPr>
        <p:txBody>
          <a:bodyPr rtlCol="0"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8800" b="1" dirty="0" smtClean="0">
                <a:solidFill>
                  <a:schemeClr val="tx2">
                    <a:lumMod val="75000"/>
                  </a:schemeClr>
                </a:solidFill>
              </a:rPr>
              <a:t>ПОЧТА</a:t>
            </a:r>
            <a:endParaRPr lang="ru-RU" sz="8800" b="1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WordArt 2"/>
          <p:cNvSpPr>
            <a:spLocks noChangeArrowheads="1" noChangeShapeType="1" noTextEdit="1"/>
          </p:cNvSpPr>
          <p:nvPr/>
        </p:nvSpPr>
        <p:spPr bwMode="auto">
          <a:xfrm>
            <a:off x="0" y="4714875"/>
            <a:ext cx="9144000" cy="2143125"/>
          </a:xfrm>
          <a:prstGeom prst="rect">
            <a:avLst/>
          </a:prstGeom>
        </p:spPr>
        <p:txBody>
          <a:bodyPr wrap="none" fromWordArt="1">
            <a:prstTxWarp prst="textCanDown">
              <a:avLst>
                <a:gd name="adj" fmla="val 33333"/>
              </a:avLst>
            </a:prstTxWarp>
          </a:bodyPr>
          <a:lstStyle/>
          <a:p>
            <a:pPr algn="ctr"/>
            <a:r>
              <a:rPr lang="ru-RU" sz="6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Times New Roman"/>
                <a:cs typeface="Times New Roman"/>
              </a:rPr>
              <a:t> Спасибо! </a:t>
            </a:r>
          </a:p>
        </p:txBody>
      </p:sp>
      <p:pic>
        <p:nvPicPr>
          <p:cNvPr id="38914" name="Picture 3" descr="C:\Documents and Settings\Admin\Рабочий стол\boy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35225" y="500063"/>
            <a:ext cx="3721100" cy="4868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</a:rPr>
              <a:t>Задачи урока:</a:t>
            </a:r>
            <a:endParaRPr lang="ru-RU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/>
              <a:t>	</a:t>
            </a:r>
            <a:r>
              <a:rPr lang="ru-RU" u="sng" dirty="0" smtClean="0">
                <a:latin typeface="Times New Roman" pitchFamily="18" charset="0"/>
                <a:cs typeface="Times New Roman" pitchFamily="18" charset="0"/>
              </a:rPr>
              <a:t>Образовательные: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1. познакомить учащихся с понятием натурального ряда чисел;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2.учить записывать цифры, обозначающие изучаемые числа;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3.совершенствовать умение размещать числа в порядке увеличения и убывания;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4. закреплять навык счета в пределах 10.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16387" name="Picture 2" descr="C:\Documents and Settings\Admin\Рабочий стол\Photo 010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50" y="242888"/>
            <a:ext cx="1052513" cy="909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8" name="Picture 3" descr="C:\Documents and Settings\Admin\Рабочий стол\Photo 006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713663" y="5500688"/>
            <a:ext cx="1120775" cy="968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</a:rPr>
              <a:t>Задачи урока: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/>
              <a:t>	</a:t>
            </a:r>
            <a:r>
              <a:rPr lang="ru-RU" u="sng" dirty="0" smtClean="0">
                <a:latin typeface="Times New Roman" pitchFamily="18" charset="0"/>
                <a:cs typeface="Times New Roman" pitchFamily="18" charset="0"/>
              </a:rPr>
              <a:t>Развивающие: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1.развивать логическое мышление;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2.развивать речь, умение высказывать свою точку зрения, аргументировать её;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3.находить несколько вариантов решения учебной задачи;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4.развивать умение формулировать учебные задачи , определять качество их решения</a:t>
            </a:r>
            <a:r>
              <a:rPr lang="ru-RU" dirty="0" smtClean="0">
                <a:solidFill>
                  <a:schemeClr val="accent4">
                    <a:lumMod val="50000"/>
                  </a:schemeClr>
                </a:solidFill>
              </a:rPr>
              <a:t>.</a:t>
            </a:r>
            <a:endParaRPr lang="ru-RU" dirty="0">
              <a:solidFill>
                <a:schemeClr val="accent4">
                  <a:lumMod val="50000"/>
                </a:schemeClr>
              </a:solidFill>
            </a:endParaRPr>
          </a:p>
        </p:txBody>
      </p:sp>
      <p:pic>
        <p:nvPicPr>
          <p:cNvPr id="17411" name="Picture 2" descr="C:\Documents and Settings\Admin\Рабочий стол\Photo 055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63" y="263525"/>
            <a:ext cx="1309687" cy="1012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2" name="Picture 3" descr="C:\Documents and Settings\Admin\Рабочий стол\Photo 058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143875" y="5599113"/>
            <a:ext cx="723900" cy="949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</a:rPr>
              <a:t>Задачи урока: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/>
              <a:t>	</a:t>
            </a:r>
            <a:r>
              <a:rPr lang="ru-RU" u="sng" dirty="0" smtClean="0">
                <a:latin typeface="Times New Roman" pitchFamily="18" charset="0"/>
                <a:cs typeface="Times New Roman" pitchFamily="18" charset="0"/>
              </a:rPr>
              <a:t>Воспитательные: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 fontAlgn="auto">
              <a:spcAft>
                <a:spcPts val="0"/>
              </a:spcAft>
              <a:buFont typeface="Arial" pitchFamily="34" charset="0"/>
              <a:buAutoNum type="arabicPeriod"/>
              <a:defRPr/>
            </a:pPr>
            <a:r>
              <a:rPr lang="ru-RU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создать благоприятный психологический климат для возможного раскрытия потенциала каждого ребенка.</a:t>
            </a:r>
          </a:p>
          <a:p>
            <a:pPr marL="514350" indent="-514350" fontAlgn="auto">
              <a:spcAft>
                <a:spcPts val="0"/>
              </a:spcAft>
              <a:buFont typeface="Arial" pitchFamily="34" charset="0"/>
              <a:buAutoNum type="arabicPeriod"/>
              <a:defRPr/>
            </a:pPr>
            <a:r>
              <a:rPr lang="ru-RU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воспитание взаимного уважения.</a:t>
            </a:r>
          </a:p>
        </p:txBody>
      </p:sp>
      <p:pic>
        <p:nvPicPr>
          <p:cNvPr id="18435" name="Picture 3" descr="M:\P111064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375" y="4714875"/>
            <a:ext cx="1951038" cy="1463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6" name="Picture 4" descr="M:\P1110645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75" y="142875"/>
            <a:ext cx="1785938" cy="1339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7" name="Picture 12" descr="F:\мама\все презентации\4\48464139_789_thumb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85813" y="4714875"/>
            <a:ext cx="1730375" cy="173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Заголовок 1"/>
          <p:cNvSpPr>
            <a:spLocks noGrp="1"/>
          </p:cNvSpPr>
          <p:nvPr>
            <p:ph type="ctrTitle"/>
          </p:nvPr>
        </p:nvSpPr>
        <p:spPr>
          <a:xfrm>
            <a:off x="0" y="5786438"/>
            <a:ext cx="7343775" cy="928687"/>
          </a:xfrm>
        </p:spPr>
        <p:txBody>
          <a:bodyPr/>
          <a:lstStyle/>
          <a:p>
            <a:r>
              <a:rPr lang="ru-RU" sz="4800" b="1" smtClean="0">
                <a:solidFill>
                  <a:srgbClr val="00B050"/>
                </a:solidFill>
              </a:rPr>
              <a:t>Саша Светов</a:t>
            </a:r>
          </a:p>
        </p:txBody>
      </p:sp>
      <p:sp>
        <p:nvSpPr>
          <p:cNvPr id="5" name="Прямоугольник с двумя скругленными противолежащими углами 4"/>
          <p:cNvSpPr/>
          <p:nvPr/>
        </p:nvSpPr>
        <p:spPr>
          <a:xfrm>
            <a:off x="0" y="142875"/>
            <a:ext cx="4643438" cy="1071563"/>
          </a:xfrm>
          <a:prstGeom prst="round2DiagRect">
            <a:avLst>
              <a:gd name="adj1" fmla="val 18800"/>
              <a:gd name="adj2" fmla="val 0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dirty="0"/>
              <a:t>улица</a:t>
            </a:r>
            <a:endParaRPr lang="ru-RU" sz="3600" b="1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/>
              <a:t>Чкалова, дом 5</a:t>
            </a:r>
            <a:endParaRPr lang="ru-RU" sz="3600" b="1" dirty="0"/>
          </a:p>
        </p:txBody>
      </p:sp>
      <p:pic>
        <p:nvPicPr>
          <p:cNvPr id="19459" name="Picture 3" descr="C:\Documents and Settings\Admin\Рабочий стол\boy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929188" y="714375"/>
            <a:ext cx="3721100" cy="5148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 rtlCol="0">
            <a:normAutofit lnSpcReduction="1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b="1" dirty="0" smtClean="0"/>
              <a:t>Уметь считать;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b="1" dirty="0" smtClean="0"/>
              <a:t>Знать последовательность чисел; 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b="1" dirty="0" smtClean="0"/>
              <a:t>Уметь сравнивать числа; 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b="1" dirty="0" smtClean="0"/>
              <a:t>Уметь записывать цифры;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b="1" dirty="0" smtClean="0"/>
              <a:t>Знать порядок расположения домов на улице;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b="1" dirty="0" smtClean="0"/>
              <a:t>Уметь читать адрес на конверте; 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b="1" dirty="0" smtClean="0"/>
              <a:t>Уметь общаться с людьми.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  <p:pic>
        <p:nvPicPr>
          <p:cNvPr id="21506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86250" y="2000250"/>
            <a:ext cx="657225" cy="657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7" name="Picture 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86250" y="2643188"/>
            <a:ext cx="657225" cy="657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8" name="Picture 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86250" y="3286125"/>
            <a:ext cx="657225" cy="657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9" name="Picture 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86250" y="4572000"/>
            <a:ext cx="657225" cy="657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10" name="Picture 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86250" y="3929063"/>
            <a:ext cx="657225" cy="657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11" name="Picture 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86250" y="5214938"/>
            <a:ext cx="657225" cy="657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12" name="Picture 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86250" y="1428750"/>
            <a:ext cx="657225" cy="657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Picture 12" descr="C:\Documents and Settings\Admin\Рабочий стол\iа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7038" y="930275"/>
            <a:ext cx="1266825" cy="1069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4" name="Picture 13" descr="C:\Documents and Settings\Admin\Рабочий стол\Безымянный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14563" y="500063"/>
            <a:ext cx="2500312" cy="1906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5" name="Picture 15" descr="C:\Documents and Settings\Admin\Рабочий стол\вк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165725" y="4572000"/>
            <a:ext cx="3049588" cy="1357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6" name="Picture 18" descr="C:\Documents and Settings\Admin\Рабочий стол\ермл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-1619567">
            <a:off x="3784600" y="2124075"/>
            <a:ext cx="5284788" cy="137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7" name="Picture 19" descr="C:\Documents and Settings\Admin\Рабочий стол\олкв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00063" y="4214813"/>
            <a:ext cx="2257425" cy="1214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16" name="Picture 20" descr="C:\Documents and Settings\Admin\Рабочий стол\5622626262262626262652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00063" y="2259013"/>
            <a:ext cx="1071562" cy="1098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17" name="Picture 21" descr="C:\Documents and Settings\Admin\Рабочий стол\к2.jp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1071563" y="5643563"/>
            <a:ext cx="1000125" cy="1058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18" name="Picture 22" descr="C:\Documents and Settings\Admin\Рабочий стол\2.jpg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2286000" y="2428875"/>
            <a:ext cx="1071563" cy="1071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19" name="Picture 23" descr="C:\Documents and Settings\Admin\Рабочий стол\3к.jpg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6072188" y="5816600"/>
            <a:ext cx="1000125" cy="1041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20" name="Picture 24" descr="C:\Documents and Settings\Admin\Рабочий стол\кцее.jpg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 rot="-222062">
            <a:off x="7807325" y="2827338"/>
            <a:ext cx="1296988" cy="1265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4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4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441</TotalTime>
  <Words>230</Words>
  <Application>Microsoft Office PowerPoint</Application>
  <PresentationFormat>Экран (4:3)</PresentationFormat>
  <Paragraphs>58</Paragraphs>
  <Slides>21</Slides>
  <Notes>4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Шаблон оформления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5" baseType="lpstr">
      <vt:lpstr>Calibri</vt:lpstr>
      <vt:lpstr>Arial</vt:lpstr>
      <vt:lpstr>Times New Roman</vt:lpstr>
      <vt:lpstr>Тема Office</vt:lpstr>
      <vt:lpstr>     «Натуральный ряд чисел и число 0»</vt:lpstr>
      <vt:lpstr>Урок-игра по математике 1 класс</vt:lpstr>
      <vt:lpstr>Задачи урока:</vt:lpstr>
      <vt:lpstr>Задачи урока:</vt:lpstr>
      <vt:lpstr>Задачи урока:</vt:lpstr>
      <vt:lpstr>Саша Светов</vt:lpstr>
      <vt:lpstr>Слайд 7</vt:lpstr>
      <vt:lpstr>Слайд 8</vt:lpstr>
      <vt:lpstr>Слайд 9</vt:lpstr>
      <vt:lpstr>Натуральный ряд чисел</vt:lpstr>
      <vt:lpstr>Слайд 11</vt:lpstr>
      <vt:lpstr>3 4 2 1 5</vt:lpstr>
      <vt:lpstr>Слайд 13</vt:lpstr>
      <vt:lpstr>Слайд 14</vt:lpstr>
      <vt:lpstr>Слайд 15</vt:lpstr>
      <vt:lpstr>Слайд 16</vt:lpstr>
      <vt:lpstr>Схема 1.</vt:lpstr>
      <vt:lpstr>Слайд 18</vt:lpstr>
      <vt:lpstr>Слайд 19</vt:lpstr>
      <vt:lpstr>ПОЧТА</vt:lpstr>
      <vt:lpstr>Слайд 21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Саша Светов</dc:title>
  <dc:creator>Admin</dc:creator>
  <cp:lastModifiedBy>Adel</cp:lastModifiedBy>
  <cp:revision>52</cp:revision>
  <dcterms:created xsi:type="dcterms:W3CDTF">2011-11-03T17:08:12Z</dcterms:created>
  <dcterms:modified xsi:type="dcterms:W3CDTF">2012-04-09T21:40:50Z</dcterms:modified>
</cp:coreProperties>
</file>