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8"/>
  </p:handoutMasterIdLst>
  <p:sldIdLst>
    <p:sldId id="256" r:id="rId2"/>
    <p:sldId id="274" r:id="rId3"/>
    <p:sldId id="267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9" r:id="rId12"/>
    <p:sldId id="270" r:id="rId13"/>
    <p:sldId id="273" r:id="rId14"/>
    <p:sldId id="271" r:id="rId15"/>
    <p:sldId id="275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399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AB7E7-985D-4807-BFB1-27DE9241297D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316DC-9219-40FF-9C23-4384931411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C6C105-9FBD-4D0F-A04B-F5CB4CDF4988}" type="datetimeFigureOut">
              <a:rPr lang="ru-RU" smtClean="0"/>
              <a:pPr/>
              <a:t>16.01.2012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57EAD0-7A7F-401B-B3AE-CE57525BDA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d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572560" cy="2571768"/>
          </a:xfr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j-lt"/>
              </a:rPr>
              <a:t>  </a:t>
            </a:r>
            <a:r>
              <a:rPr lang="ru-RU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j-lt"/>
              </a:rPr>
              <a:t>Урок повторения по теме </a:t>
            </a:r>
            <a:r>
              <a:rPr lang="ru-RU" sz="54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+mj-lt"/>
              </a:rPr>
              <a:t>«Основные статистические характеристики»</a:t>
            </a:r>
            <a:r>
              <a:rPr lang="ru-RU" sz="54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54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714620"/>
            <a:ext cx="5432400" cy="3929090"/>
          </a:xfrm>
        </p:spPr>
        <p:txBody>
          <a:bodyPr>
            <a:normAutofit/>
          </a:bodyPr>
          <a:lstStyle/>
          <a:p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Работу подготовила 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МОУ «СОШ № 42» г.Воркуты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Курылева Э.Р.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Решите задачи.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7091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1)Найдите медиану ряда чисел: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30, 32, 37,40, 41, 42, 45, 49, 52;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102,104, 205, 207, 327, 408, 417.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2)Найдите среднее арифметическое , размах, моду, медиану ряда: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28,29,26,30,21,34,21;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56, 58, 64, 66, 62,78.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186766" cy="48577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9600" dirty="0" smtClean="0"/>
              <a:t>А теперь проверим себя !  </a:t>
            </a:r>
            <a:r>
              <a:rPr lang="ru-RU" sz="1800" dirty="0" smtClean="0"/>
              <a:t>И меня !</a:t>
            </a:r>
            <a:endParaRPr lang="ru-RU" sz="9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6215082"/>
            <a:ext cx="5614998" cy="9427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7643866" cy="1785950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1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А)  М = 41;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Б)  М = 207.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  <a:solidFill>
            <a:schemeClr val="accent4">
              <a:lumMod val="40000"/>
              <a:lumOff val="6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  <a:softEdge rad="127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А </a:t>
            </a:r>
          </a:p>
          <a:p>
            <a:pPr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ты</a:t>
            </a:r>
          </a:p>
          <a:p>
            <a:pPr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упорядочил</a:t>
            </a:r>
          </a:p>
          <a:p>
            <a:pPr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ряд?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24399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0" dirty="0" smtClean="0">
                <a:effectLst/>
              </a:rPr>
              <a:t>    № </a:t>
            </a: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b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                А)   </a:t>
            </a:r>
            <a:r>
              <a:rPr lang="en-US" sz="2700" b="0" dirty="0" smtClean="0"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 = 29</a:t>
            </a:r>
            <a:b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     размах = 34 – 21 = 13</a:t>
            </a:r>
            <a:b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     мода = 21</a:t>
            </a:r>
            <a:b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effectLst/>
                <a:latin typeface="Times New Roman" pitchFamily="18" charset="0"/>
                <a:cs typeface="Times New Roman" pitchFamily="18" charset="0"/>
              </a:rPr>
              <a:t>                       М = 28      </a:t>
            </a:r>
            <a:r>
              <a:rPr lang="ru-RU" b="0" dirty="0" smtClean="0"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143248"/>
            <a:ext cx="8258204" cy="3357586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Б)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 = 64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размах = 78 – 56 = 22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мода – нет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М = ( 62+64):2 = 63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Проверим ответы: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sz="half" idx="1"/>
          </p:nvPr>
        </p:nvSpPr>
        <p:spPr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352" indent="-457200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</a:p>
          <a:p>
            <a:pPr marL="530352" indent="-457200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1)    55</a:t>
            </a:r>
          </a:p>
          <a:p>
            <a:pPr marL="530352" indent="-457200"/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0352" indent="-457200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2)    46</a:t>
            </a:r>
          </a:p>
          <a:p>
            <a:pPr marL="530352" indent="-457200"/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0352" indent="-457200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3)    12,8</a:t>
            </a:r>
          </a:p>
          <a:p>
            <a:pPr marL="530352" indent="-457200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</a:p>
          <a:p>
            <a:pPr marL="530352" indent="-457200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4)     15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     5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2,5</a:t>
            </a:r>
          </a:p>
          <a:p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6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) 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14,25</a:t>
            </a:r>
          </a:p>
          <a:p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 7) 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15 </a:t>
            </a:r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8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       8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)   16</a:t>
            </a:r>
            <a:endParaRPr lang="ru-RU" sz="2800" b="1" i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577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sz="9600" dirty="0" smtClean="0"/>
          </a:p>
          <a:p>
            <a:pPr algn="ctr"/>
            <a:r>
              <a:rPr lang="ru-RU" sz="11000" dirty="0" smtClean="0"/>
              <a:t>УДАЧИ !</a:t>
            </a:r>
            <a:endParaRPr lang="ru-RU" sz="11000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5083188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dirty="0" smtClean="0"/>
              <a:t>«Чему бы ты ни учился, ты учишься для себя»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Петроний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(римский писатель, </a:t>
            </a:r>
            <a:r>
              <a:rPr lang="en-US" sz="2800" dirty="0" smtClean="0"/>
              <a:t>I</a:t>
            </a:r>
            <a:r>
              <a:rPr lang="ru-RU" sz="2800" dirty="0" smtClean="0"/>
              <a:t> в. до н. э.)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Статистика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наука, которая занимается получением, обработкой и анализом количественных данных о разнообразных массовых явлениях, происходящих в природе и обществе.</a:t>
            </a:r>
          </a:p>
          <a:p>
            <a:endParaRPr lang="ru-RU" dirty="0" smtClean="0"/>
          </a:p>
          <a:p>
            <a:r>
              <a:rPr lang="ru-RU" dirty="0" smtClean="0"/>
              <a:t>«Статистика» - </a:t>
            </a:r>
            <a:r>
              <a:rPr lang="ru-RU" i="1" dirty="0" smtClean="0"/>
              <a:t>«</a:t>
            </a:r>
            <a:r>
              <a:rPr lang="en-US" i="1" dirty="0" smtClean="0"/>
              <a:t>status</a:t>
            </a:r>
            <a:r>
              <a:rPr lang="ru-RU" i="1" dirty="0" smtClean="0"/>
              <a:t>»(лат.) </a:t>
            </a:r>
            <a:r>
              <a:rPr lang="ru-RU" dirty="0" smtClean="0"/>
              <a:t>– «состояние, положение вещей».</a:t>
            </a:r>
          </a:p>
          <a:p>
            <a:endParaRPr lang="ru-RU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ru-RU" dirty="0" smtClean="0"/>
              <a:t>Рассмотрим пример.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При  изучении цен на школьные тетради в различных магазинах города получили следующий ряд чисел:</a:t>
            </a:r>
          </a:p>
          <a:p>
            <a:r>
              <a:rPr lang="ru-RU" i="1" dirty="0" smtClean="0">
                <a:latin typeface="Bookman Old Style" pitchFamily="18" charset="0"/>
              </a:rPr>
              <a:t>23,18,25,20,25,25,32, 37, 34, 26, 34, 25.</a:t>
            </a:r>
            <a:endParaRPr lang="ru-RU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86808" cy="107157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Среднее арифметическое ряда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u="sng" dirty="0" smtClean="0"/>
              <a:t>Средним арифметическим ряда </a:t>
            </a:r>
            <a:r>
              <a:rPr lang="ru-RU" dirty="0" smtClean="0"/>
              <a:t>чисел называется частное от деления суммы этих чисел на число слагаемых.</a:t>
            </a:r>
            <a:endParaRPr lang="en-US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 нашем примере</a:t>
            </a: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(23+18+25+20+25+25+32+37+34+26+34+25) : 12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=</a:t>
            </a:r>
            <a:r>
              <a:rPr 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2643188" y="3143248"/>
            <a:ext cx="4000514" cy="857256"/>
            <a:chOff x="1714480" y="3643314"/>
            <a:chExt cx="3714762" cy="148590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714480" y="3643314"/>
              <a:ext cx="3643324" cy="14859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6" name="Object 10"/>
            <p:cNvGraphicFramePr>
              <a:graphicFrameLocks noChangeAspect="1"/>
            </p:cNvGraphicFramePr>
            <p:nvPr/>
          </p:nvGraphicFramePr>
          <p:xfrm>
            <a:off x="1714480" y="3643314"/>
            <a:ext cx="3714762" cy="1413148"/>
          </p:xfrm>
          <a:graphic>
            <a:graphicData uri="http://schemas.openxmlformats.org/presentationml/2006/ole">
              <p:oleObj spid="_x0000_s1026" name="Формула" r:id="rId3" imgW="1130040" imgH="393480" progId="Equation.3">
                <p:embed/>
              </p:oleObj>
            </a:graphicData>
          </a:graphic>
        </p:graphicFrame>
      </p:grp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soft" dir="t">
              <a:rot lat="0" lon="0" rev="16800000"/>
            </a:lightRig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dirty="0" smtClean="0"/>
              <a:t>Размах ряда.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Размахом ряда чисел </a:t>
            </a:r>
            <a:r>
              <a:rPr lang="ru-RU" dirty="0" smtClean="0"/>
              <a:t>называется разность между наибольшим и наименьшим этих чисел.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нашем примере 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наибольшее – 37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наименьшее – 18. 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Размах = 37-18 = 19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582594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Мода ряда.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u="sng" dirty="0" smtClean="0"/>
              <a:t>Модой ряда чисел </a:t>
            </a:r>
            <a:r>
              <a:rPr lang="ru-RU" dirty="0" smtClean="0"/>
              <a:t>называется число, которое встречается в данном ряду чаще других.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нашем примере: 25.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Ряд чисел может иметь более одной моды, а может не иметь.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47, 46, 50, 47, 52, 34, 46, 43, 56.       Две моды:    47 и 46.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65, 78, 34, 75, 67, 79, 68, 69, 70.       Моды нет.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82594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Медиана ряда.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  <a:outerShdw blurRad="130000" dist="1016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u="sng" dirty="0" smtClean="0"/>
              <a:t>Медианой упорядоченного ряда чисел с нечётным числом членов</a:t>
            </a:r>
            <a:r>
              <a:rPr lang="ru-RU" u="sng" dirty="0" smtClean="0"/>
              <a:t> </a:t>
            </a:r>
            <a:r>
              <a:rPr lang="ru-RU" dirty="0" smtClean="0"/>
              <a:t>называется число, записанное посередине , а </a:t>
            </a:r>
            <a:r>
              <a:rPr lang="ru-RU" b="1" i="1" u="sng" dirty="0" smtClean="0"/>
              <a:t>медианой упорядоченного ряда чисел с чётным числом членов</a:t>
            </a:r>
            <a:r>
              <a:rPr lang="ru-RU" dirty="0" smtClean="0"/>
              <a:t> называется среднее арифметическое двух чисел, записанных посередине</a:t>
            </a:r>
            <a:r>
              <a:rPr lang="ru-RU" u="sng" dirty="0" smtClean="0"/>
              <a:t>. </a:t>
            </a:r>
            <a:r>
              <a:rPr lang="ru-RU" b="1" i="1" u="sng" dirty="0" smtClean="0"/>
              <a:t>Медианой произвольного ряда чисел</a:t>
            </a:r>
            <a:r>
              <a:rPr lang="ru-RU" dirty="0" smtClean="0"/>
              <a:t> называется медиана соответствующего упорядоченного ряда.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Рассмотрим пример.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358246" cy="221457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Предложена таблица расхода электроэнергии в феврале жильцами 9 квартир.</a:t>
            </a:r>
          </a:p>
          <a:p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571612"/>
          <a:ext cx="8072492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181"/>
                <a:gridCol w="733863"/>
                <a:gridCol w="733863"/>
                <a:gridCol w="587091"/>
                <a:gridCol w="807249"/>
                <a:gridCol w="807249"/>
                <a:gridCol w="807249"/>
                <a:gridCol w="807249"/>
                <a:gridCol w="807249"/>
                <a:gridCol w="807249"/>
              </a:tblGrid>
              <a:tr h="73518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№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квартиры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357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Расход </a:t>
                      </a:r>
                      <a:r>
                        <a:rPr lang="ru-RU" dirty="0" err="1" smtClean="0"/>
                        <a:t>эл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err="1" smtClean="0"/>
                        <a:t>энерг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571604" y="3214686"/>
            <a:ext cx="614366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        Составим </a:t>
            </a:r>
            <a:r>
              <a:rPr lang="ru-RU" i="1" u="sng" dirty="0"/>
              <a:t>упорядоченный</a:t>
            </a:r>
            <a:r>
              <a:rPr lang="ru-RU" dirty="0"/>
              <a:t> ряд из 9 </a:t>
            </a:r>
            <a:r>
              <a:rPr lang="ru-RU" dirty="0" smtClean="0"/>
              <a:t>чисел: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28662" y="4286256"/>
          <a:ext cx="735811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8114"/>
              </a:tblGrid>
              <a:tr h="642942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64,72, 72, 75, </a:t>
                      </a:r>
                      <a:r>
                        <a:rPr kumimoji="0" lang="ru-RU" sz="2000" b="1" i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78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82, 85, 91, 93.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</a:t>
                      </a:r>
                      <a:r>
                        <a:rPr kumimoji="0" lang="ru-RU" sz="2000" b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2000" b="1" u="sng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=</a:t>
                      </a:r>
                      <a:r>
                        <a:rPr kumimoji="0" lang="ru-RU" sz="1800" b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400" b="0" i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78</a:t>
                      </a:r>
                      <a:r>
                        <a:rPr kumimoji="0" lang="ru-RU" sz="1800" b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медиана.</a:t>
                      </a:r>
                    </a:p>
                    <a:p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Пример из 10 чисел:    64,72, 72, 75, </a:t>
                      </a:r>
                      <a:r>
                        <a:rPr kumimoji="0" lang="ru-RU" sz="2000" b="1" i="1" u="sng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78, 82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85, 88,  91, 93.</a:t>
                      </a:r>
                    </a:p>
                    <a:p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</a:t>
                      </a:r>
                      <a:r>
                        <a:rPr kumimoji="0" lang="ru-RU" sz="20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 =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(78+82):2=80 – медиана.</a:t>
                      </a:r>
                    </a:p>
                    <a:p>
                      <a:endParaRPr kumimoji="0"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576</Words>
  <Application>Microsoft Office PowerPoint</Application>
  <PresentationFormat>Экран (4:3)</PresentationFormat>
  <Paragraphs>111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Апекс</vt:lpstr>
      <vt:lpstr>Формула</vt:lpstr>
      <vt:lpstr>  Урок повторения по теме «Основные статистические характеристики» </vt:lpstr>
      <vt:lpstr>«Чему бы ты ни учился, ты учишься для себя» Петроний (римский писатель, I в. до н. э.) </vt:lpstr>
      <vt:lpstr>Статистика -</vt:lpstr>
      <vt:lpstr>Рассмотрим пример.</vt:lpstr>
      <vt:lpstr>Среднее арифметическое ряда чисел</vt:lpstr>
      <vt:lpstr>Размах ряда.</vt:lpstr>
      <vt:lpstr>Мода ряда.</vt:lpstr>
      <vt:lpstr>Медиана ряда.</vt:lpstr>
      <vt:lpstr>Рассмотрим пример.</vt:lpstr>
      <vt:lpstr>Решите задачи.</vt:lpstr>
      <vt:lpstr>А теперь проверим себя !  И меня !</vt:lpstr>
      <vt:lpstr>Слайд 12</vt:lpstr>
      <vt:lpstr>Слайд 13</vt:lpstr>
      <vt:lpstr>     № 2.                 А)   m = 29                        размах = 34 – 21 = 13                        мода = 21                        М = 28           </vt:lpstr>
      <vt:lpstr>           Проверим ответы: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Статистика в ГИА </dc:title>
  <dc:creator>Admin</dc:creator>
  <cp:lastModifiedBy>Admin</cp:lastModifiedBy>
  <cp:revision>44</cp:revision>
  <dcterms:created xsi:type="dcterms:W3CDTF">2011-05-15T17:09:50Z</dcterms:created>
  <dcterms:modified xsi:type="dcterms:W3CDTF">2012-01-16T17:44:44Z</dcterms:modified>
</cp:coreProperties>
</file>