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4"/>
  </p:notesMasterIdLst>
  <p:sldIdLst>
    <p:sldId id="315" r:id="rId2"/>
    <p:sldId id="308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6" r:id="rId18"/>
    <p:sldId id="272" r:id="rId19"/>
    <p:sldId id="273" r:id="rId20"/>
    <p:sldId id="274" r:id="rId21"/>
    <p:sldId id="275" r:id="rId22"/>
    <p:sldId id="276" r:id="rId23"/>
    <p:sldId id="277" r:id="rId24"/>
    <p:sldId id="301" r:id="rId25"/>
    <p:sldId id="278" r:id="rId26"/>
    <p:sldId id="309" r:id="rId27"/>
    <p:sldId id="310" r:id="rId28"/>
    <p:sldId id="311" r:id="rId29"/>
    <p:sldId id="283" r:id="rId30"/>
    <p:sldId id="31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2" r:id="rId47"/>
    <p:sldId id="316" r:id="rId48"/>
    <p:sldId id="317" r:id="rId49"/>
    <p:sldId id="318" r:id="rId50"/>
    <p:sldId id="319" r:id="rId51"/>
    <p:sldId id="320" r:id="rId52"/>
    <p:sldId id="314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400"/>
    <a:srgbClr val="40ED23"/>
    <a:srgbClr val="218A00"/>
    <a:srgbClr val="FFFFA3"/>
    <a:srgbClr val="FFFF4B"/>
    <a:srgbClr val="56FF21"/>
    <a:srgbClr val="004821"/>
    <a:srgbClr val="B0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7336" autoAdjust="0"/>
  </p:normalViewPr>
  <p:slideViewPr>
    <p:cSldViewPr>
      <p:cViewPr varScale="1">
        <p:scale>
          <a:sx n="110" d="100"/>
          <a:sy n="110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6274C7-E1B7-4F85-894B-C99048A48A58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1A39AB-DCD5-4DFF-B535-959B983C6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2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99E1A-F6D7-426C-A822-8108D8EEA2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7EB56-B041-466E-8877-4DCFC10177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3A0F5-EEB8-4EE9-8A85-2E33D2FE29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7A84A-C064-481A-81F4-D02F583B43A2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7FA68-2BA2-43D5-A9AB-6EF2A323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15816" y="530352"/>
            <a:ext cx="5770984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1EDC-D96A-49D1-8FBC-C31CBD986DF4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D513-FDCF-47C9-9C37-A7C6313BA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7871-F3D6-43EC-8E8C-C5969094BFC6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D36C-CC58-470B-B4B5-7B10D5D85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06F8-46AA-4C71-AE63-725F42A73E7E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D33F-80E7-4949-9892-D2A903C3E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243F04-2F92-41F5-AB85-8CEB5CB4AB71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B058C3-6013-4A18-9EFA-0B24877F9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0589-7D9A-448D-9509-C7CBDACFD5B4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17BA-60F7-402A-A379-DEE3CE849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5FA6-F6D9-4101-9A7E-220C475C6543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EA5D-5009-4181-B5B5-1414E2E8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5CDF-7CF7-4F28-8780-FC02C79BECA9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5868-6DE0-4D8F-9F8A-1C869A8BD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12202-5588-4F15-9B41-94E1EFB9F27A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44069D-81DB-4E97-A751-3C4DB6B9A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418596" y="434162"/>
            <a:ext cx="8306809" cy="594716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7158-57AE-403D-858B-0A41C77153B1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C3CA-AC2D-46F7-8DF5-6F75542B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968FC-18B6-42F4-9180-B94772D947CB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8075E-7491-4505-A645-2E85115B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94716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813DED-66E3-425E-9673-88EC037B40F1}" type="datetime1">
              <a:rPr lang="ru-RU" smtClean="0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F3ECD-8F6A-445C-AEC2-18776D27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5" r:id="rId2"/>
    <p:sldLayoutId id="2147483703" r:id="rId3"/>
    <p:sldLayoutId id="2147483696" r:id="rId4"/>
    <p:sldLayoutId id="2147483697" r:id="rId5"/>
    <p:sldLayoutId id="2147483698" r:id="rId6"/>
    <p:sldLayoutId id="2147483704" r:id="rId7"/>
    <p:sldLayoutId id="2147483699" r:id="rId8"/>
    <p:sldLayoutId id="2147483705" r:id="rId9"/>
    <p:sldLayoutId id="2147483700" r:id="rId10"/>
    <p:sldLayoutId id="2147483701" r:id="rId11"/>
  </p:sldLayoutIdLst>
  <p:transition advClick="0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CADC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E10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E10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2425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http://www.zaitseva-irina.ru/archiv/snap/snap2020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http://www.zaitseva-irina.ru/archiv/snap/snap2020.png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16.xml"/><Relationship Id="rId7" Type="http://schemas.openxmlformats.org/officeDocument/2006/relationships/slide" Target="slide4.xm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11" Type="http://schemas.openxmlformats.org/officeDocument/2006/relationships/image" Target="../media/image17.emf"/><Relationship Id="rId5" Type="http://schemas.openxmlformats.org/officeDocument/2006/relationships/slide" Target="slide3.xml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slide" Target="slide6.xml"/><Relationship Id="rId1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5" Type="http://schemas.openxmlformats.org/officeDocument/2006/relationships/slide" Target="slide25.xml"/><Relationship Id="rId10" Type="http://schemas.openxmlformats.org/officeDocument/2006/relationships/image" Target="../media/image5.emf"/><Relationship Id="rId4" Type="http://schemas.openxmlformats.org/officeDocument/2006/relationships/slide" Target="slide2.xml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slide" Target="slide25.xml"/><Relationship Id="rId11" Type="http://schemas.openxmlformats.org/officeDocument/2006/relationships/image" Target="../media/image24.emf"/><Relationship Id="rId5" Type="http://schemas.openxmlformats.org/officeDocument/2006/relationships/slide" Target="slide3.xml"/><Relationship Id="rId15" Type="http://schemas.openxmlformats.org/officeDocument/2006/relationships/image" Target="../media/image26.emf"/><Relationship Id="rId10" Type="http://schemas.openxmlformats.org/officeDocument/2006/relationships/oleObject" Target="../embeddings/oleObject6.bin"/><Relationship Id="rId4" Type="http://schemas.openxmlformats.org/officeDocument/2006/relationships/audio" Target="../media/audio2.wav"/><Relationship Id="rId9" Type="http://schemas.openxmlformats.org/officeDocument/2006/relationships/slide" Target="slide6.xml"/><Relationship Id="rId1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6.xml"/><Relationship Id="rId11" Type="http://schemas.openxmlformats.org/officeDocument/2006/relationships/oleObject" Target="../embeddings/oleObject11.bin"/><Relationship Id="rId5" Type="http://schemas.openxmlformats.org/officeDocument/2006/relationships/slide" Target="slide25.xml"/><Relationship Id="rId10" Type="http://schemas.openxmlformats.org/officeDocument/2006/relationships/image" Target="../media/image28.emf"/><Relationship Id="rId4" Type="http://schemas.openxmlformats.org/officeDocument/2006/relationships/slide" Target="slide4.xml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41.xml"/><Relationship Id="rId3" Type="http://schemas.openxmlformats.org/officeDocument/2006/relationships/slide" Target="slide26.xml"/><Relationship Id="rId21" Type="http://schemas.openxmlformats.org/officeDocument/2006/relationships/slide" Target="slide44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17" Type="http://schemas.openxmlformats.org/officeDocument/2006/relationships/slide" Target="slide40.xml"/><Relationship Id="rId2" Type="http://schemas.openxmlformats.org/officeDocument/2006/relationships/notesSlide" Target="../notesSlides/notesSlide22.xml"/><Relationship Id="rId16" Type="http://schemas.openxmlformats.org/officeDocument/2006/relationships/slide" Target="slide39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24" Type="http://schemas.openxmlformats.org/officeDocument/2006/relationships/slide" Target="slide46.xml"/><Relationship Id="rId5" Type="http://schemas.openxmlformats.org/officeDocument/2006/relationships/slide" Target="slide28.xml"/><Relationship Id="rId15" Type="http://schemas.openxmlformats.org/officeDocument/2006/relationships/slide" Target="slide38.xml"/><Relationship Id="rId23" Type="http://schemas.openxmlformats.org/officeDocument/2006/relationships/image" Target="../media/image6.png"/><Relationship Id="rId10" Type="http://schemas.openxmlformats.org/officeDocument/2006/relationships/slide" Target="slide33.xml"/><Relationship Id="rId19" Type="http://schemas.openxmlformats.org/officeDocument/2006/relationships/slide" Target="slide42.xml"/><Relationship Id="rId4" Type="http://schemas.openxmlformats.org/officeDocument/2006/relationships/slide" Target="slide27.xml"/><Relationship Id="rId9" Type="http://schemas.openxmlformats.org/officeDocument/2006/relationships/slide" Target="slide32.xml"/><Relationship Id="rId14" Type="http://schemas.openxmlformats.org/officeDocument/2006/relationships/slide" Target="slide37.xml"/><Relationship Id="rId22" Type="http://schemas.openxmlformats.org/officeDocument/2006/relationships/slide" Target="slide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5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7.jpeg"/><Relationship Id="rId4" Type="http://schemas.openxmlformats.org/officeDocument/2006/relationships/slide" Target="slide46.xml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slide" Target="slide46.xml"/><Relationship Id="rId11" Type="http://schemas.openxmlformats.org/officeDocument/2006/relationships/image" Target="../media/image35.emf"/><Relationship Id="rId5" Type="http://schemas.openxmlformats.org/officeDocument/2006/relationships/slide" Target="slide25.xml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12.bin"/><Relationship Id="rId4" Type="http://schemas.openxmlformats.org/officeDocument/2006/relationships/audio" Target="../media/audio2.wav"/><Relationship Id="rId9" Type="http://schemas.openxmlformats.org/officeDocument/2006/relationships/slide" Target="slide6.xml"/><Relationship Id="rId1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image" Target="../media/image6.png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slide" Target="slide46.xml"/><Relationship Id="rId11" Type="http://schemas.openxmlformats.org/officeDocument/2006/relationships/image" Target="../media/image39.emf"/><Relationship Id="rId5" Type="http://schemas.openxmlformats.org/officeDocument/2006/relationships/slide" Target="slide25.xml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15.bin"/><Relationship Id="rId4" Type="http://schemas.openxmlformats.org/officeDocument/2006/relationships/audio" Target="../media/audio2.wav"/><Relationship Id="rId9" Type="http://schemas.openxmlformats.org/officeDocument/2006/relationships/slide" Target="slide6.xml"/><Relationship Id="rId1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43.png"/><Relationship Id="rId4" Type="http://schemas.openxmlformats.org/officeDocument/2006/relationships/slide" Target="slide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44.emf"/><Relationship Id="rId3" Type="http://schemas.openxmlformats.org/officeDocument/2006/relationships/audio" Target="../media/audio1.wav"/><Relationship Id="rId7" Type="http://schemas.openxmlformats.org/officeDocument/2006/relationships/slide" Target="slide50.xml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6" Type="http://schemas.openxmlformats.org/officeDocument/2006/relationships/slide" Target="slide49.xml"/><Relationship Id="rId11" Type="http://schemas.openxmlformats.org/officeDocument/2006/relationships/slide" Target="slide6.xml"/><Relationship Id="rId5" Type="http://schemas.openxmlformats.org/officeDocument/2006/relationships/slide" Target="slide48.xml"/><Relationship Id="rId15" Type="http://schemas.openxmlformats.org/officeDocument/2006/relationships/image" Target="../media/image45.emf"/><Relationship Id="rId10" Type="http://schemas.openxmlformats.org/officeDocument/2006/relationships/slide" Target="slide25.xml"/><Relationship Id="rId4" Type="http://schemas.openxmlformats.org/officeDocument/2006/relationships/slide" Target="slide47.xml"/><Relationship Id="rId9" Type="http://schemas.openxmlformats.org/officeDocument/2006/relationships/slide" Target="slide4.xml"/><Relationship Id="rId14" Type="http://schemas.openxmlformats.org/officeDocument/2006/relationships/oleObject" Target="../embeddings/oleObject1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203848" y="764704"/>
            <a:ext cx="5733957" cy="194421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Своя игра</a:t>
            </a:r>
            <a:r>
              <a:rPr lang="ru-RU" sz="28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по информатике</a:t>
            </a:r>
            <a:br>
              <a:rPr lang="ru-RU" sz="28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в 5 классе</a:t>
            </a:r>
            <a: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endParaRPr lang="ru-RU" sz="4000" i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15" y="2924944"/>
            <a:ext cx="7128792" cy="2303116"/>
          </a:xfrm>
        </p:spPr>
        <p:txBody>
          <a:bodyPr/>
          <a:lstStyle/>
          <a:p>
            <a:pPr algn="l"/>
            <a:r>
              <a:rPr lang="ru-RU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Авторы:</a:t>
            </a:r>
          </a:p>
          <a:p>
            <a:pPr algn="l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Миронова Лилия Николаевна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учитель математики и информатики МОУ «Лицей №2 г.Ленска», РС(Якутия), первая категория</a:t>
            </a:r>
          </a:p>
          <a:p>
            <a:pPr algn="l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Садовникова Марина Георгиевна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учитель математики и информатики МОУ «Лицей №2 г.Ленска»,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РС(Якутия), первая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категория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8051" r="49495" b="53814"/>
          <a:stretch/>
        </p:blipFill>
        <p:spPr bwMode="auto">
          <a:xfrm>
            <a:off x="522609" y="764704"/>
            <a:ext cx="278030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8" descr="коло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128" y="4437112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агетная рамка 10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gradFill>
            <a:gsLst>
              <a:gs pos="0">
                <a:srgbClr val="40ED23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13" name="Блок-схема: альтернативный процесс 12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1035843" y="1628800"/>
            <a:ext cx="7286625" cy="30071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i="1" dirty="0">
                <a:latin typeface="Georgia" pitchFamily="18" charset="0"/>
              </a:rPr>
              <a:t>В Древнем Египте и в  Древней Греции задолго до нашей эры использовали это устройство, предназначенное для вычислений. Это была доска с полосками, по которым передвигались камешки.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Что это?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19754" y="4635914"/>
            <a:ext cx="1776831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абак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500" y="596957"/>
            <a:ext cx="2487220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информатики</a:t>
            </a:r>
            <a:endParaRPr lang="ru-RU" sz="2400" b="1" dirty="0">
              <a:ln w="11430"/>
              <a:solidFill>
                <a:srgbClr val="0048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7" name="Группа 17"/>
          <p:cNvGrpSpPr/>
          <p:nvPr/>
        </p:nvGrpSpPr>
        <p:grpSpPr>
          <a:xfrm>
            <a:off x="6165161" y="4237944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pic>
        <p:nvPicPr>
          <p:cNvPr id="22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057071"/>
            <a:ext cx="1873250" cy="166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60292" y="1466529"/>
            <a:ext cx="6905855" cy="253853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latin typeface="Georgia" pitchFamily="18" charset="0"/>
              </a:rPr>
              <a:t>В каком году в США начала функционировать первая в мире компьютерная </a:t>
            </a:r>
            <a:r>
              <a:rPr lang="ru-RU" sz="2800" b="1" i="1" dirty="0" smtClean="0">
                <a:latin typeface="Georgia" pitchFamily="18" charset="0"/>
              </a:rPr>
              <a:t>сеть?</a:t>
            </a:r>
          </a:p>
          <a:p>
            <a:pPr algn="ctr">
              <a:lnSpc>
                <a:spcPct val="150000"/>
              </a:lnSpc>
            </a:pP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428604"/>
            <a:ext cx="3000404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</a:t>
            </a:r>
            <a:r>
              <a:rPr lang="ru-RU" sz="2400" b="1" dirty="0" smtClean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информатики</a:t>
            </a:r>
            <a:endParaRPr lang="ru-RU" sz="2400" b="1" dirty="0">
              <a:ln w="11430"/>
              <a:solidFill>
                <a:srgbClr val="0048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агетная рамка 37"/>
          <p:cNvSpPr/>
          <p:nvPr/>
        </p:nvSpPr>
        <p:spPr bwMode="auto">
          <a:xfrm>
            <a:off x="7429520" y="500042"/>
            <a:ext cx="1214446" cy="858857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30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19754" y="4635914"/>
            <a:ext cx="1776831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1969 г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6192045" y="4049258"/>
            <a:ext cx="2232248" cy="1684090"/>
            <a:chOff x="4143372" y="3643314"/>
            <a:chExt cx="3929090" cy="218759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143372" y="3643314"/>
              <a:ext cx="3929090" cy="218759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513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429256" y="3714752"/>
              <a:ext cx="1643076" cy="205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681339" y="428604"/>
            <a:ext cx="962627" cy="777061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6156" name="AutoShape 14"/>
          <p:cNvSpPr>
            <a:spLocks noChangeArrowheads="1"/>
          </p:cNvSpPr>
          <p:nvPr/>
        </p:nvSpPr>
        <p:spPr bwMode="auto">
          <a:xfrm>
            <a:off x="1834260" y="1705338"/>
            <a:ext cx="6291448" cy="164894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ru-RU" sz="2600" b="1" i="1" dirty="0" smtClean="0">
                <a:latin typeface="Georgia" pitchFamily="18" charset="0"/>
              </a:rPr>
              <a:t>Какой русский ученый </a:t>
            </a:r>
          </a:p>
          <a:p>
            <a:pPr algn="ctr">
              <a:lnSpc>
                <a:spcPct val="150000"/>
              </a:lnSpc>
            </a:pPr>
            <a:r>
              <a:rPr lang="ru-RU" sz="2600" b="1" i="1" dirty="0" smtClean="0">
                <a:latin typeface="Georgia" pitchFamily="18" charset="0"/>
              </a:rPr>
              <a:t>открыл радиосвязь?</a:t>
            </a:r>
            <a:endParaRPr lang="ru-RU" sz="2600" b="1" i="1" dirty="0"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38" y="4572000"/>
            <a:ext cx="2143125" cy="78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smtClean="0"/>
              <a:t>Попов</a:t>
            </a:r>
            <a:endParaRPr lang="ru-RU" sz="2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428604"/>
            <a:ext cx="3063284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</a:t>
            </a:r>
            <a:r>
              <a:rPr lang="ru-RU" sz="2400" b="1" dirty="0" smtClean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информатики</a:t>
            </a:r>
            <a:endParaRPr lang="ru-RU" sz="2400" b="1" dirty="0">
              <a:ln w="11430"/>
              <a:solidFill>
                <a:srgbClr val="0048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6286492" y="378904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643834" y="500042"/>
            <a:ext cx="962627" cy="777061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180" name="AutoShape 14"/>
          <p:cNvSpPr>
            <a:spLocks noChangeArrowheads="1"/>
          </p:cNvSpPr>
          <p:nvPr/>
        </p:nvSpPr>
        <p:spPr bwMode="auto">
          <a:xfrm>
            <a:off x="713505" y="1844824"/>
            <a:ext cx="5082632" cy="20162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latin typeface="Georgia" pitchFamily="18" charset="0"/>
              </a:rPr>
              <a:t>Появление первых лазерных дисков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48316" y="4089275"/>
            <a:ext cx="1776831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80-е гг.</a:t>
            </a:r>
          </a:p>
          <a:p>
            <a:pPr algn="ctr">
              <a:defRPr/>
            </a:pPr>
            <a:r>
              <a:rPr lang="en-US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XX </a:t>
            </a:r>
            <a:r>
              <a:rPr lang="ru-RU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века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6093723" y="382513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448562" y="493523"/>
            <a:ext cx="2415212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</a:t>
            </a:r>
            <a:r>
              <a:rPr lang="ru-RU" sz="2400" b="1" dirty="0" smtClean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информатики</a:t>
            </a:r>
            <a:endParaRPr lang="ru-RU" sz="2400" b="1" dirty="0">
              <a:ln w="11430"/>
              <a:solidFill>
                <a:srgbClr val="0048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07132" y="556255"/>
            <a:ext cx="3214688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Рабочий стол</a:t>
            </a:r>
            <a:endParaRPr lang="ru-RU" sz="24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 bwMode="auto">
          <a:xfrm>
            <a:off x="7715250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10</a:t>
            </a:r>
          </a:p>
        </p:txBody>
      </p:sp>
      <p:sp>
        <p:nvSpPr>
          <p:cNvPr id="33802" name="Text Box 25"/>
          <p:cNvSpPr txBox="1">
            <a:spLocks noChangeArrowheads="1"/>
          </p:cNvSpPr>
          <p:nvPr/>
        </p:nvSpPr>
        <p:spPr bwMode="auto">
          <a:xfrm>
            <a:off x="590026" y="1916832"/>
            <a:ext cx="7561659" cy="153233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Georgia" pitchFamily="18" charset="0"/>
              </a:rPr>
              <a:t>Изображение на </a:t>
            </a:r>
            <a:r>
              <a:rPr lang="ru-RU" sz="2800" b="1" i="1" dirty="0" smtClean="0">
                <a:latin typeface="Georgia" pitchFamily="18" charset="0"/>
              </a:rPr>
              <a:t>экране монитора структуры готового </a:t>
            </a:r>
            <a:r>
              <a:rPr lang="ru-RU" sz="2800" b="1" i="1" dirty="0">
                <a:latin typeface="Georgia" pitchFamily="18" charset="0"/>
              </a:rPr>
              <a:t>к работе </a:t>
            </a:r>
            <a:r>
              <a:rPr lang="ru-RU" sz="2800" b="1" i="1" dirty="0" smtClean="0">
                <a:latin typeface="Georgia" pitchFamily="18" charset="0"/>
              </a:rPr>
              <a:t>компьютера 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85562" y="4407172"/>
            <a:ext cx="1990552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Рабочий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стол</a:t>
            </a:r>
            <a:endParaRPr lang="ru-RU" sz="24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grpSp>
        <p:nvGrpSpPr>
          <p:cNvPr id="11" name="Группа 19"/>
          <p:cNvGrpSpPr/>
          <p:nvPr/>
        </p:nvGrpSpPr>
        <p:grpSpPr>
          <a:xfrm>
            <a:off x="6107981" y="383628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5822507" y="4297000"/>
            <a:ext cx="1990552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Панель задач</a:t>
            </a:r>
            <a:endParaRPr lang="ru-RU" sz="24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8" name="Багетная рамка 37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pSp>
        <p:nvGrpSpPr>
          <p:cNvPr id="3" name="Группа 19"/>
          <p:cNvGrpSpPr/>
          <p:nvPr/>
        </p:nvGrpSpPr>
        <p:grpSpPr>
          <a:xfrm>
            <a:off x="5674775" y="360138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37" name="Нижний колонтитул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7132" y="556255"/>
            <a:ext cx="3214688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Рабочий стол</a:t>
            </a:r>
            <a:endParaRPr lang="ru-RU" sz="24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9" name="Picture 26" descr="Рабочий стол"/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2"/>
          <a:stretch/>
        </p:blipFill>
        <p:spPr bwMode="auto">
          <a:xfrm>
            <a:off x="524306" y="2492896"/>
            <a:ext cx="7963392" cy="6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329594" y="1412776"/>
            <a:ext cx="6699123" cy="1037273"/>
          </a:xfrm>
          <a:prstGeom prst="downArrowCallout">
            <a:avLst>
              <a:gd name="adj1" fmla="val 41534"/>
              <a:gd name="adj2" fmla="val 51454"/>
              <a:gd name="adj3" fmla="val 25000"/>
              <a:gd name="adj4" fmla="val 6497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i="1" dirty="0" smtClean="0">
                <a:latin typeface="Georgia" pitchFamily="18" charset="0"/>
              </a:rPr>
              <a:t>Элемент «Рабочего стола»</a:t>
            </a:r>
          </a:p>
          <a:p>
            <a:pPr algn="ctr">
              <a:spcBef>
                <a:spcPts val="0"/>
              </a:spcBef>
            </a:pPr>
            <a:endParaRPr lang="ru-RU" sz="1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899961" y="1412776"/>
            <a:ext cx="7562850" cy="57888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i="1" dirty="0" smtClean="0">
                <a:latin typeface="Georgia" pitchFamily="18" charset="0"/>
              </a:rPr>
              <a:t>Что означают эти значки?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30</a:t>
            </a: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7132" y="556255"/>
            <a:ext cx="3214688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Рабочий стол</a:t>
            </a:r>
            <a:endParaRPr lang="ru-RU" sz="24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8" name="Picture 5" descr="Рабочий стол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47" b="80251"/>
          <a:stretch>
            <a:fillRect/>
          </a:stretch>
        </p:blipFill>
        <p:spPr bwMode="auto">
          <a:xfrm>
            <a:off x="2577997" y="2348880"/>
            <a:ext cx="1368425" cy="1063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Рабочий стол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8" r="81447" b="60501"/>
          <a:stretch>
            <a:fillRect/>
          </a:stretch>
        </p:blipFill>
        <p:spPr bwMode="auto">
          <a:xfrm>
            <a:off x="5639513" y="2348880"/>
            <a:ext cx="1152525" cy="1023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Рабочий стол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8" r="81447" b="43573"/>
          <a:stretch>
            <a:fillRect/>
          </a:stretch>
        </p:blipFill>
        <p:spPr bwMode="auto">
          <a:xfrm>
            <a:off x="4195883" y="2372932"/>
            <a:ext cx="1245349" cy="9674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9301" y="3771906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i="1" dirty="0">
                <a:latin typeface="Georgia" pitchFamily="18" charset="0"/>
              </a:rPr>
              <a:t>обеспечивает доступ к различным </a:t>
            </a:r>
          </a:p>
          <a:p>
            <a:pPr algn="ctr" eaLnBrk="1" hangingPunct="1"/>
            <a:r>
              <a:rPr lang="ru-RU" sz="1600" b="1" i="1" dirty="0">
                <a:latin typeface="Georgia" pitchFamily="18" charset="0"/>
              </a:rPr>
              <a:t>устройствам компьютера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569629" y="3780734"/>
            <a:ext cx="18106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i="1" dirty="0">
                <a:latin typeface="Georgia" pitchFamily="18" charset="0"/>
              </a:rPr>
              <a:t>помогает быстро найти созданные документы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013295" y="3803556"/>
            <a:ext cx="14948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i="1" dirty="0">
                <a:latin typeface="Georgia" pitchFamily="18" charset="0"/>
              </a:rPr>
              <a:t>является местом, куда отправляется  всё не нужное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973437" y="3663678"/>
            <a:ext cx="5190852" cy="2069578"/>
            <a:chOff x="1973437" y="3663678"/>
            <a:chExt cx="5190852" cy="206957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973437" y="3663678"/>
              <a:ext cx="5190852" cy="206957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791260" y="3691048"/>
              <a:ext cx="1524011" cy="20067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34820" name="Text Box 25"/>
          <p:cNvSpPr txBox="1">
            <a:spLocks noChangeArrowheads="1"/>
          </p:cNvSpPr>
          <p:nvPr/>
        </p:nvSpPr>
        <p:spPr bwMode="auto">
          <a:xfrm>
            <a:off x="467545" y="1412776"/>
            <a:ext cx="8138293" cy="173664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latin typeface="Georgia" pitchFamily="18" charset="0"/>
              </a:rPr>
              <a:t>Как называется упрощённый схематический рисунок, который служит общепринятым обозначением некоторого предмета, действия или события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40</a:t>
            </a:r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7132" y="556255"/>
            <a:ext cx="3214688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Рабочий стол</a:t>
            </a:r>
            <a:endParaRPr lang="ru-RU" sz="24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8144" y="4407172"/>
            <a:ext cx="2286016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Пиктограмма</a:t>
            </a:r>
            <a:endParaRPr lang="ru-RU" sz="20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5868144" y="3659545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кругленный прямоугольник 70"/>
          <p:cNvSpPr/>
          <p:nvPr/>
        </p:nvSpPr>
        <p:spPr>
          <a:xfrm>
            <a:off x="607132" y="556255"/>
            <a:ext cx="3214688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Рабочий стол</a:t>
            </a:r>
            <a:endParaRPr lang="ru-RU" sz="24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9" name="Багетная рамка 8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50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128" y="1524958"/>
            <a:ext cx="8262465" cy="17366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Продолжите: «Информация, обрабатываемая компьютером, называется …»</a:t>
            </a:r>
            <a:endParaRPr lang="ru-RU" sz="32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615286" y="5127503"/>
            <a:ext cx="1990552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latin typeface="Georgia" pitchFamily="18" charset="0"/>
              </a:rPr>
              <a:t>данными</a:t>
            </a:r>
            <a:endParaRPr lang="ru-RU" sz="2400" b="1" dirty="0">
              <a:ln w="1905"/>
              <a:solidFill>
                <a:schemeClr val="tx1"/>
              </a:solidFill>
              <a:latin typeface="Georgia" pitchFamily="18" charset="0"/>
            </a:endParaRPr>
          </a:p>
        </p:txBody>
      </p:sp>
      <p:grpSp>
        <p:nvGrpSpPr>
          <p:cNvPr id="4" name="Группа 116"/>
          <p:cNvGrpSpPr/>
          <p:nvPr/>
        </p:nvGrpSpPr>
        <p:grpSpPr>
          <a:xfrm>
            <a:off x="6500826" y="44291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9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grpSp>
        <p:nvGrpSpPr>
          <p:cNvPr id="5" name="Группа 47"/>
          <p:cNvGrpSpPr>
            <a:grpSpLocks/>
          </p:cNvGrpSpPr>
          <p:nvPr/>
        </p:nvGrpSpPr>
        <p:grpSpPr bwMode="auto">
          <a:xfrm>
            <a:off x="262235" y="188640"/>
            <a:ext cx="8702253" cy="6480720"/>
            <a:chOff x="214313" y="214312"/>
            <a:chExt cx="8715376" cy="6429366"/>
          </a:xfrm>
        </p:grpSpPr>
        <p:grpSp>
          <p:nvGrpSpPr>
            <p:cNvPr id="10258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66" name="Скругленный прямоугольник 65">
                <a:hlinkClick r:id="rId7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67" name="Скругленный прямоугольник 66">
                <a:hlinkClick r:id="rId8" action="ppaction://hlinksldjump"/>
              </p:cNvPr>
              <p:cNvSpPr/>
              <p:nvPr/>
            </p:nvSpPr>
            <p:spPr>
              <a:xfrm>
                <a:off x="3213903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68" name="Багетная рамка 67"/>
              <p:cNvSpPr/>
              <p:nvPr/>
            </p:nvSpPr>
            <p:spPr>
              <a:xfrm>
                <a:off x="7459037" y="570694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9" name="Прямоугольник 68">
                <a:hlinkClick r:id="rId9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7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72" name="4-конечная звезда 71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74" name="4-конечная звезда 73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75" name="Полилиния 74"/>
              <p:cNvSpPr/>
              <p:nvPr/>
            </p:nvSpPr>
            <p:spPr bwMode="auto">
              <a:xfrm rot="19275439">
                <a:off x="1037800" y="2798619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6" name="Полилиния 75"/>
              <p:cNvSpPr/>
              <p:nvPr/>
            </p:nvSpPr>
            <p:spPr bwMode="auto">
              <a:xfrm rot="1394041">
                <a:off x="1825102" y="1938223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7" name="Полилиния 76"/>
              <p:cNvSpPr/>
              <p:nvPr/>
            </p:nvSpPr>
            <p:spPr bwMode="auto">
              <a:xfrm rot="15154483">
                <a:off x="1438426" y="4021141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8" name="Полилиния 77"/>
              <p:cNvSpPr/>
              <p:nvPr/>
            </p:nvSpPr>
            <p:spPr bwMode="auto">
              <a:xfrm rot="16898388">
                <a:off x="2042286" y="3042389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 rot="7884008">
                <a:off x="2589243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rot="7469707">
                <a:off x="3367153" y="4949115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9744319">
                <a:off x="2454944" y="4996711"/>
                <a:ext cx="316496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19744319">
                <a:off x="2758843" y="3762639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19744319">
                <a:off x="3508355" y="605236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86" name="4-конечная звезда 85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88" name="4-конечная звезда 87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89" name="4-конечная звезда 88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90" name="4-конечная звезда 89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91" name="Пятно 1 90"/>
              <p:cNvSpPr/>
              <p:nvPr/>
            </p:nvSpPr>
            <p:spPr>
              <a:xfrm>
                <a:off x="499285" y="500042"/>
                <a:ext cx="143290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92" name="Пятно 1 91"/>
              <p:cNvSpPr/>
              <p:nvPr/>
            </p:nvSpPr>
            <p:spPr>
              <a:xfrm>
                <a:off x="1143299" y="500042"/>
                <a:ext cx="285003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93" name="Пятно 1 92"/>
              <p:cNvSpPr/>
              <p:nvPr/>
            </p:nvSpPr>
            <p:spPr>
              <a:xfrm>
                <a:off x="715006" y="713571"/>
                <a:ext cx="285003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94" name="Пятно 1 93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95" name="Пятно 1 94"/>
              <p:cNvSpPr/>
              <p:nvPr/>
            </p:nvSpPr>
            <p:spPr>
              <a:xfrm>
                <a:off x="1642448" y="357166"/>
                <a:ext cx="286578" cy="14287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96" name="Пятно 1 95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7" name="Формула" r:id="rId10" imgW="762043" imgH="438102" progId="Equation.3">
                    <p:embed/>
                  </p:oleObj>
                </mc:Choice>
                <mc:Fallback>
                  <p:oleObj name="Формула" r:id="rId10" imgW="762043" imgH="438102" progId="Equation.3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8" name="Формула" r:id="rId12" imgW="409500" imgH="457267" progId="Equation.3">
                    <p:embed/>
                  </p:oleObj>
                </mc:Choice>
                <mc:Fallback>
                  <p:oleObj name="Формула" r:id="rId12" imgW="409500" imgH="457267" progId="Equation.3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9" name="Формула" r:id="rId14" imgW="400052" imgH="190573" progId="Equation.3">
                    <p:embed/>
                  </p:oleObj>
                </mc:Choice>
                <mc:Fallback>
                  <p:oleObj name="Формула" r:id="rId14" imgW="400052" imgH="190573" progId="Equation.3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7429520" y="571480"/>
            <a:ext cx="962633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571480"/>
            <a:ext cx="4245665" cy="4426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Как устроен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компьютер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346" y="1218800"/>
            <a:ext cx="5667716" cy="2786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Укажите лишнее устройство:</a:t>
            </a:r>
          </a:p>
          <a:p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а) жесткий диск;</a:t>
            </a:r>
          </a:p>
          <a:p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б) монитор;</a:t>
            </a:r>
          </a:p>
          <a:p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в) дискета;</a:t>
            </a:r>
          </a:p>
          <a:p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г) лазерный диск;</a:t>
            </a:r>
          </a:p>
          <a:p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д) магнитная лента.</a:t>
            </a:r>
          </a:p>
          <a:p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Остальное –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это … </a:t>
            </a:r>
            <a:endParaRPr lang="ru-RU" sz="24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4451421"/>
            <a:ext cx="2068025" cy="14642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Монитор.</a:t>
            </a:r>
          </a:p>
          <a:p>
            <a:pP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Остальное – это устройства внешней памяти компьютера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6150348" y="400965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1031" name="Группа 42"/>
          <p:cNvGrpSpPr>
            <a:grpSpLocks/>
          </p:cNvGrpSpPr>
          <p:nvPr/>
        </p:nvGrpSpPr>
        <p:grpSpPr bwMode="auto">
          <a:xfrm>
            <a:off x="214313" y="214313"/>
            <a:ext cx="8715376" cy="6429375"/>
            <a:chOff x="214313" y="214313"/>
            <a:chExt cx="8715376" cy="6429375"/>
          </a:xfrm>
        </p:grpSpPr>
        <p:grpSp>
          <p:nvGrpSpPr>
            <p:cNvPr id="1033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6" cy="6429375"/>
              <a:chOff x="214282" y="214290"/>
              <a:chExt cx="8715436" cy="6429420"/>
            </a:xfrm>
          </p:grpSpPr>
          <p:sp>
            <p:nvSpPr>
              <p:cNvPr id="5" name="Скругленный прямоугольник 4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6" name="Скругленный прямоугольник 5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7" name="Багетная рамка 6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" name="Прямоугольник 7">
                <a:hlinkClick r:id="rId6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2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11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2" name="4-конечная звезда 11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3" name="4-конечная звезда 12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" name="Полилиния 16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0" name="Полилиния 19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" name="Полилиния 20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357422" y="1714488"/>
                <a:ext cx="5572164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СВОЯ</a:t>
                </a:r>
              </a:p>
            </p:txBody>
          </p:sp>
          <p:sp>
            <p:nvSpPr>
              <p:cNvPr id="25" name="4-конечная звезда 24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6" name="4-конечная звезда 25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7" name="4-конечная звезда 26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8" name="4-конечная звезда 27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9" name="4-конечная звезда 28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0" name="Пятно 1 29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1" name="Пятно 1 30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2" name="Пятно 1 31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3" name="Пятно 1 32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4" name="Пятно 1 33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5" name="Пятно 1 34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1034" name="Группа 39"/>
            <p:cNvGrpSpPr>
              <a:grpSpLocks/>
            </p:cNvGrpSpPr>
            <p:nvPr/>
          </p:nvGrpSpPr>
          <p:grpSpPr bwMode="auto">
            <a:xfrm>
              <a:off x="3833813" y="2511425"/>
              <a:ext cx="3486150" cy="2344738"/>
              <a:chOff x="3833236" y="2510784"/>
              <a:chExt cx="3486423" cy="2345000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4429124" y="3286124"/>
                <a:ext cx="2890535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cs typeface="+mn-cs"/>
                  </a:rPr>
                  <a:t>игра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33236" y="2510784"/>
                <a:ext cx="86914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cs typeface="+mn-cs"/>
                  </a:rPr>
                  <a:t>_</a:t>
                </a:r>
              </a:p>
            </p:txBody>
          </p:sp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Формула" r:id="rId7" imgW="18583269" imgH="10658597" progId="Equation.3">
                    <p:embed/>
                  </p:oleObj>
                </mc:Choice>
                <mc:Fallback>
                  <p:oleObj name="Формула" r:id="rId7" imgW="18583269" imgH="10658597" progId="Equation.3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Формула" r:id="rId9" imgW="10048819" imgH="11268107" progId="Equation.3">
                    <p:embed/>
                  </p:oleObj>
                </mc:Choice>
                <mc:Fallback>
                  <p:oleObj name="Формула" r:id="rId9" imgW="10048819" imgH="11268107" progId="Equation.3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  <p:sndAc>
      <p:stSnd>
        <p:snd r:embed="rId3" name="Начало раунда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429520" y="571480"/>
            <a:ext cx="1071570" cy="777061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" y="571480"/>
            <a:ext cx="4245665" cy="4426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Как устроен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компьютер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6510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устройство распознает </a:t>
            </a:r>
            <a:r>
              <a:rPr lang="ru-RU" dirty="0"/>
              <a:t>и выполняет команды и программы, задаваемые компьютеру, считывает и записывает информацию в память, передает команды другим частям </a:t>
            </a:r>
            <a:r>
              <a:rPr lang="ru-RU" dirty="0" smtClean="0"/>
              <a:t>компьютера</a:t>
            </a:r>
            <a:endParaRPr lang="ru-RU" dirty="0"/>
          </a:p>
        </p:txBody>
      </p:sp>
      <p:pic>
        <p:nvPicPr>
          <p:cNvPr id="30731" name="Picture 11" descr="C:\Users\Лилия\Desktop\operativ_pamj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02" y="2597156"/>
            <a:ext cx="1689248" cy="1140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32" name="Picture 12" descr="C:\Users\Лилия\Desktop\mat_pla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6" y="2576650"/>
            <a:ext cx="1932823" cy="115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33" name="Picture 13" descr="C:\Users\Лилия\Desktop\videokar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0" y="2575501"/>
            <a:ext cx="1986578" cy="115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34" name="Picture 14" descr="C:\Users\Лилия\Desktop\centralnyj_process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0" y="2576650"/>
            <a:ext cx="1547664" cy="116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Прямоугольник 14"/>
          <p:cNvSpPr/>
          <p:nvPr/>
        </p:nvSpPr>
        <p:spPr>
          <a:xfrm>
            <a:off x="6781912" y="3861048"/>
            <a:ext cx="189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prstClr val="black"/>
                </a:solidFill>
                <a:latin typeface="Georgia" pitchFamily="18" charset="0"/>
              </a:rPr>
              <a:t>4. Видеокарта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588" y="3824972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Georgia" pitchFamily="18" charset="0"/>
              </a:rPr>
              <a:t>1. Центральный процессор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387894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prstClr val="black"/>
                </a:solidFill>
                <a:latin typeface="Georgia" pitchFamily="18" charset="0"/>
              </a:rPr>
              <a:t>2. Оперативная память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385233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Georgia" pitchFamily="18" charset="0"/>
              </a:rPr>
              <a:t>3. Материнская плата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23332" y="4975272"/>
            <a:ext cx="228600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prstClr val="black"/>
                </a:solidFill>
                <a:latin typeface="Georgia" pitchFamily="18" charset="0"/>
              </a:rPr>
              <a:t>Центральный </a:t>
            </a:r>
            <a:r>
              <a:rPr lang="ru-RU" sz="1600" b="1" i="1" dirty="0">
                <a:solidFill>
                  <a:prstClr val="black"/>
                </a:solidFill>
                <a:latin typeface="Georgia" pitchFamily="18" charset="0"/>
              </a:rPr>
              <a:t>процессор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6012160" y="4265090"/>
            <a:ext cx="2457971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777061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515" y="464970"/>
            <a:ext cx="4455027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1571612"/>
            <a:ext cx="6929486" cy="19288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99000"/>
                </a:schemeClr>
              </a:gs>
              <a:gs pos="35000">
                <a:srgbClr val="FFFFA3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Как называется совокупность </a:t>
            </a: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всех устройств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компьютера?</a:t>
            </a:r>
            <a:endParaRPr lang="ru-RU" sz="28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6" name="Нижний колонтитул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82686" y="4475525"/>
            <a:ext cx="1718295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Аппаратное </a:t>
            </a: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обеспечение 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7" name="Группа 19"/>
          <p:cNvGrpSpPr/>
          <p:nvPr/>
        </p:nvGrpSpPr>
        <p:grpSpPr>
          <a:xfrm>
            <a:off x="6107981" y="383628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59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116632"/>
            <a:ext cx="8750176" cy="6598493"/>
            <a:chOff x="214313" y="214312"/>
            <a:chExt cx="8715376" cy="6429366"/>
          </a:xfrm>
        </p:grpSpPr>
        <p:grpSp>
          <p:nvGrpSpPr>
            <p:cNvPr id="11281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21" name="Скругленный прямоугольник 20">
                <a:hlinkClick r:id="rId8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22" name="Скругленный прямоугольник 21">
                <a:hlinkClick r:id="rId6" action="ppaction://hlinksldjump"/>
              </p:cNvPr>
              <p:cNvSpPr/>
              <p:nvPr/>
            </p:nvSpPr>
            <p:spPr>
              <a:xfrm>
                <a:off x="3213904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23" name="Багетная рамка 22"/>
              <p:cNvSpPr/>
              <p:nvPr/>
            </p:nvSpPr>
            <p:spPr>
              <a:xfrm>
                <a:off x="7459037" y="570694"/>
                <a:ext cx="1001448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" name="Прямоугольник 23">
                <a:hlinkClick r:id="rId9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4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27" name="4-конечная звезда 26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8" name="4-конечная звезда 27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9" name="4-конечная звезда 28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19275439">
                <a:off x="1037801" y="2798619"/>
                <a:ext cx="464508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rot="1394041">
                <a:off x="1825103" y="1938223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" name="Полилиния 31"/>
              <p:cNvSpPr/>
              <p:nvPr/>
            </p:nvSpPr>
            <p:spPr bwMode="auto">
              <a:xfrm rot="15154483">
                <a:off x="1438426" y="4021141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" name="Полилиния 32"/>
              <p:cNvSpPr/>
              <p:nvPr/>
            </p:nvSpPr>
            <p:spPr bwMode="auto">
              <a:xfrm rot="16898388">
                <a:off x="2042287" y="3042389"/>
                <a:ext cx="467880" cy="25980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rot="7884008">
                <a:off x="2589244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6" name="Полилиния 35"/>
              <p:cNvSpPr/>
              <p:nvPr/>
            </p:nvSpPr>
            <p:spPr bwMode="auto">
              <a:xfrm rot="7469707">
                <a:off x="3367153" y="4949115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 rot="19744319">
                <a:off x="2454945" y="4996711"/>
                <a:ext cx="316495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 rot="19744319">
                <a:off x="2758843" y="3762639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rot="19744319">
                <a:off x="3508354" y="605236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42" name="4-конечная звезда 4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3" name="4-конечная звезда 4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5" name="4-конечная звезда 44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6" name="4-конечная звезда 45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7" name="4-конечная звезда 46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8" name="Пятно 1 47"/>
              <p:cNvSpPr/>
              <p:nvPr/>
            </p:nvSpPr>
            <p:spPr>
              <a:xfrm>
                <a:off x="499286" y="500042"/>
                <a:ext cx="143289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9" name="Пятно 1 48"/>
              <p:cNvSpPr/>
              <p:nvPr/>
            </p:nvSpPr>
            <p:spPr>
              <a:xfrm>
                <a:off x="1143299" y="500042"/>
                <a:ext cx="285004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0" name="Пятно 1 49"/>
              <p:cNvSpPr/>
              <p:nvPr/>
            </p:nvSpPr>
            <p:spPr>
              <a:xfrm>
                <a:off x="715006" y="713571"/>
                <a:ext cx="285004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1" name="Пятно 1 50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2" name="Пятно 1 51"/>
              <p:cNvSpPr/>
              <p:nvPr/>
            </p:nvSpPr>
            <p:spPr>
              <a:xfrm>
                <a:off x="1642449" y="357166"/>
                <a:ext cx="286578" cy="14287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3" name="Пятно 1 52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aphicFrame>
          <p:nvGraphicFramePr>
            <p:cNvPr id="11267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7" name="Формула" r:id="rId10" imgW="762043" imgH="438102" progId="Equation.3">
                    <p:embed/>
                  </p:oleObj>
                </mc:Choice>
                <mc:Fallback>
                  <p:oleObj name="Формула" r:id="rId10" imgW="762043" imgH="438102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8" name="Формула" r:id="rId12" imgW="409500" imgH="457267" progId="Equation.3">
                    <p:embed/>
                  </p:oleObj>
                </mc:Choice>
                <mc:Fallback>
                  <p:oleObj name="Формула" r:id="rId12" imgW="409500" imgH="457267" progId="Equation.3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9" name="Формула" r:id="rId14" imgW="400052" imgH="190573" progId="Equation.3">
                    <p:embed/>
                  </p:oleObj>
                </mc:Choice>
                <mc:Fallback>
                  <p:oleObj name="Формула" r:id="rId14" imgW="400052" imgH="190573" progId="Equation.3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71500" y="1356575"/>
            <a:ext cx="5584676" cy="3512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Какое устройство служит для вывода информации?</a:t>
            </a:r>
          </a:p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а) принтер;</a:t>
            </a:r>
          </a:p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б) сканер;</a:t>
            </a:r>
          </a:p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в) системный блок;</a:t>
            </a:r>
          </a:p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г) процессор;</a:t>
            </a:r>
          </a:p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д) веб-камера.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5140" y="4214818"/>
            <a:ext cx="1776831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принтер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6372200" y="367798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500" y="571480"/>
            <a:ext cx="4245665" cy="4426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Как устроен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компьютер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50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55576" y="1628800"/>
            <a:ext cx="5256584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Информация в ней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находится только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во время работы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компьютера.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4214818"/>
            <a:ext cx="2488930" cy="13961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ОЗУ</a:t>
            </a:r>
          </a:p>
          <a:p>
            <a:pPr algn="ctr">
              <a:defRPr/>
            </a:pPr>
            <a:r>
              <a:rPr lang="ru-RU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(оперативная память)</a:t>
            </a:r>
            <a:endParaRPr lang="ru-RU" sz="20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6113617" y="3777674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500" y="571480"/>
            <a:ext cx="4245665" cy="4426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Как устроен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компьютер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Группа 3"/>
          <p:cNvGrpSpPr>
            <a:grpSpLocks/>
          </p:cNvGrpSpPr>
          <p:nvPr/>
        </p:nvGrpSpPr>
        <p:grpSpPr bwMode="auto">
          <a:xfrm>
            <a:off x="214313" y="214313"/>
            <a:ext cx="8715375" cy="6429375"/>
            <a:chOff x="214282" y="214290"/>
            <a:chExt cx="8715436" cy="6429420"/>
          </a:xfrm>
        </p:grpSpPr>
        <p:sp>
          <p:nvSpPr>
            <p:cNvPr id="52" name="Скругленный прямоугольник 51">
              <a:hlinkClick r:id="rId4" action="ppaction://hlinksldjump"/>
            </p:cNvPr>
            <p:cNvSpPr/>
            <p:nvPr/>
          </p:nvSpPr>
          <p:spPr>
            <a:xfrm>
              <a:off x="428595" y="6000767"/>
              <a:ext cx="2643207" cy="357191"/>
            </a:xfrm>
            <a:prstGeom prst="roundRec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Продолжить игру</a:t>
              </a:r>
            </a:p>
          </p:txBody>
        </p:sp>
        <p:sp>
          <p:nvSpPr>
            <p:cNvPr id="53" name="Скругленный прямоугольник 52">
              <a:hlinkClick r:id="rId5" action="ppaction://hlinksldjump"/>
            </p:cNvPr>
            <p:cNvSpPr/>
            <p:nvPr/>
          </p:nvSpPr>
          <p:spPr>
            <a:xfrm>
              <a:off x="3214678" y="6000767"/>
              <a:ext cx="1857388" cy="3571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II </a:t>
              </a:r>
              <a:r>
                <a:rPr lang="ru-RU" sz="2000" b="1" dirty="0"/>
                <a:t>раунд </a:t>
              </a:r>
            </a:p>
          </p:txBody>
        </p:sp>
        <p:sp>
          <p:nvSpPr>
            <p:cNvPr id="54" name="Багетная рамка 53"/>
            <p:cNvSpPr/>
            <p:nvPr/>
          </p:nvSpPr>
          <p:spPr>
            <a:xfrm>
              <a:off x="7459683" y="571479"/>
              <a:ext cx="1000132" cy="928695"/>
            </a:xfrm>
            <a:prstGeom prst="bevel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Прямоугольник 54">
              <a:hlinkClick r:id="rId6" action="ppaction://hlinksldjump"/>
            </p:cNvPr>
            <p:cNvSpPr/>
            <p:nvPr/>
          </p:nvSpPr>
          <p:spPr>
            <a:xfrm>
              <a:off x="7500958" y="642918"/>
              <a:ext cx="928459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r>
                <a:rPr 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0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gradFill>
              <a:gsLst>
                <a:gs pos="0">
                  <a:srgbClr val="000066"/>
                </a:gs>
                <a:gs pos="60000">
                  <a:schemeClr val="tx1"/>
                </a:gs>
                <a:gs pos="100000">
                  <a:srgbClr val="000066"/>
                </a:gs>
                <a:gs pos="100000">
                  <a:schemeClr val="tx1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3" name="Группа 11"/>
            <p:cNvGrpSpPr/>
            <p:nvPr/>
          </p:nvGrpSpPr>
          <p:grpSpPr>
            <a:xfrm>
              <a:off x="642910" y="357166"/>
              <a:ext cx="5572164" cy="5572164"/>
              <a:chOff x="642910" y="357166"/>
              <a:chExt cx="5572164" cy="5572164"/>
            </a:xfrm>
            <a:gradFill>
              <a:gsLst>
                <a:gs pos="0">
                  <a:schemeClr val="tx1"/>
                </a:gs>
                <a:gs pos="60000">
                  <a:srgbClr val="003399"/>
                </a:gs>
                <a:gs pos="100000">
                  <a:srgbClr val="000066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Овал 9"/>
              <p:cNvSpPr/>
              <p:nvPr/>
            </p:nvSpPr>
            <p:spPr>
              <a:xfrm>
                <a:off x="642910" y="357166"/>
                <a:ext cx="5572164" cy="5572164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857224" y="548810"/>
                <a:ext cx="5143536" cy="5143536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58" name="4-конечная звезда 57"/>
            <p:cNvSpPr/>
            <p:nvPr/>
          </p:nvSpPr>
          <p:spPr>
            <a:xfrm>
              <a:off x="6500826" y="714356"/>
              <a:ext cx="142876" cy="214314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4-конечная звезда 58"/>
            <p:cNvSpPr/>
            <p:nvPr/>
          </p:nvSpPr>
          <p:spPr>
            <a:xfrm>
              <a:off x="7143768" y="1214422"/>
              <a:ext cx="285752" cy="42862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4-конечная звезда 59"/>
            <p:cNvSpPr/>
            <p:nvPr/>
          </p:nvSpPr>
          <p:spPr>
            <a:xfrm>
              <a:off x="8286776" y="2571744"/>
              <a:ext cx="428628" cy="785818"/>
            </a:xfrm>
            <a:prstGeom prst="star4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Полилиния 60"/>
            <p:cNvSpPr/>
            <p:nvPr/>
          </p:nvSpPr>
          <p:spPr bwMode="auto">
            <a:xfrm rot="19275439">
              <a:off x="1038200" y="2798758"/>
              <a:ext cx="463553" cy="301627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" name="Полилиния 61"/>
            <p:cNvSpPr/>
            <p:nvPr/>
          </p:nvSpPr>
          <p:spPr bwMode="auto">
            <a:xfrm rot="1394041">
              <a:off x="1825605" y="1938327"/>
              <a:ext cx="317502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Полилиния 62"/>
            <p:cNvSpPr/>
            <p:nvPr/>
          </p:nvSpPr>
          <p:spPr bwMode="auto">
            <a:xfrm rot="15154483">
              <a:off x="1438253" y="4021142"/>
              <a:ext cx="466728" cy="38735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Полилиния 63"/>
            <p:cNvSpPr/>
            <p:nvPr/>
          </p:nvSpPr>
          <p:spPr bwMode="auto">
            <a:xfrm rot="16898388">
              <a:off x="2042301" y="3042441"/>
              <a:ext cx="468315" cy="26035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Полилиния 64"/>
            <p:cNvSpPr/>
            <p:nvPr/>
          </p:nvSpPr>
          <p:spPr bwMode="auto">
            <a:xfrm rot="7884008">
              <a:off x="2588405" y="1229503"/>
              <a:ext cx="317502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Полилиния 65"/>
            <p:cNvSpPr/>
            <p:nvPr/>
          </p:nvSpPr>
          <p:spPr bwMode="auto">
            <a:xfrm rot="7469707">
              <a:off x="3367872" y="4949042"/>
              <a:ext cx="354015" cy="34290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 bwMode="auto">
            <a:xfrm rot="19744319">
              <a:off x="2454260" y="4997460"/>
              <a:ext cx="317502" cy="188914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 bwMode="auto">
            <a:xfrm rot="19744319">
              <a:off x="2759062" y="3762377"/>
              <a:ext cx="317502" cy="67310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Полилиния 68"/>
            <p:cNvSpPr/>
            <p:nvPr/>
          </p:nvSpPr>
          <p:spPr bwMode="auto">
            <a:xfrm rot="19744319">
              <a:off x="3508367" y="604818"/>
              <a:ext cx="317502" cy="67310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57475" y="3286122"/>
              <a:ext cx="5572164" cy="1938992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+mn-cs"/>
                </a:rPr>
                <a:t>СВОЯ</a:t>
              </a:r>
            </a:p>
          </p:txBody>
        </p:sp>
        <p:sp>
          <p:nvSpPr>
            <p:cNvPr id="71" name="4-конечная звезда 70"/>
            <p:cNvSpPr/>
            <p:nvPr/>
          </p:nvSpPr>
          <p:spPr>
            <a:xfrm>
              <a:off x="7072330" y="500042"/>
              <a:ext cx="142876" cy="214314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7929586" y="714356"/>
              <a:ext cx="214314" cy="357190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8429652" y="428604"/>
              <a:ext cx="214314" cy="357190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4" name="4-конечная звезда 73"/>
            <p:cNvSpPr/>
            <p:nvPr/>
          </p:nvSpPr>
          <p:spPr>
            <a:xfrm>
              <a:off x="8286776" y="1500174"/>
              <a:ext cx="285752" cy="500066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5" name="4-конечная звезда 74"/>
            <p:cNvSpPr/>
            <p:nvPr/>
          </p:nvSpPr>
          <p:spPr>
            <a:xfrm>
              <a:off x="7500958" y="2285992"/>
              <a:ext cx="285752" cy="500066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6" name="Пятно 1 75"/>
            <p:cNvSpPr/>
            <p:nvPr/>
          </p:nvSpPr>
          <p:spPr>
            <a:xfrm>
              <a:off x="500034" y="500042"/>
              <a:ext cx="142876" cy="71437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7" name="Пятно 1 76"/>
            <p:cNvSpPr/>
            <p:nvPr/>
          </p:nvSpPr>
          <p:spPr>
            <a:xfrm>
              <a:off x="1142975" y="500042"/>
              <a:ext cx="285752" cy="142876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8" name="Пятно 1 77"/>
            <p:cNvSpPr/>
            <p:nvPr/>
          </p:nvSpPr>
          <p:spPr>
            <a:xfrm>
              <a:off x="714347" y="714355"/>
              <a:ext cx="285752" cy="21431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9" name="Пятно 1 78"/>
            <p:cNvSpPr/>
            <p:nvPr/>
          </p:nvSpPr>
          <p:spPr>
            <a:xfrm>
              <a:off x="428595" y="1214422"/>
              <a:ext cx="285752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0" name="Пятно 1 79"/>
            <p:cNvSpPr/>
            <p:nvPr/>
          </p:nvSpPr>
          <p:spPr>
            <a:xfrm>
              <a:off x="1643042" y="357166"/>
              <a:ext cx="285752" cy="142876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1" name="Пятно 1 80"/>
            <p:cNvSpPr/>
            <p:nvPr/>
          </p:nvSpPr>
          <p:spPr>
            <a:xfrm>
              <a:off x="214282" y="1785926"/>
              <a:ext cx="500065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4342" name="Группа 39"/>
          <p:cNvGrpSpPr>
            <a:grpSpLocks/>
          </p:cNvGrpSpPr>
          <p:nvPr/>
        </p:nvGrpSpPr>
        <p:grpSpPr bwMode="auto">
          <a:xfrm>
            <a:off x="4643438" y="3929063"/>
            <a:ext cx="3486150" cy="2344737"/>
            <a:chOff x="3833236" y="2510784"/>
            <a:chExt cx="3486423" cy="234500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429124" y="3286124"/>
              <a:ext cx="2890535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игра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833236" y="2510784"/>
              <a:ext cx="869148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_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2558856" y="1428736"/>
            <a:ext cx="478528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II </a:t>
            </a:r>
            <a:r>
              <a:rPr lang="ru-RU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раунд 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715125" y="2786063"/>
          <a:ext cx="15001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Формула" r:id="rId7" imgW="762043" imgH="438102" progId="Equation.3">
                  <p:embed/>
                </p:oleObj>
              </mc:Choice>
              <mc:Fallback>
                <p:oleObj name="Формула" r:id="rId7" imgW="762043" imgH="438102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30000" contrast="-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786063"/>
                        <a:ext cx="1500188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57188" y="5143500"/>
          <a:ext cx="9286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Формула" r:id="rId9" imgW="409500" imgH="457267" progId="Equation.3">
                  <p:embed/>
                </p:oleObj>
              </mc:Choice>
              <mc:Fallback>
                <p:oleObj name="Формула" r:id="rId9" imgW="409500" imgH="457267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143500"/>
                        <a:ext cx="928687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429250" y="428625"/>
          <a:ext cx="6429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Формула" r:id="rId11" imgW="400052" imgH="190573" progId="Equation.3">
                  <p:embed/>
                </p:oleObj>
              </mc:Choice>
              <mc:Fallback>
                <p:oleObj name="Формула" r:id="rId11" imgW="400052" imgH="190573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28625"/>
                        <a:ext cx="64293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">
    <p:sndAc>
      <p:stSnd>
        <p:snd r:embed="rId3" name="Начало раунд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26432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тур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2857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000364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4000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143372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5143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5286380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6286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6429388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7429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500958" y="249170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857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3000364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000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143372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5143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5286380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21" name="Багетная рамка 20"/>
          <p:cNvSpPr/>
          <p:nvPr/>
        </p:nvSpPr>
        <p:spPr>
          <a:xfrm>
            <a:off x="6286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6429388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7429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7524328" y="328379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26" name="Багетная рамка 25"/>
          <p:cNvSpPr/>
          <p:nvPr/>
        </p:nvSpPr>
        <p:spPr>
          <a:xfrm>
            <a:off x="2857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>
            <a:off x="3000364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4000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hlinkClick r:id="rId14" action="ppaction://hlinksldjump"/>
          </p:cNvPr>
          <p:cNvSpPr/>
          <p:nvPr/>
        </p:nvSpPr>
        <p:spPr>
          <a:xfrm>
            <a:off x="4143372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5143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hlinkClick r:id="rId15" action="ppaction://hlinksldjump"/>
          </p:cNvPr>
          <p:cNvSpPr/>
          <p:nvPr/>
        </p:nvSpPr>
        <p:spPr>
          <a:xfrm>
            <a:off x="5286380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32" name="Багетная рамка 31"/>
          <p:cNvSpPr/>
          <p:nvPr/>
        </p:nvSpPr>
        <p:spPr>
          <a:xfrm>
            <a:off x="6286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hlinkClick r:id="rId16" action="ppaction://hlinksldjump"/>
          </p:cNvPr>
          <p:cNvSpPr/>
          <p:nvPr/>
        </p:nvSpPr>
        <p:spPr>
          <a:xfrm>
            <a:off x="6429388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34" name="Багетная рамка 33"/>
          <p:cNvSpPr/>
          <p:nvPr/>
        </p:nvSpPr>
        <p:spPr>
          <a:xfrm>
            <a:off x="7429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hlinkClick r:id="rId17" action="ppaction://hlinksldjump"/>
          </p:cNvPr>
          <p:cNvSpPr/>
          <p:nvPr/>
        </p:nvSpPr>
        <p:spPr>
          <a:xfrm>
            <a:off x="7525219" y="4075884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37" name="Багетная рамка 36"/>
          <p:cNvSpPr/>
          <p:nvPr/>
        </p:nvSpPr>
        <p:spPr>
          <a:xfrm>
            <a:off x="2857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hlinkClick r:id="rId18" action="ppaction://hlinksldjump"/>
          </p:cNvPr>
          <p:cNvSpPr/>
          <p:nvPr/>
        </p:nvSpPr>
        <p:spPr>
          <a:xfrm>
            <a:off x="3000364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39" name="Багетная рамка 38"/>
          <p:cNvSpPr/>
          <p:nvPr/>
        </p:nvSpPr>
        <p:spPr>
          <a:xfrm>
            <a:off x="4000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hlinkClick r:id="rId19" action="ppaction://hlinksldjump"/>
          </p:cNvPr>
          <p:cNvSpPr/>
          <p:nvPr/>
        </p:nvSpPr>
        <p:spPr>
          <a:xfrm>
            <a:off x="4143372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41" name="Багетная рамка 40"/>
          <p:cNvSpPr/>
          <p:nvPr/>
        </p:nvSpPr>
        <p:spPr>
          <a:xfrm>
            <a:off x="5143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hlinkClick r:id="rId20" action="ppaction://hlinksldjump"/>
          </p:cNvPr>
          <p:cNvSpPr/>
          <p:nvPr/>
        </p:nvSpPr>
        <p:spPr>
          <a:xfrm>
            <a:off x="5286380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43" name="Багетная рамка 42"/>
          <p:cNvSpPr/>
          <p:nvPr/>
        </p:nvSpPr>
        <p:spPr>
          <a:xfrm>
            <a:off x="6286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hlinkClick r:id="rId21" action="ppaction://hlinksldjump"/>
          </p:cNvPr>
          <p:cNvSpPr/>
          <p:nvPr/>
        </p:nvSpPr>
        <p:spPr>
          <a:xfrm>
            <a:off x="6429388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45" name="Багетная рамка 44"/>
          <p:cNvSpPr/>
          <p:nvPr/>
        </p:nvSpPr>
        <p:spPr>
          <a:xfrm>
            <a:off x="7429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hlinkClick r:id="rId22" action="ppaction://hlinksldjump"/>
          </p:cNvPr>
          <p:cNvSpPr/>
          <p:nvPr/>
        </p:nvSpPr>
        <p:spPr>
          <a:xfrm>
            <a:off x="7525219" y="486797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47" name="Багетная рамка 46"/>
          <p:cNvSpPr/>
          <p:nvPr/>
        </p:nvSpPr>
        <p:spPr>
          <a:xfrm>
            <a:off x="642910" y="2428820"/>
            <a:ext cx="2214578" cy="785818"/>
          </a:xfrm>
          <a:prstGeom prst="bevel">
            <a:avLst>
              <a:gd name="adj" fmla="val 174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Графический редактор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642910" y="3211788"/>
            <a:ext cx="2214578" cy="785818"/>
          </a:xfrm>
          <a:prstGeom prst="bevel">
            <a:avLst>
              <a:gd name="adj" fmla="val 157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Клавиатура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642910" y="4006545"/>
            <a:ext cx="2214578" cy="785818"/>
          </a:xfrm>
          <a:prstGeom prst="bevel">
            <a:avLst>
              <a:gd name="adj" fmla="val 157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Компьютерное окно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642910" y="4803422"/>
            <a:ext cx="2214578" cy="785818"/>
          </a:xfrm>
          <a:prstGeom prst="bevel">
            <a:avLst>
              <a:gd name="adj" fmla="val 20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Текстовый редактор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7935" name="Группа 61"/>
          <p:cNvGrpSpPr>
            <a:grpSpLocks/>
          </p:cNvGrpSpPr>
          <p:nvPr/>
        </p:nvGrpSpPr>
        <p:grpSpPr bwMode="auto">
          <a:xfrm>
            <a:off x="500063" y="428625"/>
            <a:ext cx="3311525" cy="1803400"/>
            <a:chOff x="580375" y="463550"/>
            <a:chExt cx="3312914" cy="1802746"/>
          </a:xfrm>
        </p:grpSpPr>
        <p:grpSp>
          <p:nvGrpSpPr>
            <p:cNvPr id="37939" name="Группа 17"/>
            <p:cNvGrpSpPr>
              <a:grpSpLocks/>
            </p:cNvGrpSpPr>
            <p:nvPr/>
          </p:nvGrpSpPr>
          <p:grpSpPr bwMode="auto">
            <a:xfrm>
              <a:off x="580375" y="463550"/>
              <a:ext cx="3312914" cy="1802746"/>
              <a:chOff x="463965" y="500042"/>
              <a:chExt cx="3733800" cy="2309813"/>
            </a:xfrm>
          </p:grpSpPr>
          <p:pic>
            <p:nvPicPr>
              <p:cNvPr id="37941" name="Picture 3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63965" y="571480"/>
                <a:ext cx="3733800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Полилиния 55"/>
              <p:cNvSpPr/>
              <p:nvPr/>
            </p:nvSpPr>
            <p:spPr>
              <a:xfrm rot="20199931">
                <a:off x="863119" y="1329623"/>
                <a:ext cx="273860" cy="2704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6956314">
                <a:off x="1240624" y="1786343"/>
                <a:ext cx="406657" cy="2130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2479182">
                <a:off x="2812357" y="1154760"/>
                <a:ext cx="406314" cy="21349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4293788">
                <a:off x="3232474" y="625736"/>
                <a:ext cx="292793" cy="2488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42910" y="500042"/>
                <a:ext cx="2351926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n-lt"/>
                    <a:cs typeface="+mn-cs"/>
                  </a:rPr>
                  <a:t>СВОЯ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643042" y="1357298"/>
                <a:ext cx="1999265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cs typeface="+mn-cs"/>
                  </a:rPr>
                  <a:t>игра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1179552" y="703878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_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2" name="Прямоугольник 61">
            <a:hlinkClick r:id="rId24" action="ppaction://hlinksldjump"/>
          </p:cNvPr>
          <p:cNvSpPr/>
          <p:nvPr/>
        </p:nvSpPr>
        <p:spPr>
          <a:xfrm>
            <a:off x="2921690" y="5653216"/>
            <a:ext cx="303836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218A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ФИНАЛ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286248" y="642918"/>
            <a:ext cx="27081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II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РАУНД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7533207" y="461670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2925" y="491823"/>
            <a:ext cx="250033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Paint </a:t>
            </a:r>
            <a:endParaRPr lang="en-US" sz="2400" b="1" i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65554" name="Text Box 22"/>
          <p:cNvSpPr txBox="1">
            <a:spLocks noChangeArrowheads="1"/>
          </p:cNvSpPr>
          <p:nvPr/>
        </p:nvSpPr>
        <p:spPr bwMode="auto">
          <a:xfrm>
            <a:off x="857224" y="1928802"/>
            <a:ext cx="7000909" cy="13280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latin typeface="Georgia" pitchFamily="18" charset="0"/>
              </a:rPr>
              <a:t>Каким инструментом редактирования рисунка можно убрать фрагмент изображения?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1" name="Нижний колонтитул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72199" y="4500571"/>
            <a:ext cx="2214578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Ластик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grpSp>
        <p:nvGrpSpPr>
          <p:cNvPr id="15" name="Группа 55"/>
          <p:cNvGrpSpPr/>
          <p:nvPr/>
        </p:nvGrpSpPr>
        <p:grpSpPr>
          <a:xfrm>
            <a:off x="6048313" y="374358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7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51" name="Багетная рамка 50"/>
          <p:cNvSpPr/>
          <p:nvPr/>
        </p:nvSpPr>
        <p:spPr>
          <a:xfrm>
            <a:off x="7572396" y="357166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072199" y="4500571"/>
            <a:ext cx="2214578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Палитра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grpSp>
        <p:nvGrpSpPr>
          <p:cNvPr id="15" name="Группа 55"/>
          <p:cNvGrpSpPr/>
          <p:nvPr/>
        </p:nvGrpSpPr>
        <p:grpSpPr>
          <a:xfrm>
            <a:off x="6036480" y="3660473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58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59" name="Нижний колонтитул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42925" y="491823"/>
            <a:ext cx="250033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Paint </a:t>
            </a:r>
            <a:endParaRPr lang="en-US" sz="2400" b="1" i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403648" y="1412776"/>
            <a:ext cx="5965043" cy="13280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400" b="1">
                <a:latin typeface="Georgia" pitchFamily="18" charset="0"/>
              </a:defRPr>
            </a:lvl1pPr>
          </a:lstStyle>
          <a:p>
            <a:r>
              <a:rPr lang="ru-RU" sz="3600" dirty="0"/>
              <a:t>Набор цветов для изображения</a:t>
            </a:r>
          </a:p>
        </p:txBody>
      </p:sp>
      <p:pic>
        <p:nvPicPr>
          <p:cNvPr id="24578" name="Picture 2" descr="C:\Users\xxx\Desktop\paint_brush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70" y="2852936"/>
            <a:ext cx="1995085" cy="274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48" name="Багетная рамка 47"/>
          <p:cNvSpPr/>
          <p:nvPr/>
        </p:nvSpPr>
        <p:spPr>
          <a:xfrm>
            <a:off x="7786710" y="284127"/>
            <a:ext cx="1071570" cy="858857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572132" y="4929198"/>
            <a:ext cx="2705525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1В, 2Б, 3Г, 4А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5" name="Группа 56"/>
          <p:cNvGrpSpPr/>
          <p:nvPr/>
        </p:nvGrpSpPr>
        <p:grpSpPr>
          <a:xfrm>
            <a:off x="5464975" y="3571876"/>
            <a:ext cx="2857520" cy="2378600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6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64" name="Нижний колонтитул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2" y="1095453"/>
            <a:ext cx="6834210" cy="7619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</a:rPr>
              <a:t>Соотнеси картинки и названия инструментов</a:t>
            </a:r>
          </a:p>
        </p:txBody>
      </p:sp>
      <p:pic>
        <p:nvPicPr>
          <p:cNvPr id="65" name="Рисунок 9" descr="Ласт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57364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Рисунок 10" descr="Залив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649526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Рисунок 11" descr="Выбор цвет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476614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21" descr="Многоугольни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51" y="4305289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500034" y="1928802"/>
            <a:ext cx="503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500034" y="3571876"/>
            <a:ext cx="503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500034" y="4357694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1928794" y="1928802"/>
            <a:ext cx="4608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А.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Многоугольник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1928794" y="2643182"/>
            <a:ext cx="2447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Б.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Заливка</a:t>
            </a: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2000232" y="3500438"/>
            <a:ext cx="2447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В.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Ластик</a:t>
            </a: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000232" y="4286256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Г.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Выбор цвета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Paint </a:t>
            </a:r>
            <a:endParaRPr lang="en-US" sz="2400" b="1" i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0034" y="2714620"/>
            <a:ext cx="503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7500958" y="500042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Кот в мешке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4776270"/>
            <a:ext cx="2000264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Монитор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157316" y="3742595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500063" y="1000124"/>
            <a:ext cx="6143625" cy="25008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Устройство, </a:t>
            </a:r>
            <a:r>
              <a:rPr lang="ru-RU" sz="2800" b="1" i="1" dirty="0" smtClean="0">
                <a:latin typeface="Georgia" pitchFamily="18" charset="0"/>
              </a:rPr>
              <a:t>предназначенное </a:t>
            </a:r>
            <a:r>
              <a:rPr lang="ru-RU" sz="2800" b="1" i="1" dirty="0">
                <a:latin typeface="Georgia" pitchFamily="18" charset="0"/>
              </a:rPr>
              <a:t>для вывода на экран текстовой и графической </a:t>
            </a:r>
            <a:r>
              <a:rPr lang="ru-RU" sz="2800" b="1" i="1" dirty="0" smtClean="0">
                <a:latin typeface="Georgia" pitchFamily="18" charset="0"/>
              </a:rPr>
              <a:t>информации</a:t>
            </a:r>
            <a:endParaRPr lang="ru-RU" sz="2800" b="1" i="1" dirty="0">
              <a:latin typeface="Georgia" pitchFamily="18" charset="0"/>
            </a:endParaRPr>
          </a:p>
        </p:txBody>
      </p:sp>
      <p:grpSp>
        <p:nvGrpSpPr>
          <p:cNvPr id="3" name="Группа 47"/>
          <p:cNvGrpSpPr>
            <a:grpSpLocks/>
          </p:cNvGrpSpPr>
          <p:nvPr/>
        </p:nvGrpSpPr>
        <p:grpSpPr bwMode="auto">
          <a:xfrm>
            <a:off x="188913" y="116632"/>
            <a:ext cx="8703567" cy="6539756"/>
            <a:chOff x="214313" y="214312"/>
            <a:chExt cx="8715376" cy="6429366"/>
          </a:xfrm>
        </p:grpSpPr>
        <p:grpSp>
          <p:nvGrpSpPr>
            <p:cNvPr id="15381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27" name="Скругленный прямоугольник 26">
                <a:hlinkClick r:id="rId8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28" name="Скругленный прямоугольник 27">
                <a:hlinkClick r:id="rId5" action="ppaction://hlinksldjump"/>
              </p:cNvPr>
              <p:cNvSpPr/>
              <p:nvPr/>
            </p:nvSpPr>
            <p:spPr>
              <a:xfrm>
                <a:off x="3213903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29" name="Багетная рамка 28"/>
              <p:cNvSpPr/>
              <p:nvPr/>
            </p:nvSpPr>
            <p:spPr>
              <a:xfrm>
                <a:off x="7459037" y="570695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0" name="Прямоугольник 29">
                <a:hlinkClick r:id="rId9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3" name="4-конечная звезда 32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 rot="19275439">
                <a:off x="1037800" y="2798618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rot="1394041">
                <a:off x="1825102" y="1938222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 bwMode="auto">
              <a:xfrm rot="15154483">
                <a:off x="1438426" y="4021142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 bwMode="auto">
              <a:xfrm rot="16898388">
                <a:off x="2042286" y="3042390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 rot="7884008">
                <a:off x="2589243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rot="7469707">
                <a:off x="3367153" y="4949114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 bwMode="auto">
              <a:xfrm rot="19744319">
                <a:off x="2454944" y="4996710"/>
                <a:ext cx="316496" cy="18997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 rot="19744319">
                <a:off x="2758843" y="3762639"/>
                <a:ext cx="318070" cy="67355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rot="19744319">
                <a:off x="3508355" y="605237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50" name="4-конечная звезда 49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4-конечная звезда 50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3" name="4-конечная звезда 52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4" name="4-конечная звезда 53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Пятно 1 54"/>
              <p:cNvSpPr/>
              <p:nvPr/>
            </p:nvSpPr>
            <p:spPr>
              <a:xfrm>
                <a:off x="499285" y="500042"/>
                <a:ext cx="143290" cy="7065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Пятно 1 55"/>
              <p:cNvSpPr/>
              <p:nvPr/>
            </p:nvSpPr>
            <p:spPr>
              <a:xfrm>
                <a:off x="1143299" y="500042"/>
                <a:ext cx="285003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Пятно 1 56"/>
              <p:cNvSpPr/>
              <p:nvPr/>
            </p:nvSpPr>
            <p:spPr>
              <a:xfrm>
                <a:off x="715006" y="713571"/>
                <a:ext cx="285003" cy="215100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8" name="Пятно 1 57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9" name="Пятно 1 58"/>
              <p:cNvSpPr/>
              <p:nvPr/>
            </p:nvSpPr>
            <p:spPr>
              <a:xfrm>
                <a:off x="1642448" y="357166"/>
                <a:ext cx="286578" cy="14287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0" name="Пятно 1 59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1" name="Формула" r:id="rId10" imgW="762043" imgH="438102" progId="Equation.3">
                    <p:embed/>
                  </p:oleObj>
                </mc:Choice>
                <mc:Fallback>
                  <p:oleObj name="Формула" r:id="rId10" imgW="762043" imgH="438102" progId="Equation.3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2" name="Формула" r:id="rId12" imgW="409500" imgH="457267" progId="Equation.3">
                    <p:embed/>
                  </p:oleObj>
                </mc:Choice>
                <mc:Fallback>
                  <p:oleObj name="Формула" r:id="rId12" imgW="409500" imgH="457267" progId="Equation.3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" name="Формула" r:id="rId14" imgW="400052" imgH="190573" progId="Equation.3">
                    <p:embed/>
                  </p:oleObj>
                </mc:Choice>
                <mc:Fallback>
                  <p:oleObj name="Формула" r:id="rId14" imgW="400052" imgH="190573" progId="Equation.3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ижний колонтитул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26432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тур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2857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000364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4000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143372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5143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5286380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6286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6429388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7429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572396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857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3000364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000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143372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5143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5286380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21" name="Багетная рамка 20"/>
          <p:cNvSpPr/>
          <p:nvPr/>
        </p:nvSpPr>
        <p:spPr>
          <a:xfrm>
            <a:off x="6286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6429388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7429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7572396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26" name="Багетная рамка 25"/>
          <p:cNvSpPr/>
          <p:nvPr/>
        </p:nvSpPr>
        <p:spPr>
          <a:xfrm>
            <a:off x="2857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>
            <a:off x="3000364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4000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hlinkClick r:id="rId14" action="ppaction://hlinksldjump"/>
          </p:cNvPr>
          <p:cNvSpPr/>
          <p:nvPr/>
        </p:nvSpPr>
        <p:spPr>
          <a:xfrm>
            <a:off x="4143372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5143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hlinkClick r:id="rId15" action="ppaction://hlinksldjump"/>
          </p:cNvPr>
          <p:cNvSpPr/>
          <p:nvPr/>
        </p:nvSpPr>
        <p:spPr>
          <a:xfrm>
            <a:off x="5286380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32" name="Багетная рамка 31"/>
          <p:cNvSpPr/>
          <p:nvPr/>
        </p:nvSpPr>
        <p:spPr>
          <a:xfrm>
            <a:off x="6286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hlinkClick r:id="rId16" action="ppaction://hlinksldjump"/>
          </p:cNvPr>
          <p:cNvSpPr/>
          <p:nvPr/>
        </p:nvSpPr>
        <p:spPr>
          <a:xfrm>
            <a:off x="6429388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34" name="Багетная рамка 33"/>
          <p:cNvSpPr/>
          <p:nvPr/>
        </p:nvSpPr>
        <p:spPr>
          <a:xfrm>
            <a:off x="7429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hlinkClick r:id="rId17" action="ppaction://hlinksldjump"/>
          </p:cNvPr>
          <p:cNvSpPr/>
          <p:nvPr/>
        </p:nvSpPr>
        <p:spPr>
          <a:xfrm>
            <a:off x="7572396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37" name="Багетная рамка 36"/>
          <p:cNvSpPr/>
          <p:nvPr/>
        </p:nvSpPr>
        <p:spPr>
          <a:xfrm>
            <a:off x="2857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hlinkClick r:id="rId18" action="ppaction://hlinksldjump"/>
          </p:cNvPr>
          <p:cNvSpPr/>
          <p:nvPr/>
        </p:nvSpPr>
        <p:spPr>
          <a:xfrm>
            <a:off x="3000364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39" name="Багетная рамка 38"/>
          <p:cNvSpPr/>
          <p:nvPr/>
        </p:nvSpPr>
        <p:spPr>
          <a:xfrm>
            <a:off x="4000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hlinkClick r:id="rId19" action="ppaction://hlinksldjump"/>
          </p:cNvPr>
          <p:cNvSpPr/>
          <p:nvPr/>
        </p:nvSpPr>
        <p:spPr>
          <a:xfrm>
            <a:off x="4143372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41" name="Багетная рамка 40"/>
          <p:cNvSpPr/>
          <p:nvPr/>
        </p:nvSpPr>
        <p:spPr>
          <a:xfrm>
            <a:off x="5143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hlinkClick r:id="rId20" action="ppaction://hlinksldjump"/>
          </p:cNvPr>
          <p:cNvSpPr/>
          <p:nvPr/>
        </p:nvSpPr>
        <p:spPr>
          <a:xfrm>
            <a:off x="5286380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43" name="Багетная рамка 42"/>
          <p:cNvSpPr/>
          <p:nvPr/>
        </p:nvSpPr>
        <p:spPr>
          <a:xfrm>
            <a:off x="6286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hlinkClick r:id="rId21" action="ppaction://hlinksldjump"/>
          </p:cNvPr>
          <p:cNvSpPr/>
          <p:nvPr/>
        </p:nvSpPr>
        <p:spPr>
          <a:xfrm>
            <a:off x="6429388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45" name="Багетная рамка 44"/>
          <p:cNvSpPr/>
          <p:nvPr/>
        </p:nvSpPr>
        <p:spPr>
          <a:xfrm>
            <a:off x="7429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hlinkClick r:id="rId22" action="ppaction://hlinksldjump"/>
          </p:cNvPr>
          <p:cNvSpPr/>
          <p:nvPr/>
        </p:nvSpPr>
        <p:spPr>
          <a:xfrm>
            <a:off x="7572396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47" name="Багетная рамка 46"/>
          <p:cNvSpPr/>
          <p:nvPr/>
        </p:nvSpPr>
        <p:spPr>
          <a:xfrm>
            <a:off x="642910" y="2285992"/>
            <a:ext cx="2214578" cy="785818"/>
          </a:xfrm>
          <a:prstGeom prst="bevel">
            <a:avLst>
              <a:gd name="adj" fmla="val 174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ребусы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642910" y="3095248"/>
            <a:ext cx="2214578" cy="785818"/>
          </a:xfrm>
          <a:prstGeom prst="bevel">
            <a:avLst>
              <a:gd name="adj" fmla="val 206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информатики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642910" y="3899540"/>
            <a:ext cx="2214578" cy="785818"/>
          </a:xfrm>
          <a:prstGeom prst="bevel">
            <a:avLst>
              <a:gd name="adj" fmla="val 157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Рабочий стол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642910" y="4691074"/>
            <a:ext cx="2214578" cy="785818"/>
          </a:xfrm>
          <a:prstGeom prst="bevel">
            <a:avLst>
              <a:gd name="adj" fmla="val 20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устроен компьютер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8719" name="Группа 61"/>
          <p:cNvGrpSpPr>
            <a:grpSpLocks/>
          </p:cNvGrpSpPr>
          <p:nvPr/>
        </p:nvGrpSpPr>
        <p:grpSpPr bwMode="auto">
          <a:xfrm>
            <a:off x="500063" y="428625"/>
            <a:ext cx="3311525" cy="1803400"/>
            <a:chOff x="580375" y="463550"/>
            <a:chExt cx="3312914" cy="1802746"/>
          </a:xfrm>
        </p:grpSpPr>
        <p:grpSp>
          <p:nvGrpSpPr>
            <p:cNvPr id="28723" name="Группа 17"/>
            <p:cNvGrpSpPr>
              <a:grpSpLocks/>
            </p:cNvGrpSpPr>
            <p:nvPr/>
          </p:nvGrpSpPr>
          <p:grpSpPr bwMode="auto">
            <a:xfrm>
              <a:off x="580375" y="463550"/>
              <a:ext cx="3312914" cy="1802746"/>
              <a:chOff x="463965" y="500042"/>
              <a:chExt cx="3733800" cy="2309813"/>
            </a:xfrm>
          </p:grpSpPr>
          <p:pic>
            <p:nvPicPr>
              <p:cNvPr id="28725" name="Picture 3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63965" y="571480"/>
                <a:ext cx="3733800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Полилиния 55"/>
              <p:cNvSpPr/>
              <p:nvPr/>
            </p:nvSpPr>
            <p:spPr>
              <a:xfrm rot="20199931">
                <a:off x="863119" y="1329623"/>
                <a:ext cx="273860" cy="2704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6956314">
                <a:off x="1240624" y="1786343"/>
                <a:ext cx="406657" cy="2130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2479182">
                <a:off x="2812357" y="1154760"/>
                <a:ext cx="406314" cy="21349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4293788">
                <a:off x="3232474" y="625736"/>
                <a:ext cx="292793" cy="2488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42910" y="500042"/>
                <a:ext cx="2351926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n-lt"/>
                    <a:cs typeface="+mn-cs"/>
                  </a:rPr>
                  <a:t>СВОЯ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643042" y="1357298"/>
                <a:ext cx="1999265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cs typeface="+mn-cs"/>
                  </a:rPr>
                  <a:t>игра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1179552" y="703878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_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5458480" y="687855"/>
            <a:ext cx="25238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РАУНД</a:t>
            </a:r>
          </a:p>
        </p:txBody>
      </p:sp>
      <p:sp>
        <p:nvSpPr>
          <p:cNvPr id="64" name="Скругленный прямоугольник 63">
            <a:hlinkClick r:id="rId24" action="ppaction://hlinksldjump"/>
          </p:cNvPr>
          <p:cNvSpPr/>
          <p:nvPr/>
        </p:nvSpPr>
        <p:spPr>
          <a:xfrm>
            <a:off x="6539522" y="5661248"/>
            <a:ext cx="1779956" cy="6469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II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РАУНД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81439" y="1340768"/>
            <a:ext cx="7215188" cy="70867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Какое </a:t>
            </a:r>
            <a:r>
              <a:rPr lang="ru-RU" sz="2400" b="1" dirty="0"/>
              <a:t>действие произвели с рисунком?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7358082" y="428604"/>
            <a:ext cx="1325042" cy="777061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4365104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Отразили сверху вниз</a:t>
            </a:r>
          </a:p>
        </p:txBody>
      </p:sp>
      <p:grpSp>
        <p:nvGrpSpPr>
          <p:cNvPr id="8" name="Группа 35"/>
          <p:cNvGrpSpPr/>
          <p:nvPr/>
        </p:nvGrpSpPr>
        <p:grpSpPr>
          <a:xfrm>
            <a:off x="6084168" y="371695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9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2925" y="491823"/>
            <a:ext cx="250033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Paint </a:t>
            </a:r>
            <a:endParaRPr lang="en-US" sz="2400" b="1" i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439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8770">
              <a:spcAft>
                <a:spcPts val="0"/>
              </a:spcAft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а) Отразили сверху вниз	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mbria"/>
              <a:cs typeface="Times New Roman"/>
            </a:endParaRPr>
          </a:p>
          <a:p>
            <a:pPr marL="318770">
              <a:spcAft>
                <a:spcPts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б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) Наклонили		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mbria"/>
              <a:cs typeface="Times New Roman"/>
            </a:endParaRPr>
          </a:p>
          <a:p>
            <a:pPr marL="318770">
              <a:spcAft>
                <a:spcPts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)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Растянули</a:t>
            </a:r>
          </a:p>
          <a:p>
            <a:pPr marL="318770">
              <a:spcAft>
                <a:spcPts val="0"/>
              </a:spcAft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)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Отразили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mbria"/>
                <a:cs typeface="Times New Roman"/>
              </a:rPr>
              <a:t>слева направо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/>
              <a:ea typeface="Cambria"/>
              <a:cs typeface="Times New Roman"/>
            </a:endParaRPr>
          </a:p>
        </p:txBody>
      </p:sp>
      <p:pic>
        <p:nvPicPr>
          <p:cNvPr id="16426" name="Picture 42" descr="C:\Users\xxx\Desktop\Cartoon-Clipart-Free-22.g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7049" r="7940" b="7643"/>
          <a:stretch/>
        </p:blipFill>
        <p:spPr bwMode="auto">
          <a:xfrm>
            <a:off x="1043608" y="2471885"/>
            <a:ext cx="1361818" cy="13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" descr="C:\Users\xxx\Desktop\Cartoon-Clipart-Free-22.g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7049" r="7940" b="7643"/>
          <a:stretch/>
        </p:blipFill>
        <p:spPr bwMode="auto">
          <a:xfrm flipV="1">
            <a:off x="2922151" y="2582832"/>
            <a:ext cx="1361818" cy="13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428604"/>
            <a:ext cx="2643206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КЛАВИАТУРА</a:t>
            </a:r>
            <a:endParaRPr lang="ru-RU" sz="2400" b="1" dirty="0">
              <a:ln w="11430"/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8" y="4500570"/>
            <a:ext cx="1776831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Клава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6113957" y="3666253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4438" y="1384777"/>
            <a:ext cx="5760201" cy="22814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ysClr val="windowText" lastClr="000000"/>
                </a:solidFill>
                <a:latin typeface="Georgia" pitchFamily="18" charset="0"/>
              </a:rPr>
              <a:t>Как часто называют клавиатуру персонального компьютера?</a:t>
            </a:r>
            <a:endParaRPr lang="ru-RU" sz="3200" b="1" i="1" dirty="0">
              <a:ln w="11430">
                <a:noFill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42910" y="1428736"/>
            <a:ext cx="8001056" cy="173664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latin typeface="Georgia" pitchFamily="18" charset="0"/>
              </a:rPr>
              <a:t>Как называется совокупность клавиш, заменяющих команду меню?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5720" y="357166"/>
            <a:ext cx="2643206" cy="47672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КЛАВИАТУРА</a:t>
            </a:r>
            <a:endParaRPr lang="ru-RU" sz="2200" b="1" dirty="0">
              <a:ln w="11430"/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7467019" y="285728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44208" y="3743202"/>
            <a:ext cx="1776831" cy="10556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Горячие клавиши</a:t>
            </a:r>
            <a:endParaRPr lang="ru-RU" sz="2800" b="1" i="1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6" name="Группа 37"/>
          <p:cNvGrpSpPr/>
          <p:nvPr/>
        </p:nvGrpSpPr>
        <p:grpSpPr>
          <a:xfrm>
            <a:off x="6156176" y="342900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596" y="428604"/>
            <a:ext cx="2643206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КЛАВИАТУРА</a:t>
            </a:r>
            <a:endParaRPr lang="ru-RU" sz="2400" b="1" dirty="0">
              <a:ln w="11430"/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" name="Багетная рамка 37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4071942"/>
            <a:ext cx="1857389" cy="164307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Группа алфавитно-цифровых клавиш</a:t>
            </a:r>
            <a:endParaRPr lang="ru-RU" sz="2400" b="1" baseline="30000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42910" y="1643050"/>
            <a:ext cx="7429552" cy="1857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000" b="1" i="1" dirty="0" smtClean="0">
                <a:latin typeface="Georgia" pitchFamily="18" charset="0"/>
              </a:rPr>
              <a:t>Как называется самая большая группа клавиш на клавиатуре компьютера?</a:t>
            </a:r>
            <a:endParaRPr lang="ru-RU" sz="3000" b="1" i="1" dirty="0">
              <a:latin typeface="Georgia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084168" y="3847055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28604"/>
            <a:ext cx="2643206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КЛАВИАТУРА</a:t>
            </a:r>
            <a:endParaRPr lang="ru-RU" sz="2400" b="1" dirty="0">
              <a:ln w="11430"/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596" y="1500174"/>
            <a:ext cx="8143932" cy="200906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i="1" dirty="0" smtClean="0">
                <a:latin typeface="Georgia" pitchFamily="18" charset="0"/>
              </a:rPr>
              <a:t>Как называют набор из двенадцати клавиш, которые в зависимости от конкретной программы используются в различных целях?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4287877"/>
            <a:ext cx="214314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Функциональные клавиши</a:t>
            </a:r>
            <a:endParaRPr lang="ru-RU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6143636" y="37170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00063" y="1428750"/>
            <a:ext cx="7643812" cy="173664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latin typeface="Georgia" pitchFamily="18" charset="0"/>
              </a:rPr>
              <a:t>Какой вид набора с клавиатуры существует и очень приветствуется?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643206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КЛАВИАТУРА</a:t>
            </a:r>
            <a:endParaRPr lang="ru-RU" sz="2400" b="1" dirty="0">
              <a:ln w="11430"/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56176" y="4149080"/>
            <a:ext cx="1714494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Слепой</a:t>
            </a:r>
            <a:endParaRPr lang="ru-RU" sz="4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5902655" y="3426149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596" y="428604"/>
            <a:ext cx="2857520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КОМПЬЮТЕРНОЕ ОКНО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Багетная рамка 37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785813" y="2000250"/>
            <a:ext cx="6769100" cy="173664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 smtClean="0">
                <a:latin typeface="Georgia" pitchFamily="18" charset="0"/>
              </a:rPr>
              <a:t>Область экрана, в которой происходит работа с конкретной программой.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37577" y="4428423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Окно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082984" y="3869655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10238" y="1196752"/>
            <a:ext cx="6769100" cy="78319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i="1" dirty="0" smtClean="0">
                <a:latin typeface="Georgia" pitchFamily="18" charset="0"/>
              </a:rPr>
              <a:t>Укажите результаты редактирования текста, если нажата клавиша </a:t>
            </a:r>
            <a:r>
              <a:rPr lang="en-US" sz="2000" b="1" i="1" dirty="0" smtClean="0">
                <a:latin typeface="Georgia" pitchFamily="18" charset="0"/>
              </a:rPr>
              <a:t>ENTER</a:t>
            </a:r>
            <a:r>
              <a:rPr lang="ru-RU" sz="2000" b="1" i="1" dirty="0" smtClean="0">
                <a:latin typeface="Georgia" pitchFamily="18" charset="0"/>
              </a:rPr>
              <a:t>: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9967" y="571480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 в мешке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84010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105" name="Нижний колонтитул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2632" y="2060848"/>
            <a:ext cx="5734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Знание -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|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сила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7396" y="2876535"/>
            <a:ext cx="3454563" cy="175651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А) Знание – </a:t>
            </a:r>
          </a:p>
          <a:p>
            <a:r>
              <a:rPr lang="ru-RU" sz="2400" b="1" dirty="0" smtClean="0"/>
              <a:t>сила.</a:t>
            </a:r>
          </a:p>
          <a:p>
            <a:r>
              <a:rPr lang="ru-RU" sz="2400" b="1" dirty="0" smtClean="0"/>
              <a:t>Б</a:t>
            </a:r>
            <a:r>
              <a:rPr lang="ru-RU" sz="2400" b="1" dirty="0"/>
              <a:t>) Знание – </a:t>
            </a:r>
            <a:r>
              <a:rPr lang="ru-RU" sz="2400" b="1" dirty="0" smtClean="0"/>
              <a:t>ила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В) Знание </a:t>
            </a:r>
            <a:r>
              <a:rPr lang="ru-RU" sz="2400" b="1" dirty="0" smtClean="0"/>
              <a:t>–сила</a:t>
            </a:r>
            <a:r>
              <a:rPr lang="ru-RU" sz="2400" b="1" dirty="0"/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0883" y="4275509"/>
            <a:ext cx="1909068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 Знание – 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сила.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232409" y="3447919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grpSp>
        <p:nvGrpSpPr>
          <p:cNvPr id="19" name="Группа 47"/>
          <p:cNvGrpSpPr>
            <a:grpSpLocks/>
          </p:cNvGrpSpPr>
          <p:nvPr/>
        </p:nvGrpSpPr>
        <p:grpSpPr bwMode="auto">
          <a:xfrm>
            <a:off x="142085" y="188640"/>
            <a:ext cx="8822403" cy="6438921"/>
            <a:chOff x="214313" y="143614"/>
            <a:chExt cx="8715376" cy="6429366"/>
          </a:xfrm>
        </p:grpSpPr>
        <p:grpSp>
          <p:nvGrpSpPr>
            <p:cNvPr id="18499" name="Группа 51"/>
            <p:cNvGrpSpPr>
              <a:grpSpLocks/>
            </p:cNvGrpSpPr>
            <p:nvPr/>
          </p:nvGrpSpPr>
          <p:grpSpPr bwMode="auto">
            <a:xfrm>
              <a:off x="214313" y="143614"/>
              <a:ext cx="8715376" cy="6429366"/>
              <a:chOff x="214282" y="143591"/>
              <a:chExt cx="8715436" cy="6429420"/>
            </a:xfrm>
          </p:grpSpPr>
          <p:sp>
            <p:nvSpPr>
              <p:cNvPr id="72" name="Скругленный прямоугольник 71">
                <a:hlinkClick r:id="rId8" action="ppaction://hlinksldjump"/>
              </p:cNvPr>
              <p:cNvSpPr/>
              <p:nvPr/>
            </p:nvSpPr>
            <p:spPr>
              <a:xfrm>
                <a:off x="428428" y="5999936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73" name="Скругленный прямоугольник 72">
                <a:hlinkClick r:id="rId5" action="ppaction://hlinksldjump"/>
              </p:cNvPr>
              <p:cNvSpPr/>
              <p:nvPr/>
            </p:nvSpPr>
            <p:spPr>
              <a:xfrm>
                <a:off x="3213903" y="5999936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74" name="Багетная рамка 73"/>
              <p:cNvSpPr/>
              <p:nvPr/>
            </p:nvSpPr>
            <p:spPr>
              <a:xfrm>
                <a:off x="7459037" y="570649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5" name="Прямоугольник 74">
                <a:hlinkClick r:id="rId9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214282" y="143591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4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4" name="Овал 103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78" name="4-конечная звезда 77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9" name="4-конечная звезда 78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0" name="4-конечная звезда 79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9275439">
                <a:off x="1037800" y="2798573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1394041">
                <a:off x="1825102" y="1938177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15154483">
                <a:off x="1438426" y="4021095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 bwMode="auto">
              <a:xfrm rot="16898388">
                <a:off x="2042286" y="3042343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 rot="7884008">
                <a:off x="2589243" y="1229805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rot="7469707">
                <a:off x="3367153" y="4949068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 bwMode="auto">
              <a:xfrm rot="19744319">
                <a:off x="2454944" y="4996665"/>
                <a:ext cx="316496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 rot="19744319">
                <a:off x="2758843" y="3762593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rot="19744319">
                <a:off x="3508355" y="605190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92" name="4-конечная звезда 9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3" name="4-конечная звезда 9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4-конечная звезда 93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5" name="4-конечная звезда 94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6" name="4-конечная звезда 95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7" name="Пятно 1 96"/>
              <p:cNvSpPr/>
              <p:nvPr/>
            </p:nvSpPr>
            <p:spPr>
              <a:xfrm>
                <a:off x="499285" y="499996"/>
                <a:ext cx="143290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8" name="Пятно 1 97"/>
              <p:cNvSpPr/>
              <p:nvPr/>
            </p:nvSpPr>
            <p:spPr>
              <a:xfrm>
                <a:off x="1143299" y="499996"/>
                <a:ext cx="285003" cy="14287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9" name="Пятно 1 98"/>
              <p:cNvSpPr/>
              <p:nvPr/>
            </p:nvSpPr>
            <p:spPr>
              <a:xfrm>
                <a:off x="715006" y="713525"/>
                <a:ext cx="285003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0" name="Пятно 1 99"/>
              <p:cNvSpPr/>
              <p:nvPr/>
            </p:nvSpPr>
            <p:spPr>
              <a:xfrm>
                <a:off x="428428" y="1214376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1" name="Пятно 1 100"/>
              <p:cNvSpPr/>
              <p:nvPr/>
            </p:nvSpPr>
            <p:spPr>
              <a:xfrm>
                <a:off x="1642448" y="357120"/>
                <a:ext cx="286578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2" name="Пятно 1 101"/>
              <p:cNvSpPr/>
              <p:nvPr/>
            </p:nvSpPr>
            <p:spPr>
              <a:xfrm>
                <a:off x="214282" y="1785880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844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3" name="Формула" r:id="rId10" imgW="762043" imgH="438102" progId="Equation.3">
                    <p:embed/>
                  </p:oleObj>
                </mc:Choice>
                <mc:Fallback>
                  <p:oleObj name="Формула" r:id="rId10" imgW="762043" imgH="438102" progId="Equation.3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4" name="Формула" r:id="rId12" imgW="409500" imgH="457267" progId="Equation.3">
                    <p:embed/>
                  </p:oleObj>
                </mc:Choice>
                <mc:Fallback>
                  <p:oleObj name="Формула" r:id="rId12" imgW="409500" imgH="457267" progId="Equation.3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5" name="Формула" r:id="rId14" imgW="400052" imgH="190573" progId="Equation.3">
                    <p:embed/>
                  </p:oleObj>
                </mc:Choice>
                <mc:Fallback>
                  <p:oleObj name="Формула" r:id="rId14" imgW="400052" imgH="190573" progId="Equation.3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142976" y="1500174"/>
            <a:ext cx="6027738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 smtClean="0">
                <a:latin typeface="Georgia" pitchFamily="18" charset="0"/>
              </a:rPr>
              <a:t>Назовите элемент окна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714644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КОМПЬЮТЕРНОЕ ОКНО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4500570"/>
            <a:ext cx="2071702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Командные кнопки</a:t>
            </a:r>
            <a:endParaRPr lang="ru-RU" sz="20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5785799" y="37170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6"/>
          <a:srcRect l="56003" t="73242" r="31369" b="21875"/>
          <a:stretch>
            <a:fillRect/>
          </a:stretch>
        </p:blipFill>
        <p:spPr bwMode="auto">
          <a:xfrm>
            <a:off x="1142976" y="2357430"/>
            <a:ext cx="39433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/>
          <a:srcRect l="30747" t="73242" r="60468" b="21875"/>
          <a:stretch>
            <a:fillRect/>
          </a:stretch>
        </p:blipFill>
        <p:spPr bwMode="auto">
          <a:xfrm>
            <a:off x="1285852" y="3429000"/>
            <a:ext cx="34290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42938" y="1428750"/>
            <a:ext cx="3143244" cy="57888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800" b="1" i="1" dirty="0" smtClean="0">
                <a:latin typeface="Georgia" pitchFamily="18" charset="0"/>
              </a:rPr>
              <a:t>Элемент окна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КОМПЬЮТЕРНОЕ ОКНО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1977" y="4551017"/>
            <a:ext cx="2357454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Раскрывающийся список</a:t>
            </a:r>
            <a:endParaRPr lang="ru-RU" sz="20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5731977" y="3769895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6"/>
          <a:srcRect l="32943" t="41016" r="57174" b="56054"/>
          <a:stretch>
            <a:fillRect/>
          </a:stretch>
        </p:blipFill>
        <p:spPr bwMode="auto">
          <a:xfrm>
            <a:off x="500034" y="2357430"/>
            <a:ext cx="68580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>
            <a:stCxn id="95242" idx="3"/>
          </p:cNvCxnSpPr>
          <p:nvPr/>
        </p:nvCxnSpPr>
        <p:spPr>
          <a:xfrm>
            <a:off x="3786182" y="1718191"/>
            <a:ext cx="3071834" cy="1139305"/>
          </a:xfrm>
          <a:prstGeom prst="straightConnector1">
            <a:avLst/>
          </a:prstGeom>
          <a:ln cap="flat">
            <a:headEnd type="none" w="med" len="med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5039" y="428604"/>
            <a:ext cx="2857519" cy="501848"/>
          </a:xfrm>
          <a:prstGeom prst="roundRect">
            <a:avLst>
              <a:gd name="adj" fmla="val 1396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ребусы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0192" y="5042061"/>
            <a:ext cx="208967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курсор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Группа 33"/>
          <p:cNvGrpSpPr/>
          <p:nvPr/>
        </p:nvGrpSpPr>
        <p:grpSpPr>
          <a:xfrm>
            <a:off x="6202021" y="3995637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4817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981"/>
            <a:ext cx="6348412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286116" y="857232"/>
            <a:ext cx="3214684" cy="852964"/>
          </a:xfrm>
          <a:prstGeom prst="roundRect">
            <a:avLst>
              <a:gd name="adj" fmla="val 2395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i="1" dirty="0" smtClean="0">
                <a:latin typeface="Georgia" pitchFamily="18" charset="0"/>
              </a:rPr>
              <a:t>Элемент окна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57166"/>
            <a:ext cx="2571768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КОМПЬЮТЕРНОЕ ОКНО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0826" y="4500570"/>
            <a:ext cx="214314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Вкладки 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5"/>
          <a:srcRect l="30198" t="12695" r="44514" b="66992"/>
          <a:stretch>
            <a:fillRect/>
          </a:stretch>
        </p:blipFill>
        <p:spPr bwMode="auto">
          <a:xfrm>
            <a:off x="510239" y="2000240"/>
            <a:ext cx="60109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>
            <a:stCxn id="97290" idx="2"/>
          </p:cNvCxnSpPr>
          <p:nvPr/>
        </p:nvCxnSpPr>
        <p:spPr>
          <a:xfrm rot="5400000">
            <a:off x="2730319" y="551481"/>
            <a:ext cx="1004424" cy="3321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7290" idx="2"/>
          </p:cNvCxnSpPr>
          <p:nvPr/>
        </p:nvCxnSpPr>
        <p:spPr>
          <a:xfrm rot="5400000">
            <a:off x="3266104" y="1158704"/>
            <a:ext cx="1075862" cy="2178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0"/>
          <p:cNvGrpSpPr/>
          <p:nvPr/>
        </p:nvGrpSpPr>
        <p:grpSpPr>
          <a:xfrm>
            <a:off x="6429388" y="38116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400" y="357166"/>
            <a:ext cx="2714644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ТЕКСТОВЫЙ РЕДАКТОР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714488"/>
            <a:ext cx="7631579" cy="132802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Если при наборе текста все буквы </a:t>
            </a:r>
            <a:r>
              <a:rPr lang="en-US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отображаются прописными, </a:t>
            </a:r>
            <a:r>
              <a:rPr lang="en-US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то это означает, что нажата клавиша …</a:t>
            </a:r>
            <a:endParaRPr lang="ru-RU" sz="2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4149080"/>
            <a:ext cx="2357454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Caps Lock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5671030" y="346020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ТЕКСТОВЫЙ РЕДАКТОР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628800"/>
            <a:ext cx="7900281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Что получится из исходного слова после нажатия указанных клавиш?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4572008"/>
            <a:ext cx="2000264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стих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225825" y="38831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000372"/>
            <a:ext cx="9286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3000372"/>
            <a:ext cx="9286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|</a:t>
            </a:r>
            <a:endParaRPr lang="ru-RU" sz="4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3000372"/>
            <a:ext cx="9286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000372"/>
            <a:ext cx="9286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000372"/>
            <a:ext cx="9286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3000372"/>
            <a:ext cx="9286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22" name="Багетная рамка 21"/>
          <p:cNvSpPr/>
          <p:nvPr/>
        </p:nvSpPr>
        <p:spPr>
          <a:xfrm>
            <a:off x="714348" y="4214818"/>
            <a:ext cx="714380" cy="571504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BS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1428728" y="4214818"/>
            <a:ext cx="714380" cy="571504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Багетная рамка 23"/>
          <p:cNvSpPr/>
          <p:nvPr/>
        </p:nvSpPr>
        <p:spPr>
          <a:xfrm>
            <a:off x="2143108" y="4214818"/>
            <a:ext cx="714380" cy="571504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2857488" y="4214818"/>
            <a:ext cx="714380" cy="571504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Del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3571868" y="4214818"/>
            <a:ext cx="714380" cy="571504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и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4286248" y="4214818"/>
            <a:ext cx="714380" cy="571504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Del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5000628" y="4214818"/>
            <a:ext cx="714380" cy="571504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ysClr val="windowText" lastClr="000000"/>
                </a:solidFill>
              </a:rPr>
              <a:t>х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H="1">
            <a:off x="1571604" y="4500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H="1">
            <a:off x="2285984" y="4500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ТЕКСОВЫЙ РЕДАКТОР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916832"/>
            <a:ext cx="6143667" cy="153233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Как называется фрагмент текста, заканчивающийся нажатием клавиши 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Enter?</a:t>
            </a:r>
            <a:endParaRPr lang="ru-RU" sz="28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4357694"/>
            <a:ext cx="221457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Абзац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286512" y="363826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ТЕКСТОВЫЙ РЕДАКТОР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1785926"/>
            <a:ext cx="7858148" cy="132802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Выравнивание текста, при котором с обеих сторон каждой строки ширина свободного пространства одинакова</a:t>
            </a:r>
            <a:endParaRPr lang="ru-RU" sz="2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3962532"/>
            <a:ext cx="2214578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ширине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6158809" y="3567371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500042"/>
            <a:ext cx="2714644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ТЕКСТОВЫЙ РЕДАКТОР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1571612"/>
            <a:ext cx="7429552" cy="21452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Этап подготовки документа на компьютере, при котором вы просматриваете его, исправляете обнаруженные ошибки и вносите необходимые изменения</a:t>
            </a:r>
            <a:endParaRPr lang="ru-RU" sz="2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7066495" y="452761"/>
            <a:ext cx="1643074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4507593"/>
            <a:ext cx="2214578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Редактирование</a:t>
            </a:r>
            <a:endParaRPr lang="ru-RU" sz="20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5746610" y="3903843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ижний колонтитул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1714500" y="1143000"/>
            <a:ext cx="676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Меню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857374" y="2093238"/>
            <a:ext cx="6203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Информационные процессы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816894" y="2992840"/>
            <a:ext cx="710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ln w="11430"/>
                <a:solidFill>
                  <a:srgbClr val="2BB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Виды информации</a:t>
            </a:r>
            <a:endParaRPr lang="ru-RU" sz="2800" b="1" dirty="0">
              <a:ln w="11430"/>
              <a:solidFill>
                <a:srgbClr val="2BB4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872908" y="4941168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Операционные системы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835696" y="3968613"/>
            <a:ext cx="661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Аппаратные средства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1161537"/>
            <a:ext cx="96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1.</a:t>
            </a:r>
          </a:p>
        </p:txBody>
      </p:sp>
      <p:sp>
        <p:nvSpPr>
          <p:cNvPr id="58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2096878"/>
            <a:ext cx="90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2.</a:t>
            </a:r>
          </a:p>
        </p:txBody>
      </p:sp>
      <p:sp>
        <p:nvSpPr>
          <p:cNvPr id="59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22500" y="2965656"/>
            <a:ext cx="90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rgbClr val="2BB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3.</a:t>
            </a:r>
          </a:p>
        </p:txBody>
      </p:sp>
      <p:sp>
        <p:nvSpPr>
          <p:cNvPr id="60" name="Text Box 1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109248" y="3961502"/>
            <a:ext cx="90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4.</a:t>
            </a:r>
          </a:p>
        </p:txBody>
      </p:sp>
      <p:sp>
        <p:nvSpPr>
          <p:cNvPr id="61" name="Text Box 1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175508" y="4877836"/>
            <a:ext cx="90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5.</a:t>
            </a:r>
          </a:p>
        </p:txBody>
      </p:sp>
      <p:grpSp>
        <p:nvGrpSpPr>
          <p:cNvPr id="2" name="Группа 127"/>
          <p:cNvGrpSpPr>
            <a:grpSpLocks/>
          </p:cNvGrpSpPr>
          <p:nvPr/>
        </p:nvGrpSpPr>
        <p:grpSpPr bwMode="auto">
          <a:xfrm>
            <a:off x="179512" y="116632"/>
            <a:ext cx="8715375" cy="6552728"/>
            <a:chOff x="214313" y="214313"/>
            <a:chExt cx="8715375" cy="6429375"/>
          </a:xfrm>
        </p:grpSpPr>
        <p:sp>
          <p:nvSpPr>
            <p:cNvPr id="129" name="Скругленный прямоугольник 128">
              <a:hlinkClick r:id="rId9" action="ppaction://hlinksldjump"/>
            </p:cNvPr>
            <p:cNvSpPr/>
            <p:nvPr/>
          </p:nvSpPr>
          <p:spPr bwMode="auto">
            <a:xfrm>
              <a:off x="428625" y="6000750"/>
              <a:ext cx="2643188" cy="357188"/>
            </a:xfrm>
            <a:prstGeom prst="roundRec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Продолжить игру</a:t>
              </a:r>
            </a:p>
          </p:txBody>
        </p:sp>
        <p:sp>
          <p:nvSpPr>
            <p:cNvPr id="130" name="Скругленный прямоугольник 129">
              <a:hlinkClick r:id="rId10" action="ppaction://hlinksldjump"/>
            </p:cNvPr>
            <p:cNvSpPr/>
            <p:nvPr/>
          </p:nvSpPr>
          <p:spPr bwMode="auto">
            <a:xfrm>
              <a:off x="3214688" y="6000750"/>
              <a:ext cx="1857375" cy="3571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II </a:t>
              </a:r>
              <a:r>
                <a:rPr lang="ru-RU" sz="2000" b="1" dirty="0"/>
                <a:t>раунд </a:t>
              </a:r>
            </a:p>
          </p:txBody>
        </p:sp>
        <p:sp>
          <p:nvSpPr>
            <p:cNvPr id="131" name="Багетная рамка 130"/>
            <p:cNvSpPr/>
            <p:nvPr/>
          </p:nvSpPr>
          <p:spPr bwMode="auto">
            <a:xfrm>
              <a:off x="7459663" y="571500"/>
              <a:ext cx="1000125" cy="928688"/>
            </a:xfrm>
            <a:prstGeom prst="bevel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Прямоугольник 131">
              <a:hlinkClick r:id="rId11" action="ppaction://hlinksldjump"/>
            </p:cNvPr>
            <p:cNvSpPr/>
            <p:nvPr/>
          </p:nvSpPr>
          <p:spPr bwMode="auto">
            <a:xfrm>
              <a:off x="7500938" y="642938"/>
              <a:ext cx="928453" cy="70788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r>
                <a:rPr 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0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 bwMode="auto">
            <a:xfrm>
              <a:off x="214313" y="214313"/>
              <a:ext cx="8715375" cy="6429375"/>
            </a:xfrm>
            <a:prstGeom prst="rect">
              <a:avLst/>
            </a:prstGeom>
            <a:gradFill>
              <a:gsLst>
                <a:gs pos="0">
                  <a:srgbClr val="000066"/>
                </a:gs>
                <a:gs pos="60000">
                  <a:schemeClr val="tx1"/>
                </a:gs>
                <a:gs pos="100000">
                  <a:srgbClr val="000066"/>
                </a:gs>
                <a:gs pos="100000">
                  <a:schemeClr val="tx1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11"/>
            <p:cNvGrpSpPr/>
            <p:nvPr/>
          </p:nvGrpSpPr>
          <p:grpSpPr bwMode="auto">
            <a:xfrm>
              <a:off x="642938" y="357188"/>
              <a:ext cx="5572125" cy="5572125"/>
              <a:chOff x="642910" y="357166"/>
              <a:chExt cx="5572164" cy="5572164"/>
            </a:xfrm>
            <a:gradFill>
              <a:gsLst>
                <a:gs pos="0">
                  <a:schemeClr val="tx1"/>
                </a:gs>
                <a:gs pos="60000">
                  <a:srgbClr val="003399"/>
                </a:gs>
                <a:gs pos="100000">
                  <a:srgbClr val="000066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Овал 9"/>
              <p:cNvSpPr/>
              <p:nvPr/>
            </p:nvSpPr>
            <p:spPr>
              <a:xfrm>
                <a:off x="642910" y="357166"/>
                <a:ext cx="5572164" cy="5572164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857224" y="548810"/>
                <a:ext cx="5143536" cy="5143536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35" name="4-конечная звезда 134"/>
            <p:cNvSpPr/>
            <p:nvPr/>
          </p:nvSpPr>
          <p:spPr bwMode="auto">
            <a:xfrm>
              <a:off x="6500813" y="714375"/>
              <a:ext cx="142875" cy="21431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6" name="4-конечная звезда 135"/>
            <p:cNvSpPr/>
            <p:nvPr/>
          </p:nvSpPr>
          <p:spPr bwMode="auto">
            <a:xfrm>
              <a:off x="7143751" y="1214438"/>
              <a:ext cx="285750" cy="428625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7" name="4-конечная звезда 136"/>
            <p:cNvSpPr/>
            <p:nvPr/>
          </p:nvSpPr>
          <p:spPr bwMode="auto">
            <a:xfrm>
              <a:off x="8286751" y="2571750"/>
              <a:ext cx="428625" cy="785813"/>
            </a:xfrm>
            <a:prstGeom prst="star4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 bwMode="auto">
            <a:xfrm rot="19275439">
              <a:off x="1038225" y="2798763"/>
              <a:ext cx="463550" cy="30162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 bwMode="auto">
            <a:xfrm rot="1394041">
              <a:off x="1825625" y="1938338"/>
              <a:ext cx="317500" cy="18891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 bwMode="auto">
            <a:xfrm rot="15154483">
              <a:off x="1438275" y="4021138"/>
              <a:ext cx="466725" cy="38735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 bwMode="auto">
            <a:xfrm rot="16898388">
              <a:off x="2042319" y="3042444"/>
              <a:ext cx="468312" cy="26035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Полилиния 141"/>
            <p:cNvSpPr/>
            <p:nvPr/>
          </p:nvSpPr>
          <p:spPr bwMode="auto">
            <a:xfrm rot="7884008">
              <a:off x="2588419" y="1229519"/>
              <a:ext cx="317500" cy="18891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 bwMode="auto">
            <a:xfrm rot="7469707">
              <a:off x="3367881" y="4949032"/>
              <a:ext cx="354013" cy="3429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 bwMode="auto">
            <a:xfrm rot="19744319">
              <a:off x="2454275" y="4997450"/>
              <a:ext cx="317500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 bwMode="auto">
            <a:xfrm rot="19744319">
              <a:off x="2759075" y="3762375"/>
              <a:ext cx="317500" cy="6731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 bwMode="auto">
            <a:xfrm rot="19744319">
              <a:off x="3508375" y="604838"/>
              <a:ext cx="317500" cy="6731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 bwMode="auto">
            <a:xfrm>
              <a:off x="2428860" y="2928934"/>
              <a:ext cx="5572125" cy="156966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+mn-cs"/>
                </a:rPr>
                <a:t>СВОЯ</a:t>
              </a:r>
            </a:p>
          </p:txBody>
        </p:sp>
        <p:sp>
          <p:nvSpPr>
            <p:cNvPr id="148" name="4-конечная звезда 147"/>
            <p:cNvSpPr/>
            <p:nvPr/>
          </p:nvSpPr>
          <p:spPr bwMode="auto">
            <a:xfrm>
              <a:off x="7072313" y="500063"/>
              <a:ext cx="142875" cy="21431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9" name="4-конечная звезда 148"/>
            <p:cNvSpPr/>
            <p:nvPr/>
          </p:nvSpPr>
          <p:spPr bwMode="auto">
            <a:xfrm>
              <a:off x="7929563" y="714375"/>
              <a:ext cx="214313" cy="35718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4-конечная звезда 149"/>
            <p:cNvSpPr/>
            <p:nvPr/>
          </p:nvSpPr>
          <p:spPr bwMode="auto">
            <a:xfrm>
              <a:off x="8429626" y="428625"/>
              <a:ext cx="214313" cy="35718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4-конечная звезда 150"/>
            <p:cNvSpPr/>
            <p:nvPr/>
          </p:nvSpPr>
          <p:spPr bwMode="auto">
            <a:xfrm>
              <a:off x="8286751" y="1500188"/>
              <a:ext cx="285750" cy="50006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4-конечная звезда 151"/>
            <p:cNvSpPr/>
            <p:nvPr/>
          </p:nvSpPr>
          <p:spPr bwMode="auto">
            <a:xfrm>
              <a:off x="7500938" y="2286000"/>
              <a:ext cx="285750" cy="50006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3" name="Пятно 1 152"/>
            <p:cNvSpPr/>
            <p:nvPr/>
          </p:nvSpPr>
          <p:spPr bwMode="auto">
            <a:xfrm>
              <a:off x="500063" y="500063"/>
              <a:ext cx="142875" cy="71437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4" name="Пятно 1 153"/>
            <p:cNvSpPr/>
            <p:nvPr/>
          </p:nvSpPr>
          <p:spPr bwMode="auto">
            <a:xfrm>
              <a:off x="1143000" y="500063"/>
              <a:ext cx="285750" cy="14287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5" name="Пятно 1 154"/>
            <p:cNvSpPr/>
            <p:nvPr/>
          </p:nvSpPr>
          <p:spPr bwMode="auto">
            <a:xfrm>
              <a:off x="714375" y="714375"/>
              <a:ext cx="285750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6" name="Пятно 1 155"/>
            <p:cNvSpPr/>
            <p:nvPr/>
          </p:nvSpPr>
          <p:spPr bwMode="auto">
            <a:xfrm>
              <a:off x="428625" y="1214438"/>
              <a:ext cx="285750" cy="214312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7" name="Пятно 1 156"/>
            <p:cNvSpPr/>
            <p:nvPr/>
          </p:nvSpPr>
          <p:spPr bwMode="auto">
            <a:xfrm>
              <a:off x="1643063" y="357188"/>
              <a:ext cx="285750" cy="14287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8" name="Пятно 1 157"/>
            <p:cNvSpPr/>
            <p:nvPr/>
          </p:nvSpPr>
          <p:spPr bwMode="auto">
            <a:xfrm>
              <a:off x="285750" y="2000250"/>
              <a:ext cx="500063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9" name="Прямоугольник 158"/>
            <p:cNvSpPr/>
            <p:nvPr/>
          </p:nvSpPr>
          <p:spPr bwMode="auto">
            <a:xfrm>
              <a:off x="4429124" y="4071942"/>
              <a:ext cx="2890309" cy="156948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игра</a:t>
              </a:r>
            </a:p>
          </p:txBody>
        </p:sp>
        <p:sp>
          <p:nvSpPr>
            <p:cNvPr id="160" name="Прямоугольник 159"/>
            <p:cNvSpPr/>
            <p:nvPr/>
          </p:nvSpPr>
          <p:spPr bwMode="auto">
            <a:xfrm>
              <a:off x="3845428" y="3308794"/>
              <a:ext cx="869080" cy="156948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_</a:t>
              </a:r>
            </a:p>
          </p:txBody>
        </p:sp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6786563" y="5357813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7" name="Формула" r:id="rId12" imgW="762043" imgH="438102" progId="Equation.3">
                    <p:embed/>
                  </p:oleObj>
                </mc:Choice>
                <mc:Fallback>
                  <p:oleObj name="Формула" r:id="rId12" imgW="762043" imgH="438102" progId="Equation.3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563" y="5357813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8" name="Формула" r:id="rId14" imgW="409500" imgH="457267" progId="Equation.3">
                    <p:embed/>
                  </p:oleObj>
                </mc:Choice>
                <mc:Fallback>
                  <p:oleObj name="Формула" r:id="rId14" imgW="409500" imgH="457267" progId="Equation.3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9" name="Формула" r:id="rId16" imgW="400052" imgH="190573" progId="Equation.3">
                    <p:embed/>
                  </p:oleObj>
                </mc:Choice>
                <mc:Fallback>
                  <p:oleObj name="Формула" r:id="rId16" imgW="400052" imgH="190573" progId="Equation.3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" name="Прямоугольник 113"/>
          <p:cNvSpPr/>
          <p:nvPr/>
        </p:nvSpPr>
        <p:spPr>
          <a:xfrm>
            <a:off x="2143140" y="1428715"/>
            <a:ext cx="5357850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ФИНАЛ</a:t>
            </a:r>
          </a:p>
        </p:txBody>
      </p:sp>
    </p:spTree>
  </p:cSld>
  <p:clrMapOvr>
    <a:masterClrMapping/>
  </p:clrMapOvr>
  <p:transition spd="slow" advClick="0">
    <p:wipe dir="r"/>
    <p:sndAc>
      <p:stSnd>
        <p:snd r:embed="rId3" name="Начало раунд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9"/>
          <a:stretch/>
        </p:blipFill>
        <p:spPr bwMode="auto">
          <a:xfrm>
            <a:off x="1449622" y="1132976"/>
            <a:ext cx="4756404" cy="301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915816" y="408661"/>
            <a:ext cx="5803101" cy="780270"/>
          </a:xfrm>
          <a:prstGeom prst="roundRect">
            <a:avLst>
              <a:gd name="adj" fmla="val 2576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latin typeface="Georgia" pitchFamily="18" charset="0"/>
              </a:rPr>
              <a:t>Соотнесите надписи с соответствующими им элементами рисунка</a:t>
            </a:r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484915"/>
            <a:ext cx="9909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Меню 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2824" y="4152510"/>
            <a:ext cx="6790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– выбранный пункт меню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– открытое меню</a:t>
            </a:r>
          </a:p>
          <a:p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– пункт меню, выбор которого приведет </a:t>
            </a:r>
          </a:p>
          <a:p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появлению диалогового окна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– название открытого меню</a:t>
            </a:r>
          </a:p>
          <a:p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– строка меню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0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7088" y="4929546"/>
            <a:ext cx="1611829" cy="16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2009788" y="3011125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67744" y="583960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45936" y="1890618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88024" y="2749515"/>
            <a:ext cx="388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27824" y="2977788"/>
            <a:ext cx="441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555776" y="980728"/>
            <a:ext cx="154718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516134" y="2924944"/>
            <a:ext cx="975746" cy="347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3" idx="1"/>
          </p:cNvCxnSpPr>
          <p:nvPr/>
        </p:nvCxnSpPr>
        <p:spPr>
          <a:xfrm flipH="1" flipV="1">
            <a:off x="5076056" y="1745625"/>
            <a:ext cx="1169880" cy="4066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4427984" y="2642743"/>
            <a:ext cx="504056" cy="3683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3827824" y="2118892"/>
            <a:ext cx="220574" cy="9799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876256" y="1412776"/>
            <a:ext cx="1368152" cy="2520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– Д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– Г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– Б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– А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– В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081932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611560" y="908720"/>
            <a:ext cx="7822629" cy="1440160"/>
          </a:xfrm>
          <a:prstGeom prst="roundRect">
            <a:avLst>
              <a:gd name="adj" fmla="val 174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 smtClean="0">
                <a:latin typeface="Georgia" pitchFamily="18" charset="0"/>
              </a:rPr>
              <a:t>Известно, что некто для шифрования сообщений после каждой гласной буквы вставляет букву «А», а после согласной –букву «Т». Декодируйте зашифрованную информацию.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411090"/>
            <a:ext cx="5803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Информационные процессы</a:t>
            </a:r>
            <a:endParaRPr lang="ru-RU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68" y="2564904"/>
            <a:ext cx="7822629" cy="2232248"/>
          </a:xfrm>
          <a:prstGeom prst="roundRect">
            <a:avLst>
              <a:gd name="adj" fmla="val 174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КТОАЕА   СТЕАМТЯА</a:t>
            </a:r>
          </a:p>
          <a:p>
            <a:pPr algn="just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ЗТНТААЕАТТ   СТВТОАЁА</a:t>
            </a:r>
          </a:p>
          <a:p>
            <a:pPr algn="just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ВТРТЕАМТЯА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1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65313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67544" y="5072929"/>
            <a:ext cx="6535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ВСЯКОЕ  СЕМЯ  ЗНАЕТ  СВОЁ  ВРЕМЯ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817504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67544" y="1124744"/>
            <a:ext cx="8194244" cy="1643062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В предложении идущие подряд буквы нескольких слов образуют термин, связанный с информатикой. Найдите его.</a:t>
            </a:r>
            <a:endParaRPr lang="ru-RU" sz="24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9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100" y="4221088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707060" y="411090"/>
            <a:ext cx="3916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иды информации</a:t>
            </a:r>
            <a:endParaRPr lang="ru-RU" sz="2800" b="1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9224" y="2967335"/>
            <a:ext cx="79255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Я его привез в указанное </a:t>
            </a:r>
          </a:p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</a:t>
            </a:r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есто, но там никого не оказалось.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4437112"/>
            <a:ext cx="5967755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Приве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 в</a:t>
            </a:r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ук</a:t>
            </a:r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азанное - 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звук</a:t>
            </a:r>
          </a:p>
        </p:txBody>
      </p:sp>
    </p:spTree>
    <p:extLst>
      <p:ext uri="{BB962C8B-B14F-4D97-AF65-F5344CB8AC3E}">
        <p14:creationId xmlns:p14="http://schemas.microsoft.com/office/powerpoint/2010/main" val="1760533997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30" name="Блок-схема: альтернативный процесс 29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7" y="428605"/>
            <a:ext cx="2857519" cy="47952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ребусы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5143512"/>
            <a:ext cx="2046053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клавиатура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396234" y="4241967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pic>
        <p:nvPicPr>
          <p:cNvPr id="25602" name="Picture 2" descr="C:\Users\Лилия\Desktop\своя по инфо\клавиатур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9" y="1484784"/>
            <a:ext cx="6348413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004790" y="934310"/>
            <a:ext cx="6858000" cy="838506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Georgia" pitchFamily="18" charset="0"/>
              </a:rPr>
              <a:t>МИ+ОН+РОТ</a:t>
            </a:r>
            <a:r>
              <a:rPr lang="ru-RU" sz="2800" b="1" dirty="0" smtClean="0">
                <a:latin typeface="Georgia" pitchFamily="18" charset="0"/>
                <a:sym typeface="Symbol"/>
              </a:rPr>
              <a:t>М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9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97152"/>
            <a:ext cx="1567632" cy="156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2478638" y="411090"/>
            <a:ext cx="43733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Аппаратные средства</a:t>
            </a:r>
            <a:endParaRPr lang="ru-RU" sz="2800" b="1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4790" y="2420888"/>
            <a:ext cx="6858000" cy="838506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Georgia" pitchFamily="18" charset="0"/>
              </a:rPr>
              <a:t>ПОТ+ФОРА+СИ+ТОРГ+ЕЛЬ</a:t>
            </a:r>
            <a:r>
              <a:rPr lang="ru-RU" sz="2800" b="1" dirty="0" smtClean="0">
                <a:latin typeface="Georgia" pitchFamily="18" charset="0"/>
                <a:sym typeface="Symbol"/>
              </a:rPr>
              <a:t>Г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75849" y="4211130"/>
            <a:ext cx="6858000" cy="838506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Georgia" pitchFamily="18" charset="0"/>
              </a:rPr>
              <a:t>КИТ+ВАЛ+АУРА</a:t>
            </a:r>
            <a:r>
              <a:rPr lang="ru-RU" sz="2800" b="1" dirty="0" smtClean="0">
                <a:latin typeface="Georgia" pitchFamily="18" charset="0"/>
                <a:sym typeface="Symbol"/>
              </a:rPr>
              <a:t>К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09728" y="1651447"/>
            <a:ext cx="28857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монитор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63827" y="3276039"/>
            <a:ext cx="59602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графопостроитель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95230" y="5085184"/>
            <a:ext cx="3740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клавиатура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05368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207740" y="411090"/>
            <a:ext cx="49151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Операционные системы</a:t>
            </a:r>
            <a:endParaRPr lang="ru-RU" sz="2800" b="1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11560" y="1340768"/>
            <a:ext cx="7920880" cy="173664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</a:rPr>
              <a:t>Работа над этой операционной системой была начата в 1991 году, а закончена в 1993. За счет открытости архитектуры ядра и бесплатности она сумела в кратчайшие сроки завоевать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</a:rPr>
              <a:t>мир</a:t>
            </a:r>
            <a:r>
              <a:rPr lang="ru-RU" sz="2400" b="1" smtClean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97416" y="4369384"/>
            <a:ext cx="159851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/>
              </a:rPr>
              <a:t>Linux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3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2527335" cy="252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490756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619250" y="7651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8286808" cy="4786346"/>
          </a:xfrm>
        </p:spPr>
        <p:txBody>
          <a:bodyPr/>
          <a:lstStyle/>
          <a:p>
            <a:r>
              <a:rPr lang="ru-RU" sz="2200" dirty="0" smtClean="0"/>
              <a:t>Рисунки «Своя игра»-авторские, выполнены с помощью автофигур.</a:t>
            </a:r>
          </a:p>
          <a:p>
            <a:r>
              <a:rPr lang="ru-RU" sz="2200" dirty="0" smtClean="0"/>
              <a:t>Транспортир: ПО интерактивной доски </a:t>
            </a:r>
            <a:r>
              <a:rPr lang="en-US" sz="2200" dirty="0" err="1" smtClean="0"/>
              <a:t>StarBord</a:t>
            </a:r>
            <a:endParaRPr lang="ru-RU" sz="2200" dirty="0" smtClean="0"/>
          </a:p>
          <a:p>
            <a:r>
              <a:rPr lang="ru-RU" sz="2000" dirty="0" err="1" smtClean="0"/>
              <a:t>Петерсон</a:t>
            </a:r>
            <a:r>
              <a:rPr lang="ru-RU" sz="2000" dirty="0" smtClean="0"/>
              <a:t> Л. Г. Математика. 4 класс. Часть 1-3.- М.: «</a:t>
            </a:r>
            <a:r>
              <a:rPr lang="ru-RU" sz="2000" dirty="0" err="1" smtClean="0"/>
              <a:t>Ювента</a:t>
            </a:r>
            <a:r>
              <a:rPr lang="ru-RU" sz="2000" dirty="0" smtClean="0"/>
              <a:t>», 2008.</a:t>
            </a:r>
          </a:p>
          <a:p>
            <a:r>
              <a:rPr lang="ru-RU" sz="2000" dirty="0" err="1" smtClean="0"/>
              <a:t>Петерсон</a:t>
            </a:r>
            <a:r>
              <a:rPr lang="ru-RU" sz="2000" dirty="0" smtClean="0"/>
              <a:t> Л. Г. Математика. 3 класс. Часть 1-3.- М.: «</a:t>
            </a:r>
            <a:r>
              <a:rPr lang="ru-RU" sz="2000" dirty="0" err="1" smtClean="0"/>
              <a:t>Ювента</a:t>
            </a:r>
            <a:r>
              <a:rPr lang="ru-RU" sz="2000" dirty="0" smtClean="0"/>
              <a:t>», 2008.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3937" y="332656"/>
            <a:ext cx="73404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Используемые ресурсы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7" y="428605"/>
            <a:ext cx="2857519" cy="47952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ребусы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10569" y="4490637"/>
            <a:ext cx="2286016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915340" y="3954991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7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65" y="1403768"/>
            <a:ext cx="6348412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7" y="428605"/>
            <a:ext cx="2857519" cy="47952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ребусы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786438" y="4214814"/>
            <a:ext cx="2786062" cy="646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процессор</a:t>
            </a:r>
            <a:endParaRPr lang="ru-RU" sz="32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5756398" y="3570680"/>
            <a:ext cx="2786082" cy="2378600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pic>
        <p:nvPicPr>
          <p:cNvPr id="14" name="Picture 2" descr="C:\Users\Лилия\Desktop\своя по инфо\процессо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18" y="955857"/>
            <a:ext cx="6348413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695265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50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7" y="428605"/>
            <a:ext cx="2857519" cy="47952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ребусы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19754" y="4635914"/>
            <a:ext cx="1776831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винчестер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5994357" y="367563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pic>
        <p:nvPicPr>
          <p:cNvPr id="27651" name="Picture 3" descr="C:\Users\Лилия\Desktop\своя по инфо\s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0" y="1123869"/>
            <a:ext cx="5289745" cy="2443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28596" y="428604"/>
            <a:ext cx="2487220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информатики</a:t>
            </a:r>
            <a:endParaRPr lang="ru-RU" sz="2400" b="1" dirty="0">
              <a:ln w="11430"/>
              <a:solidFill>
                <a:srgbClr val="0048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Багетная рамка 11"/>
          <p:cNvSpPr/>
          <p:nvPr/>
        </p:nvSpPr>
        <p:spPr bwMode="auto">
          <a:xfrm>
            <a:off x="7752777" y="428604"/>
            <a:ext cx="962627" cy="858857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250146" y="1484784"/>
            <a:ext cx="6555271" cy="15653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b="1" i="1" dirty="0">
                <a:latin typeface="Georgia" pitchFamily="18" charset="0"/>
              </a:rPr>
              <a:t>В 1963 году Дуглас </a:t>
            </a:r>
            <a:r>
              <a:rPr lang="ru-RU" sz="2200" b="1" i="1" dirty="0" err="1">
                <a:latin typeface="Georgia" pitchFamily="18" charset="0"/>
              </a:rPr>
              <a:t>Энгельбарт</a:t>
            </a:r>
            <a:r>
              <a:rPr lang="ru-RU" sz="2200" b="1" i="1" dirty="0">
                <a:latin typeface="Georgia" pitchFamily="18" charset="0"/>
              </a:rPr>
              <a:t> изобрел это устройство. Что это?</a:t>
            </a:r>
          </a:p>
          <a:p>
            <a:pPr algn="ctr"/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9754" y="4635914"/>
            <a:ext cx="1776831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мышь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7" name="Группа 20"/>
          <p:cNvGrpSpPr/>
          <p:nvPr/>
        </p:nvGrpSpPr>
        <p:grpSpPr>
          <a:xfrm>
            <a:off x="6084168" y="3446489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9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pic>
        <p:nvPicPr>
          <p:cNvPr id="20" name="Рисунок 7" descr="Рисунок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r="4311"/>
          <a:stretch>
            <a:fillRect/>
          </a:stretch>
        </p:blipFill>
        <p:spPr bwMode="auto">
          <a:xfrm>
            <a:off x="1403648" y="3174729"/>
            <a:ext cx="2781144" cy="26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2799</TotalTime>
  <Words>1263</Words>
  <Application>Microsoft Office PowerPoint</Application>
  <PresentationFormat>Экран (4:3)</PresentationFormat>
  <Paragraphs>458</Paragraphs>
  <Slides>52</Slides>
  <Notes>42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Аспект</vt:lpstr>
      <vt:lpstr>Формула</vt:lpstr>
      <vt:lpstr>Своя игра по информатике в 5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Соотнеси картинки и названия инструментов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Марина;Лилия</dc:creator>
  <cp:lastModifiedBy>xxx</cp:lastModifiedBy>
  <cp:revision>462</cp:revision>
  <dcterms:created xsi:type="dcterms:W3CDTF">2009-10-31T10:52:34Z</dcterms:created>
  <dcterms:modified xsi:type="dcterms:W3CDTF">2012-01-21T15:25:32Z</dcterms:modified>
</cp:coreProperties>
</file>